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0" r:id="rId5"/>
    <p:sldId id="261" r:id="rId6"/>
    <p:sldId id="294" r:id="rId7"/>
    <p:sldId id="295" r:id="rId8"/>
    <p:sldId id="296" r:id="rId9"/>
    <p:sldId id="297" r:id="rId10"/>
    <p:sldId id="298" r:id="rId11"/>
    <p:sldId id="276" r:id="rId12"/>
    <p:sldId id="263" r:id="rId13"/>
    <p:sldId id="264" r:id="rId14"/>
    <p:sldId id="265" r:id="rId15"/>
    <p:sldId id="277" r:id="rId16"/>
    <p:sldId id="267" r:id="rId17"/>
    <p:sldId id="268" r:id="rId18"/>
    <p:sldId id="269" r:id="rId19"/>
    <p:sldId id="270" r:id="rId20"/>
    <p:sldId id="288" r:id="rId21"/>
    <p:sldId id="290" r:id="rId22"/>
    <p:sldId id="289" r:id="rId23"/>
    <p:sldId id="291" r:id="rId24"/>
    <p:sldId id="278" r:id="rId25"/>
    <p:sldId id="271" r:id="rId26"/>
    <p:sldId id="272" r:id="rId27"/>
    <p:sldId id="266" r:id="rId28"/>
    <p:sldId id="292" r:id="rId29"/>
    <p:sldId id="293" r:id="rId30"/>
    <p:sldId id="301" r:id="rId31"/>
    <p:sldId id="302" r:id="rId32"/>
    <p:sldId id="303" r:id="rId33"/>
    <p:sldId id="300" r:id="rId34"/>
    <p:sldId id="304" r:id="rId35"/>
    <p:sldId id="305" r:id="rId36"/>
    <p:sldId id="306" r:id="rId37"/>
    <p:sldId id="273" r:id="rId38"/>
    <p:sldId id="274" r:id="rId39"/>
    <p:sldId id="279" r:id="rId40"/>
    <p:sldId id="275" r:id="rId41"/>
    <p:sldId id="280" r:id="rId42"/>
    <p:sldId id="281" r:id="rId43"/>
    <p:sldId id="282" r:id="rId44"/>
    <p:sldId id="283" r:id="rId45"/>
    <p:sldId id="284" r:id="rId46"/>
    <p:sldId id="285" r:id="rId47"/>
    <p:sldId id="287"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0000"/>
    <a:srgbClr val="C092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87E2FF1-BD6E-4750-A7D2-C32D04EA098F}" type="datetimeFigureOut">
              <a:rPr lang="zh-CN" altLang="en-US" smtClean="0"/>
              <a:pPr/>
              <a:t>2018-10-28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C018E4-7DC6-4432-906A-033C0827AAC5}" type="slidenum">
              <a:rPr lang="zh-CN" altLang="en-US" smtClean="0"/>
              <a:pPr/>
              <a:t>‹#›</a:t>
            </a:fld>
            <a:endParaRPr lang="zh-CN" alt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2018-10-28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2018-10-28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E2FF1-BD6E-4750-A7D2-C32D04EA098F}" type="datetimeFigureOut">
              <a:rPr lang="zh-CN" altLang="en-US" smtClean="0"/>
              <a:pPr/>
              <a:t>2018-10-28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018E4-7DC6-4432-906A-033C0827AA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988840"/>
            <a:ext cx="7560840" cy="1107996"/>
          </a:xfrm>
          <a:prstGeom prst="rect">
            <a:avLst/>
          </a:prstGeom>
          <a:blipFill>
            <a:blip r:embed="rId2" cstate="print"/>
            <a:stretch>
              <a:fillRect/>
            </a:stretch>
          </a:blipFill>
        </p:spPr>
        <p:txBody>
          <a:bodyPr wrap="square" rtlCol="0">
            <a:spAutoFit/>
          </a:bodyPr>
          <a:lstStyle/>
          <a:p>
            <a:r>
              <a:rPr lang="en-US" altLang="zh-CN" sz="6600" b="1" dirty="0" smtClean="0">
                <a:solidFill>
                  <a:schemeClr val="bg1"/>
                </a:solidFill>
                <a:latin typeface="微软雅黑" pitchFamily="34" charset="-122"/>
                <a:ea typeface="微软雅黑" pitchFamily="34" charset="-122"/>
              </a:rPr>
              <a:t>2018</a:t>
            </a:r>
            <a:r>
              <a:rPr lang="zh-CN" altLang="en-US" sz="6600" b="1" dirty="0" smtClean="0">
                <a:solidFill>
                  <a:schemeClr val="bg1"/>
                </a:solidFill>
                <a:latin typeface="微软雅黑" pitchFamily="34" charset="-122"/>
                <a:ea typeface="微软雅黑" pitchFamily="34" charset="-122"/>
              </a:rPr>
              <a:t>年新个税解读</a:t>
            </a:r>
            <a:endParaRPr lang="zh-CN" altLang="en-US" sz="6600" b="1" dirty="0">
              <a:solidFill>
                <a:schemeClr val="bg1"/>
              </a:solidFill>
              <a:latin typeface="微软雅黑" pitchFamily="34" charset="-122"/>
              <a:ea typeface="微软雅黑" pitchFamily="34" charset="-122"/>
            </a:endParaRPr>
          </a:p>
        </p:txBody>
      </p:sp>
      <p:pic>
        <p:nvPicPr>
          <p:cNvPr id="2" name="图片 1" descr="税务图标.jpg"/>
          <p:cNvPicPr>
            <a:picLocks noChangeAspect="1"/>
          </p:cNvPicPr>
          <p:nvPr/>
        </p:nvPicPr>
        <p:blipFill>
          <a:blip r:embed="rId3" cstate="print"/>
          <a:stretch>
            <a:fillRect/>
          </a:stretch>
        </p:blipFill>
        <p:spPr>
          <a:xfrm>
            <a:off x="3923928" y="476672"/>
            <a:ext cx="1512168" cy="1113858"/>
          </a:xfrm>
          <a:prstGeom prst="rect">
            <a:avLst/>
          </a:prstGeom>
        </p:spPr>
      </p:pic>
      <p:sp>
        <p:nvSpPr>
          <p:cNvPr id="14" name="TextBox 13"/>
          <p:cNvSpPr txBox="1"/>
          <p:nvPr/>
        </p:nvSpPr>
        <p:spPr>
          <a:xfrm>
            <a:off x="3563888" y="4695527"/>
            <a:ext cx="5364088" cy="584775"/>
          </a:xfrm>
          <a:prstGeom prst="rect">
            <a:avLst/>
          </a:prstGeom>
          <a:noFill/>
        </p:spPr>
        <p:txBody>
          <a:bodyPr wrap="square" rtlCol="0">
            <a:spAutoFit/>
          </a:bodyPr>
          <a:lstStyle/>
          <a:p>
            <a:r>
              <a:rPr lang="zh-CN" altLang="en-US" sz="3200" b="1" dirty="0" smtClean="0">
                <a:solidFill>
                  <a:srgbClr val="FF0000"/>
                </a:solidFill>
                <a:latin typeface="微软雅黑" pitchFamily="34" charset="-122"/>
                <a:ea typeface="微软雅黑" pitchFamily="34" charset="-122"/>
              </a:rPr>
              <a:t>新乡医学院三全学院财</a:t>
            </a:r>
            <a:r>
              <a:rPr lang="zh-CN" altLang="en-US" sz="3200" b="1" dirty="0" smtClean="0">
                <a:solidFill>
                  <a:srgbClr val="FF0000"/>
                </a:solidFill>
                <a:latin typeface="微软雅黑" pitchFamily="34" charset="-122"/>
                <a:ea typeface="微软雅黑" pitchFamily="34" charset="-122"/>
              </a:rPr>
              <a:t>务部</a:t>
            </a:r>
            <a:endParaRPr lang="zh-CN" altLang="en-US" sz="32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前凸弯带形 2"/>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第二章</a:t>
            </a:r>
            <a:endParaRPr lang="zh-CN" altLang="en-US" sz="4000" b="1" dirty="0">
              <a:latin typeface="微软雅黑" pitchFamily="34" charset="-122"/>
              <a:ea typeface="微软雅黑" pitchFamily="34" charset="-122"/>
            </a:endParaRPr>
          </a:p>
        </p:txBody>
      </p:sp>
      <p:sp>
        <p:nvSpPr>
          <p:cNvPr id="4" name="TextBox 3"/>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5" name="TextBox 4"/>
          <p:cNvSpPr txBox="1"/>
          <p:nvPr/>
        </p:nvSpPr>
        <p:spPr>
          <a:xfrm>
            <a:off x="1979712" y="2852936"/>
            <a:ext cx="5688632" cy="1015663"/>
          </a:xfrm>
          <a:prstGeom prst="rect">
            <a:avLst/>
          </a:prstGeom>
          <a:noFill/>
        </p:spPr>
        <p:txBody>
          <a:bodyPr wrap="square" rtlCol="0">
            <a:spAutoFit/>
          </a:bodyPr>
          <a:lstStyle/>
          <a:p>
            <a:r>
              <a:rPr lang="zh-CN" altLang="en-US" sz="6000" b="1" dirty="0" smtClean="0">
                <a:solidFill>
                  <a:srgbClr val="FF0000"/>
                </a:solidFill>
                <a:latin typeface="微软雅黑" pitchFamily="34" charset="-122"/>
                <a:ea typeface="微软雅黑" pitchFamily="34" charset="-122"/>
              </a:rPr>
              <a:t>新个税五大变化</a:t>
            </a:r>
            <a:endParaRPr lang="zh-CN" altLang="en-US" sz="60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5" name="直接连接符 4"/>
          <p:cNvCxnSpPr/>
          <p:nvPr/>
        </p:nvCxnSpPr>
        <p:spPr>
          <a:xfrm>
            <a:off x="1475656" y="2060848"/>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292080" y="2060848"/>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75856" y="1700808"/>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1</a:t>
            </a:r>
            <a:endParaRPr lang="zh-CN" altLang="en-US" sz="4000" b="1" dirty="0">
              <a:solidFill>
                <a:srgbClr val="FF0000"/>
              </a:solidFill>
              <a:latin typeface="微软雅黑" pitchFamily="34" charset="-122"/>
              <a:ea typeface="微软雅黑" pitchFamily="34" charset="-122"/>
            </a:endParaRPr>
          </a:p>
        </p:txBody>
      </p:sp>
      <p:sp>
        <p:nvSpPr>
          <p:cNvPr id="8" name="Rectangle 2"/>
          <p:cNvSpPr txBox="1">
            <a:spLocks noChangeArrowheads="1"/>
          </p:cNvSpPr>
          <p:nvPr/>
        </p:nvSpPr>
        <p:spPr>
          <a:xfrm>
            <a:off x="179512" y="2348880"/>
            <a:ext cx="8229600" cy="863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A50021"/>
                </a:solidFill>
                <a:effectLst/>
                <a:uLnTx/>
                <a:uFillTx/>
                <a:latin typeface="+mj-lt"/>
                <a:ea typeface="楷体_GB2312" pitchFamily="49" charset="-122"/>
                <a:cs typeface="+mj-cs"/>
              </a:rPr>
              <a:t>   </a:t>
            </a:r>
            <a:r>
              <a:rPr lang="zh-CN" altLang="en-US" sz="4000" b="1" dirty="0" smtClean="0">
                <a:solidFill>
                  <a:srgbClr val="FF0000"/>
                </a:solidFill>
                <a:latin typeface="微软雅黑" pitchFamily="34" charset="-122"/>
                <a:ea typeface="微软雅黑" pitchFamily="34" charset="-122"/>
                <a:cs typeface="+mj-cs"/>
              </a:rPr>
              <a:t>提高</a:t>
            </a:r>
            <a:r>
              <a:rPr lang="zh-CN" altLang="en-US" sz="2800" b="1" dirty="0" smtClean="0">
                <a:solidFill>
                  <a:srgbClr val="A50021"/>
                </a:solidFill>
                <a:latin typeface="微软雅黑" pitchFamily="34" charset="-122"/>
                <a:ea typeface="微软雅黑" pitchFamily="34" charset="-122"/>
                <a:cs typeface="+mj-cs"/>
              </a:rPr>
              <a:t>起征点</a:t>
            </a:r>
            <a:endParaRPr kumimoji="0" lang="zh-CN" altLang="en-US" sz="2800" b="1" i="0" u="none" strike="noStrike" kern="1200" cap="none" spc="0" normalizeH="0" baseline="0" noProof="0" dirty="0" smtClean="0">
              <a:ln>
                <a:noFill/>
              </a:ln>
              <a:solidFill>
                <a:srgbClr val="A50021"/>
              </a:solidFill>
              <a:effectLst/>
              <a:uLnTx/>
              <a:uFillTx/>
              <a:latin typeface="微软雅黑" pitchFamily="34" charset="-122"/>
              <a:ea typeface="微软雅黑" pitchFamily="34" charset="-122"/>
              <a:cs typeface="+mj-cs"/>
            </a:endParaRPr>
          </a:p>
        </p:txBody>
      </p:sp>
      <p:grpSp>
        <p:nvGrpSpPr>
          <p:cNvPr id="133" name="组合 132"/>
          <p:cNvGrpSpPr/>
          <p:nvPr/>
        </p:nvGrpSpPr>
        <p:grpSpPr>
          <a:xfrm>
            <a:off x="5076056" y="2937172"/>
            <a:ext cx="3869035" cy="3084116"/>
            <a:chOff x="5743525" y="2996952"/>
            <a:chExt cx="2428875" cy="1931988"/>
          </a:xfrm>
        </p:grpSpPr>
        <p:sp>
          <p:nvSpPr>
            <p:cNvPr id="92" name="Rectangle 4"/>
            <p:cNvSpPr>
              <a:spLocks noChangeArrowheads="1"/>
            </p:cNvSpPr>
            <p:nvPr/>
          </p:nvSpPr>
          <p:spPr bwMode="gray">
            <a:xfrm>
              <a:off x="6362650" y="4425702"/>
              <a:ext cx="1806575" cy="431800"/>
            </a:xfrm>
            <a:prstGeom prst="rect">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95" name="AutoShape 7"/>
            <p:cNvSpPr>
              <a:spLocks noChangeArrowheads="1"/>
            </p:cNvSpPr>
            <p:nvPr/>
          </p:nvSpPr>
          <p:spPr bwMode="gray">
            <a:xfrm flipH="1">
              <a:off x="5743525" y="3797052"/>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96" name="Freeform 8"/>
            <p:cNvSpPr>
              <a:spLocks/>
            </p:cNvSpPr>
            <p:nvPr/>
          </p:nvSpPr>
          <p:spPr bwMode="gray">
            <a:xfrm>
              <a:off x="5749875" y="3798640"/>
              <a:ext cx="612775" cy="113030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headEnd/>
              <a:tailEnd/>
            </a:ln>
            <a:effectLst/>
          </p:spPr>
          <p:txBody>
            <a:bodyPr/>
            <a:lstStyle/>
            <a:p>
              <a:pPr>
                <a:defRPr/>
              </a:pPr>
              <a:endParaRPr lang="zh-CN" altLang="en-US">
                <a:ea typeface="宋体" pitchFamily="2" charset="-122"/>
              </a:endParaRPr>
            </a:p>
          </p:txBody>
        </p:sp>
        <p:pic>
          <p:nvPicPr>
            <p:cNvPr id="102" name="Picture 15" descr="light_shadow"/>
            <p:cNvPicPr>
              <a:picLocks noChangeAspect="1" noChangeArrowheads="1"/>
            </p:cNvPicPr>
            <p:nvPr/>
          </p:nvPicPr>
          <p:blipFill>
            <a:blip r:embed="rId3" cstate="print">
              <a:lum bright="-76000" contrast="-4000"/>
              <a:grayscl/>
            </a:blip>
            <a:srcRect/>
            <a:stretch>
              <a:fillRect/>
            </a:stretch>
          </p:blipFill>
          <p:spPr bwMode="gray">
            <a:xfrm>
              <a:off x="6392813" y="3957390"/>
              <a:ext cx="1008062" cy="280987"/>
            </a:xfrm>
            <a:prstGeom prst="rect">
              <a:avLst/>
            </a:prstGeom>
            <a:noFill/>
            <a:ln w="9525">
              <a:noFill/>
              <a:miter lim="800000"/>
              <a:headEnd/>
              <a:tailEnd/>
            </a:ln>
          </p:spPr>
        </p:pic>
        <p:pic>
          <p:nvPicPr>
            <p:cNvPr id="103" name="Picture 16" descr="circuler_1"/>
            <p:cNvPicPr>
              <a:picLocks noChangeAspect="1" noChangeArrowheads="1"/>
            </p:cNvPicPr>
            <p:nvPr/>
          </p:nvPicPr>
          <p:blipFill>
            <a:blip r:embed="rId4" cstate="print"/>
            <a:srcRect/>
            <a:stretch>
              <a:fillRect/>
            </a:stretch>
          </p:blipFill>
          <p:spPr bwMode="gray">
            <a:xfrm>
              <a:off x="6305500" y="2996952"/>
              <a:ext cx="1152525" cy="1139825"/>
            </a:xfrm>
            <a:prstGeom prst="rect">
              <a:avLst/>
            </a:prstGeom>
            <a:noFill/>
            <a:ln w="9525">
              <a:noFill/>
              <a:miter lim="800000"/>
              <a:headEnd/>
              <a:tailEnd/>
            </a:ln>
          </p:spPr>
        </p:pic>
        <p:sp>
          <p:nvSpPr>
            <p:cNvPr id="104" name="Oval 17"/>
            <p:cNvSpPr>
              <a:spLocks noChangeArrowheads="1"/>
            </p:cNvSpPr>
            <p:nvPr/>
          </p:nvSpPr>
          <p:spPr bwMode="gray">
            <a:xfrm>
              <a:off x="6305500" y="2996952"/>
              <a:ext cx="1144588"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headEnd/>
              <a:tailEnd/>
            </a:ln>
            <a:effectLst/>
          </p:spPr>
          <p:txBody>
            <a:bodyPr wrap="none" anchor="ctr"/>
            <a:lstStyle/>
            <a:p>
              <a:pPr>
                <a:defRPr/>
              </a:pPr>
              <a:endParaRPr lang="zh-CN" altLang="en-US">
                <a:ea typeface="宋体" pitchFamily="2" charset="-122"/>
              </a:endParaRPr>
            </a:p>
          </p:txBody>
        </p:sp>
        <p:sp>
          <p:nvSpPr>
            <p:cNvPr id="105" name="Freeform 18"/>
            <p:cNvSpPr>
              <a:spLocks/>
            </p:cNvSpPr>
            <p:nvPr/>
          </p:nvSpPr>
          <p:spPr bwMode="gray">
            <a:xfrm>
              <a:off x="6424563" y="3020765"/>
              <a:ext cx="898525" cy="39528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gradFill>
            <a:ln w="0">
              <a:noFill/>
              <a:round/>
              <a:headEnd/>
              <a:tailEnd/>
            </a:ln>
          </p:spPr>
          <p:txBody>
            <a:bodyPr/>
            <a:lstStyle/>
            <a:p>
              <a:endParaRPr lang="zh-CN" altLang="en-US"/>
            </a:p>
          </p:txBody>
        </p:sp>
        <p:sp>
          <p:nvSpPr>
            <p:cNvPr id="107" name="Text Box 24"/>
            <p:cNvSpPr txBox="1">
              <a:spLocks noChangeArrowheads="1"/>
            </p:cNvSpPr>
            <p:nvPr/>
          </p:nvSpPr>
          <p:spPr bwMode="auto">
            <a:xfrm>
              <a:off x="6285981" y="3395265"/>
              <a:ext cx="1582163" cy="327762"/>
            </a:xfrm>
            <a:prstGeom prst="rect">
              <a:avLst/>
            </a:prstGeom>
            <a:noFill/>
            <a:ln w="9525" algn="ctr">
              <a:noFill/>
              <a:miter lim="800000"/>
              <a:headEnd/>
              <a:tailEnd/>
            </a:ln>
          </p:spPr>
          <p:txBody>
            <a:bodyPr wrap="square">
              <a:spAutoFit/>
            </a:bodyPr>
            <a:lstStyle/>
            <a:p>
              <a:pPr eaLnBrk="0" hangingPunct="0">
                <a:spcBef>
                  <a:spcPct val="50000"/>
                </a:spcBef>
              </a:pPr>
              <a:r>
                <a:rPr lang="en-US" altLang="zh-CN" sz="2800" b="1" dirty="0" smtClean="0">
                  <a:solidFill>
                    <a:schemeClr val="bg1"/>
                  </a:solidFill>
                  <a:latin typeface="微软雅黑" pitchFamily="34" charset="-122"/>
                  <a:ea typeface="微软雅黑" pitchFamily="34" charset="-122"/>
                </a:rPr>
                <a:t>5000</a:t>
              </a:r>
              <a:r>
                <a:rPr lang="zh-CN" altLang="en-US" sz="2800" b="1" dirty="0" smtClean="0">
                  <a:solidFill>
                    <a:schemeClr val="bg1"/>
                  </a:solidFill>
                  <a:latin typeface="微软雅黑" pitchFamily="34" charset="-122"/>
                  <a:ea typeface="微软雅黑" pitchFamily="34" charset="-122"/>
                </a:rPr>
                <a:t>元</a:t>
              </a:r>
              <a:r>
                <a:rPr lang="en-US" altLang="zh-CN" sz="2800" b="1" dirty="0" smtClean="0">
                  <a:solidFill>
                    <a:schemeClr val="bg1"/>
                  </a:solidFill>
                  <a:latin typeface="微软雅黑" pitchFamily="34" charset="-122"/>
                  <a:ea typeface="微软雅黑" pitchFamily="34" charset="-122"/>
                </a:rPr>
                <a:t>/</a:t>
              </a:r>
              <a:r>
                <a:rPr lang="zh-CN" altLang="en-US" sz="2800" b="1" dirty="0" smtClean="0">
                  <a:solidFill>
                    <a:schemeClr val="bg1"/>
                  </a:solidFill>
                  <a:latin typeface="微软雅黑" pitchFamily="34" charset="-122"/>
                  <a:ea typeface="微软雅黑" pitchFamily="34" charset="-122"/>
                </a:rPr>
                <a:t>月</a:t>
              </a:r>
              <a:endParaRPr lang="en-US" altLang="zh-CN" sz="2800" b="1" dirty="0">
                <a:solidFill>
                  <a:schemeClr val="bg1"/>
                </a:solidFill>
                <a:latin typeface="微软雅黑" pitchFamily="34" charset="-122"/>
                <a:ea typeface="微软雅黑" pitchFamily="34" charset="-122"/>
              </a:endParaRPr>
            </a:p>
          </p:txBody>
        </p:sp>
        <p:grpSp>
          <p:nvGrpSpPr>
            <p:cNvPr id="121" name="Group 40"/>
            <p:cNvGrpSpPr>
              <a:grpSpLocks/>
            </p:cNvGrpSpPr>
            <p:nvPr/>
          </p:nvGrpSpPr>
          <p:grpSpPr bwMode="auto">
            <a:xfrm rot="-1297425" flipH="1" flipV="1">
              <a:off x="6419800" y="3863727"/>
              <a:ext cx="1062038" cy="254000"/>
              <a:chOff x="2532" y="1051"/>
              <a:chExt cx="893" cy="246"/>
            </a:xfrm>
          </p:grpSpPr>
          <p:grpSp>
            <p:nvGrpSpPr>
              <p:cNvPr id="122" name="Group 41"/>
              <p:cNvGrpSpPr>
                <a:grpSpLocks/>
              </p:cNvGrpSpPr>
              <p:nvPr/>
            </p:nvGrpSpPr>
            <p:grpSpPr bwMode="auto">
              <a:xfrm>
                <a:off x="2532" y="1051"/>
                <a:ext cx="743" cy="185"/>
                <a:chOff x="1565" y="2568"/>
                <a:chExt cx="1118" cy="279"/>
              </a:xfrm>
            </p:grpSpPr>
            <p:sp>
              <p:nvSpPr>
                <p:cNvPr id="128" name="AutoShape 42"/>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29" name="AutoShape 43"/>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30" name="AutoShape 44"/>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31" name="AutoShape 45"/>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grpSp>
          <p:grpSp>
            <p:nvGrpSpPr>
              <p:cNvPr id="123" name="Group 46"/>
              <p:cNvGrpSpPr>
                <a:grpSpLocks/>
              </p:cNvGrpSpPr>
              <p:nvPr/>
            </p:nvGrpSpPr>
            <p:grpSpPr bwMode="auto">
              <a:xfrm rot="1353540">
                <a:off x="2682" y="1111"/>
                <a:ext cx="743" cy="186"/>
                <a:chOff x="1565" y="2568"/>
                <a:chExt cx="1118" cy="279"/>
              </a:xfrm>
            </p:grpSpPr>
            <p:sp>
              <p:nvSpPr>
                <p:cNvPr id="124" name="AutoShape 47"/>
                <p:cNvSpPr>
                  <a:spLocks noChangeArrowheads="1"/>
                </p:cNvSpPr>
                <p:nvPr/>
              </p:nvSpPr>
              <p:spPr bwMode="white">
                <a:xfrm rot="5263130">
                  <a:off x="1859"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25" name="AutoShape 48"/>
                <p:cNvSpPr>
                  <a:spLocks noChangeArrowheads="1"/>
                </p:cNvSpPr>
                <p:nvPr/>
              </p:nvSpPr>
              <p:spPr bwMode="white">
                <a:xfrm rot="6078281">
                  <a:off x="1995" y="2274"/>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26" name="AutoShape 49"/>
                <p:cNvSpPr>
                  <a:spLocks noChangeArrowheads="1"/>
                </p:cNvSpPr>
                <p:nvPr/>
              </p:nvSpPr>
              <p:spPr bwMode="white">
                <a:xfrm rot="6373927">
                  <a:off x="2071" y="229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sp>
              <p:nvSpPr>
                <p:cNvPr id="127" name="AutoShape 50"/>
                <p:cNvSpPr>
                  <a:spLocks noChangeArrowheads="1"/>
                </p:cNvSpPr>
                <p:nvPr/>
              </p:nvSpPr>
              <p:spPr bwMode="white">
                <a:xfrm rot="6906312">
                  <a:off x="2161" y="2326"/>
                  <a:ext cx="227" cy="816"/>
                </a:xfrm>
                <a:prstGeom prst="moon">
                  <a:avLst>
                    <a:gd name="adj" fmla="val 49773"/>
                  </a:avLst>
                </a:prstGeom>
                <a:solidFill>
                  <a:srgbClr val="5F5F5F">
                    <a:alpha val="3922"/>
                  </a:srgbClr>
                </a:solidFill>
                <a:ln w="9525">
                  <a:noFill/>
                  <a:miter lim="800000"/>
                  <a:headEnd/>
                  <a:tailEnd/>
                </a:ln>
              </p:spPr>
              <p:txBody>
                <a:bodyPr wrap="none" anchor="ctr"/>
                <a:lstStyle/>
                <a:p>
                  <a:endParaRPr lang="zh-CN" altLang="en-US"/>
                </a:p>
              </p:txBody>
            </p:sp>
          </p:grpSp>
        </p:grpSp>
      </p:grpSp>
      <p:grpSp>
        <p:nvGrpSpPr>
          <p:cNvPr id="134" name="组合 133"/>
          <p:cNvGrpSpPr/>
          <p:nvPr/>
        </p:nvGrpSpPr>
        <p:grpSpPr>
          <a:xfrm>
            <a:off x="467544" y="3861049"/>
            <a:ext cx="3600400" cy="2160240"/>
            <a:chOff x="1050280" y="3930030"/>
            <a:chExt cx="2428875" cy="1920875"/>
          </a:xfrm>
        </p:grpSpPr>
        <p:sp>
          <p:nvSpPr>
            <p:cNvPr id="93" name="Rectangle 5"/>
            <p:cNvSpPr>
              <a:spLocks noChangeArrowheads="1"/>
            </p:cNvSpPr>
            <p:nvPr/>
          </p:nvSpPr>
          <p:spPr bwMode="gray">
            <a:xfrm>
              <a:off x="1653530" y="5349255"/>
              <a:ext cx="1825625" cy="431800"/>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lgn="ctr">
                <a:defRPr/>
              </a:pPr>
              <a:endParaRPr lang="zh-CN" altLang="zh-CN">
                <a:ea typeface="宋体" pitchFamily="2" charset="-122"/>
              </a:endParaRPr>
            </a:p>
          </p:txBody>
        </p:sp>
        <p:sp>
          <p:nvSpPr>
            <p:cNvPr id="94" name="AutoShape 6"/>
            <p:cNvSpPr>
              <a:spLocks noChangeArrowheads="1"/>
            </p:cNvSpPr>
            <p:nvPr/>
          </p:nvSpPr>
          <p:spPr bwMode="gray">
            <a:xfrm flipH="1">
              <a:off x="1050280" y="4736480"/>
              <a:ext cx="2428875" cy="61595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w="9525">
              <a:noFill/>
              <a:miter lim="800000"/>
              <a:headEnd/>
              <a:tailEnd/>
            </a:ln>
            <a:effectLst/>
          </p:spPr>
          <p:txBody>
            <a:bodyPr wrap="none" anchor="ctr"/>
            <a:lstStyle/>
            <a:p>
              <a:pPr>
                <a:defRPr/>
              </a:pPr>
              <a:endParaRPr lang="zh-CN" altLang="en-US">
                <a:ea typeface="宋体" pitchFamily="2" charset="-122"/>
              </a:endParaRPr>
            </a:p>
          </p:txBody>
        </p:sp>
        <p:pic>
          <p:nvPicPr>
            <p:cNvPr id="98" name="Picture 11" descr="light_shadow"/>
            <p:cNvPicPr>
              <a:picLocks noChangeAspect="1" noChangeArrowheads="1"/>
            </p:cNvPicPr>
            <p:nvPr/>
          </p:nvPicPr>
          <p:blipFill>
            <a:blip r:embed="rId3" cstate="print">
              <a:lum bright="-76000" contrast="-4000"/>
              <a:grayscl/>
            </a:blip>
            <a:srcRect/>
            <a:stretch>
              <a:fillRect/>
            </a:stretch>
          </p:blipFill>
          <p:spPr bwMode="gray">
            <a:xfrm>
              <a:off x="1669405" y="4890467"/>
              <a:ext cx="1008063" cy="280988"/>
            </a:xfrm>
            <a:prstGeom prst="rect">
              <a:avLst/>
            </a:prstGeom>
            <a:noFill/>
            <a:ln w="9525">
              <a:noFill/>
              <a:miter lim="800000"/>
              <a:headEnd/>
              <a:tailEnd/>
            </a:ln>
          </p:spPr>
        </p:pic>
        <p:pic>
          <p:nvPicPr>
            <p:cNvPr id="99" name="Picture 12" descr="circuler_1"/>
            <p:cNvPicPr>
              <a:picLocks noChangeAspect="1" noChangeArrowheads="1"/>
            </p:cNvPicPr>
            <p:nvPr/>
          </p:nvPicPr>
          <p:blipFill>
            <a:blip r:embed="rId4" cstate="print"/>
            <a:srcRect/>
            <a:stretch>
              <a:fillRect/>
            </a:stretch>
          </p:blipFill>
          <p:spPr bwMode="gray">
            <a:xfrm>
              <a:off x="1582093" y="3930030"/>
              <a:ext cx="1152525" cy="1139825"/>
            </a:xfrm>
            <a:prstGeom prst="rect">
              <a:avLst/>
            </a:prstGeom>
            <a:noFill/>
            <a:ln w="9525">
              <a:noFill/>
              <a:miter lim="800000"/>
              <a:headEnd/>
              <a:tailEnd/>
            </a:ln>
          </p:spPr>
        </p:pic>
        <p:sp>
          <p:nvSpPr>
            <p:cNvPr id="100" name="Oval 13"/>
            <p:cNvSpPr>
              <a:spLocks noChangeArrowheads="1"/>
            </p:cNvSpPr>
            <p:nvPr/>
          </p:nvSpPr>
          <p:spPr bwMode="gray">
            <a:xfrm>
              <a:off x="1582093" y="3930030"/>
              <a:ext cx="1144587"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w="9525" algn="ctr">
              <a:noFill/>
              <a:round/>
              <a:headEnd/>
              <a:tailEnd/>
            </a:ln>
            <a:effectLst/>
          </p:spPr>
          <p:txBody>
            <a:bodyPr wrap="none" anchor="ctr"/>
            <a:lstStyle/>
            <a:p>
              <a:pPr>
                <a:defRPr/>
              </a:pPr>
              <a:endParaRPr lang="zh-CN" altLang="en-US">
                <a:ea typeface="宋体" pitchFamily="2" charset="-122"/>
              </a:endParaRPr>
            </a:p>
          </p:txBody>
        </p:sp>
        <p:sp>
          <p:nvSpPr>
            <p:cNvPr id="101" name="Freeform 14"/>
            <p:cNvSpPr>
              <a:spLocks/>
            </p:cNvSpPr>
            <p:nvPr/>
          </p:nvSpPr>
          <p:spPr bwMode="gray">
            <a:xfrm>
              <a:off x="1701155" y="3953842"/>
              <a:ext cx="898525" cy="39528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gradFill>
            <a:ln w="0">
              <a:noFill/>
              <a:round/>
              <a:headEnd/>
              <a:tailEnd/>
            </a:ln>
          </p:spPr>
          <p:txBody>
            <a:bodyPr/>
            <a:lstStyle/>
            <a:p>
              <a:endParaRPr lang="zh-CN" altLang="en-US"/>
            </a:p>
          </p:txBody>
        </p:sp>
        <p:sp>
          <p:nvSpPr>
            <p:cNvPr id="106" name="Text Box 23"/>
            <p:cNvSpPr txBox="1">
              <a:spLocks noChangeArrowheads="1"/>
            </p:cNvSpPr>
            <p:nvPr/>
          </p:nvSpPr>
          <p:spPr bwMode="auto">
            <a:xfrm>
              <a:off x="1536055" y="4314204"/>
              <a:ext cx="1407194" cy="410510"/>
            </a:xfrm>
            <a:prstGeom prst="rect">
              <a:avLst/>
            </a:prstGeom>
            <a:noFill/>
            <a:ln w="9525" algn="ctr">
              <a:noFill/>
              <a:miter lim="800000"/>
              <a:headEnd/>
              <a:tailEnd/>
            </a:ln>
          </p:spPr>
          <p:txBody>
            <a:bodyPr wrap="square">
              <a:spAutoFit/>
            </a:bodyPr>
            <a:lstStyle/>
            <a:p>
              <a:pPr eaLnBrk="0" hangingPunct="0">
                <a:spcBef>
                  <a:spcPct val="50000"/>
                </a:spcBef>
              </a:pPr>
              <a:r>
                <a:rPr lang="en-US" altLang="zh-CN" sz="2400" b="1" dirty="0" smtClean="0">
                  <a:solidFill>
                    <a:schemeClr val="bg1"/>
                  </a:solidFill>
                  <a:latin typeface="微软雅黑" pitchFamily="34" charset="-122"/>
                  <a:ea typeface="微软雅黑" pitchFamily="34" charset="-122"/>
                </a:rPr>
                <a:t>3500</a:t>
              </a:r>
              <a:r>
                <a:rPr lang="zh-CN" altLang="en-US" sz="2400" b="1" dirty="0" smtClean="0">
                  <a:solidFill>
                    <a:schemeClr val="bg1"/>
                  </a:solidFill>
                  <a:latin typeface="微软雅黑" pitchFamily="34" charset="-122"/>
                  <a:ea typeface="微软雅黑" pitchFamily="34" charset="-122"/>
                </a:rPr>
                <a:t>元</a:t>
              </a:r>
              <a:r>
                <a:rPr lang="en-US" altLang="zh-CN" sz="2400" b="1" dirty="0" smtClean="0">
                  <a:solidFill>
                    <a:schemeClr val="bg1"/>
                  </a:solidFill>
                  <a:latin typeface="微软雅黑" pitchFamily="34" charset="-122"/>
                  <a:ea typeface="微软雅黑" pitchFamily="34" charset="-122"/>
                </a:rPr>
                <a:t>/</a:t>
              </a:r>
              <a:r>
                <a:rPr lang="zh-CN" altLang="en-US" sz="2400" b="1" dirty="0" smtClean="0">
                  <a:solidFill>
                    <a:schemeClr val="bg1"/>
                  </a:solidFill>
                  <a:latin typeface="微软雅黑" pitchFamily="34" charset="-122"/>
                  <a:ea typeface="微软雅黑" pitchFamily="34" charset="-122"/>
                </a:rPr>
                <a:t>月</a:t>
              </a:r>
              <a:endParaRPr lang="en-US" altLang="zh-CN" sz="2400" b="1" dirty="0">
                <a:solidFill>
                  <a:schemeClr val="bg1"/>
                </a:solidFill>
                <a:latin typeface="微软雅黑" pitchFamily="34" charset="-122"/>
                <a:ea typeface="微软雅黑" pitchFamily="34" charset="-122"/>
              </a:endParaRPr>
            </a:p>
          </p:txBody>
        </p:sp>
        <p:grpSp>
          <p:nvGrpSpPr>
            <p:cNvPr id="110" name="Group 29"/>
            <p:cNvGrpSpPr>
              <a:grpSpLocks/>
            </p:cNvGrpSpPr>
            <p:nvPr/>
          </p:nvGrpSpPr>
          <p:grpSpPr bwMode="auto">
            <a:xfrm rot="-1297425" flipH="1" flipV="1">
              <a:off x="1648768" y="4768230"/>
              <a:ext cx="1062037" cy="254000"/>
              <a:chOff x="2532" y="1051"/>
              <a:chExt cx="893" cy="246"/>
            </a:xfrm>
          </p:grpSpPr>
          <p:grpSp>
            <p:nvGrpSpPr>
              <p:cNvPr id="111" name="Group 30"/>
              <p:cNvGrpSpPr>
                <a:grpSpLocks/>
              </p:cNvGrpSpPr>
              <p:nvPr/>
            </p:nvGrpSpPr>
            <p:grpSpPr bwMode="auto">
              <a:xfrm>
                <a:off x="2532" y="1051"/>
                <a:ext cx="743" cy="185"/>
                <a:chOff x="1565" y="2568"/>
                <a:chExt cx="1118" cy="279"/>
              </a:xfrm>
            </p:grpSpPr>
            <p:sp>
              <p:nvSpPr>
                <p:cNvPr id="117" name="AutoShape 31"/>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18" name="AutoShape 32"/>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19" name="AutoShape 33"/>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20" name="AutoShape 34"/>
                <p:cNvSpPr>
                  <a:spLocks noChangeArrowheads="1"/>
                </p:cNvSpPr>
                <p:nvPr/>
              </p:nvSpPr>
              <p:spPr bwMode="white">
                <a:xfrm rot="6906312">
                  <a:off x="2161" y="232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grpSp>
          <p:grpSp>
            <p:nvGrpSpPr>
              <p:cNvPr id="112" name="Group 35"/>
              <p:cNvGrpSpPr>
                <a:grpSpLocks/>
              </p:cNvGrpSpPr>
              <p:nvPr/>
            </p:nvGrpSpPr>
            <p:grpSpPr bwMode="auto">
              <a:xfrm rot="1353540">
                <a:off x="2682" y="1111"/>
                <a:ext cx="743" cy="186"/>
                <a:chOff x="1565" y="2568"/>
                <a:chExt cx="1118" cy="279"/>
              </a:xfrm>
            </p:grpSpPr>
            <p:sp>
              <p:nvSpPr>
                <p:cNvPr id="113" name="AutoShape 36"/>
                <p:cNvSpPr>
                  <a:spLocks noChangeArrowheads="1"/>
                </p:cNvSpPr>
                <p:nvPr/>
              </p:nvSpPr>
              <p:spPr bwMode="white">
                <a:xfrm rot="5263130">
                  <a:off x="1859"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14" name="AutoShape 37"/>
                <p:cNvSpPr>
                  <a:spLocks noChangeArrowheads="1"/>
                </p:cNvSpPr>
                <p:nvPr/>
              </p:nvSpPr>
              <p:spPr bwMode="white">
                <a:xfrm rot="6078281">
                  <a:off x="1995" y="2274"/>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15" name="AutoShape 38"/>
                <p:cNvSpPr>
                  <a:spLocks noChangeArrowheads="1"/>
                </p:cNvSpPr>
                <p:nvPr/>
              </p:nvSpPr>
              <p:spPr bwMode="white">
                <a:xfrm rot="6373927">
                  <a:off x="2071" y="2296"/>
                  <a:ext cx="227" cy="816"/>
                </a:xfrm>
                <a:prstGeom prst="moon">
                  <a:avLst>
                    <a:gd name="adj" fmla="val 49773"/>
                  </a:avLst>
                </a:prstGeom>
                <a:solidFill>
                  <a:schemeClr val="bg1">
                    <a:alpha val="3922"/>
                  </a:schemeClr>
                </a:solidFill>
                <a:ln w="9525">
                  <a:noFill/>
                  <a:miter lim="800000"/>
                  <a:headEnd/>
                  <a:tailEnd/>
                </a:ln>
              </p:spPr>
              <p:txBody>
                <a:bodyPr wrap="none" anchor="ctr"/>
                <a:lstStyle/>
                <a:p>
                  <a:endParaRPr lang="zh-CN" altLang="en-US"/>
                </a:p>
              </p:txBody>
            </p:sp>
            <p:sp>
              <p:nvSpPr>
                <p:cNvPr id="116" name="AutoShape 39"/>
                <p:cNvSpPr>
                  <a:spLocks noChangeArrowheads="1"/>
                </p:cNvSpPr>
                <p:nvPr/>
              </p:nvSpPr>
              <p:spPr bwMode="white">
                <a:xfrm rot="6906312">
                  <a:off x="2161" y="2326"/>
                  <a:ext cx="227" cy="816"/>
                </a:xfrm>
                <a:prstGeom prst="moon">
                  <a:avLst>
                    <a:gd name="adj" fmla="val 49773"/>
                  </a:avLst>
                </a:prstGeom>
                <a:solidFill>
                  <a:schemeClr val="bg1">
                    <a:alpha val="0"/>
                  </a:schemeClr>
                </a:solidFill>
                <a:ln w="9525">
                  <a:noFill/>
                  <a:miter lim="800000"/>
                  <a:headEnd/>
                  <a:tailEnd/>
                </a:ln>
              </p:spPr>
              <p:txBody>
                <a:bodyPr wrap="none" anchor="ctr"/>
                <a:lstStyle/>
                <a:p>
                  <a:endParaRPr lang="zh-CN" altLang="en-US"/>
                </a:p>
              </p:txBody>
            </p:sp>
          </p:grpSp>
        </p:grpSp>
        <p:sp>
          <p:nvSpPr>
            <p:cNvPr id="132" name="Freeform 83"/>
            <p:cNvSpPr>
              <a:spLocks/>
            </p:cNvSpPr>
            <p:nvPr/>
          </p:nvSpPr>
          <p:spPr bwMode="gray">
            <a:xfrm>
              <a:off x="1050280" y="4720605"/>
              <a:ext cx="612775" cy="1130300"/>
            </a:xfrm>
            <a:custGeom>
              <a:avLst/>
              <a:gdLst/>
              <a:ahLst/>
              <a:cxnLst>
                <a:cxn ang="0">
                  <a:pos x="3" y="292"/>
                </a:cxn>
                <a:cxn ang="0">
                  <a:pos x="386" y="712"/>
                </a:cxn>
                <a:cxn ang="0">
                  <a:pos x="386" y="404"/>
                </a:cxn>
                <a:cxn ang="0">
                  <a:pos x="0" y="0"/>
                </a:cxn>
                <a:cxn ang="0">
                  <a:pos x="3" y="292"/>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w="9525">
              <a:noFill/>
              <a:round/>
              <a:headEnd/>
              <a:tailEnd/>
            </a:ln>
            <a:effectLst/>
          </p:spPr>
          <p:txBody>
            <a:bodyPr/>
            <a:lstStyle/>
            <a:p>
              <a:pPr>
                <a:defRPr/>
              </a:pPr>
              <a:endParaRPr lang="zh-CN" altLang="en-US">
                <a:ea typeface="宋体" pitchFamily="2" charset="-122"/>
              </a:endParaRPr>
            </a:p>
          </p:txBody>
        </p:sp>
      </p:grpSp>
      <p:sp>
        <p:nvSpPr>
          <p:cNvPr id="176" name="AutoShape 10"/>
          <p:cNvSpPr>
            <a:spLocks noChangeArrowheads="1"/>
          </p:cNvSpPr>
          <p:nvPr/>
        </p:nvSpPr>
        <p:spPr bwMode="auto">
          <a:xfrm rot="20798328">
            <a:off x="3118215" y="3624633"/>
            <a:ext cx="2408581" cy="787400"/>
          </a:xfrm>
          <a:prstGeom prst="rightArrow">
            <a:avLst>
              <a:gd name="adj1" fmla="val 64722"/>
              <a:gd name="adj2" fmla="val 55129"/>
            </a:avLst>
          </a:prstGeom>
          <a:gradFill rotWithShape="0">
            <a:gsLst>
              <a:gs pos="0">
                <a:srgbClr val="DC2CB0"/>
              </a:gs>
              <a:gs pos="100000">
                <a:srgbClr val="FF33CC"/>
              </a:gs>
            </a:gsLst>
            <a:lin ang="0" scaled="1"/>
          </a:gradFill>
          <a:ln w="9525">
            <a:miter lim="800000"/>
            <a:headEnd/>
            <a:tailEnd/>
          </a:ln>
          <a:scene3d>
            <a:camera prst="legacyObliqueTopRight"/>
            <a:lightRig rig="legacyFlat3" dir="b"/>
          </a:scene3d>
          <a:sp3d extrusionH="100000" prstMaterial="legacyMatte">
            <a:bevelT w="13500" h="13500" prst="angle"/>
            <a:bevelB w="13500" h="13500" prst="angle"/>
            <a:extrusionClr>
              <a:srgbClr val="FF33CC"/>
            </a:extrusionClr>
          </a:sp3d>
        </p:spPr>
        <p:txBody>
          <a:bodyPr wrap="none" anchor="ctr">
            <a:flatTx/>
          </a:bodyPr>
          <a:lstStyle/>
          <a:p>
            <a:pPr algn="ctr" latinLnBrk="1"/>
            <a:r>
              <a:rPr kumimoji="1" lang="ko-KR" altLang="en-US" sz="3200" b="1" dirty="0">
                <a:solidFill>
                  <a:srgbClr val="FFFFFF"/>
                </a:solidFill>
                <a:latin typeface="微软雅黑" pitchFamily="34" charset="-122"/>
                <a:ea typeface="DotumChe" pitchFamily="49" charset="-127"/>
              </a:rPr>
              <a:t>   </a:t>
            </a:r>
            <a:r>
              <a:rPr kumimoji="1" lang="zh-CN" altLang="en-US" sz="3200" b="1" dirty="0" smtClean="0">
                <a:solidFill>
                  <a:srgbClr val="FFFFFF"/>
                </a:solidFill>
                <a:latin typeface="微软雅黑" pitchFamily="34" charset="-122"/>
                <a:ea typeface="微软雅黑" pitchFamily="34" charset="-122"/>
              </a:rPr>
              <a:t>提高到</a:t>
            </a:r>
            <a:endParaRPr kumimoji="1" lang="en-US" altLang="ko-KR" sz="3200" b="1" dirty="0">
              <a:solidFill>
                <a:srgbClr val="FFFFFF"/>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3" name="直接连接符 2"/>
          <p:cNvCxnSpPr/>
          <p:nvPr/>
        </p:nvCxnSpPr>
        <p:spPr>
          <a:xfrm>
            <a:off x="1475656"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292080"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856" y="1424970"/>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2</a:t>
            </a:r>
            <a:endParaRPr lang="zh-CN" altLang="en-US" sz="4000" b="1" dirty="0">
              <a:solidFill>
                <a:srgbClr val="FF0000"/>
              </a:solidFill>
              <a:latin typeface="微软雅黑" pitchFamily="34" charset="-122"/>
              <a:ea typeface="微软雅黑" pitchFamily="34" charset="-122"/>
            </a:endParaRPr>
          </a:p>
        </p:txBody>
      </p:sp>
      <p:sp>
        <p:nvSpPr>
          <p:cNvPr id="6" name="矩形 5"/>
          <p:cNvSpPr/>
          <p:nvPr/>
        </p:nvSpPr>
        <p:spPr>
          <a:xfrm>
            <a:off x="1403648" y="2204864"/>
            <a:ext cx="2646878" cy="707886"/>
          </a:xfrm>
          <a:prstGeom prst="rect">
            <a:avLst/>
          </a:prstGeom>
        </p:spPr>
        <p:txBody>
          <a:bodyPr wrap="none">
            <a:spAutoFit/>
          </a:bodyPr>
          <a:lstStyle/>
          <a:p>
            <a:pPr lvl="0">
              <a:spcBef>
                <a:spcPct val="0"/>
              </a:spcBef>
              <a:defRPr/>
            </a:pPr>
            <a:r>
              <a:rPr lang="zh-CN" altLang="en-US" sz="4000" b="1" dirty="0" smtClean="0">
                <a:solidFill>
                  <a:srgbClr val="FF0000"/>
                </a:solidFill>
                <a:latin typeface="微软雅黑" pitchFamily="34" charset="-122"/>
                <a:ea typeface="微软雅黑" pitchFamily="34" charset="-122"/>
              </a:rPr>
              <a:t>优化</a:t>
            </a:r>
            <a:r>
              <a:rPr lang="zh-CN" altLang="en-US" sz="2800" b="1" dirty="0" smtClean="0">
                <a:solidFill>
                  <a:srgbClr val="A50021"/>
                </a:solidFill>
                <a:latin typeface="微软雅黑" pitchFamily="34" charset="-122"/>
                <a:ea typeface="微软雅黑" pitchFamily="34" charset="-122"/>
              </a:rPr>
              <a:t>税率结构</a:t>
            </a:r>
          </a:p>
        </p:txBody>
      </p:sp>
      <p:pic>
        <p:nvPicPr>
          <p:cNvPr id="7" name="图片 6" descr="税率结构.png"/>
          <p:cNvPicPr>
            <a:picLocks noChangeAspect="1"/>
          </p:cNvPicPr>
          <p:nvPr/>
        </p:nvPicPr>
        <p:blipFill>
          <a:blip r:embed="rId3" cstate="print"/>
          <a:stretch>
            <a:fillRect/>
          </a:stretch>
        </p:blipFill>
        <p:spPr>
          <a:xfrm>
            <a:off x="1509445" y="2924944"/>
            <a:ext cx="5726851" cy="3667498"/>
          </a:xfrm>
          <a:prstGeom prst="rect">
            <a:avLst/>
          </a:prstGeom>
        </p:spPr>
      </p:pic>
    </p:spTree>
  </p:cSld>
  <p:clrMapOvr>
    <a:masterClrMapping/>
  </p:clrMapOvr>
  <p:transition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81016230529.png"/>
          <p:cNvPicPr>
            <a:picLocks noChangeAspect="1"/>
          </p:cNvPicPr>
          <p:nvPr/>
        </p:nvPicPr>
        <p:blipFill>
          <a:blip r:embed="rId2" cstate="print"/>
          <a:stretch>
            <a:fillRect/>
          </a:stretch>
        </p:blipFill>
        <p:spPr>
          <a:xfrm>
            <a:off x="899591" y="2132856"/>
            <a:ext cx="6991591" cy="4725143"/>
          </a:xfrm>
          <a:prstGeom prst="rect">
            <a:avLst/>
          </a:prstGeom>
        </p:spPr>
      </p:pic>
      <p:sp>
        <p:nvSpPr>
          <p:cNvPr id="3" name="TextBox 2"/>
          <p:cNvSpPr txBox="1"/>
          <p:nvPr/>
        </p:nvSpPr>
        <p:spPr>
          <a:xfrm>
            <a:off x="1403648" y="344850"/>
            <a:ext cx="6192688"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4" name="直接连接符 3"/>
          <p:cNvCxnSpPr/>
          <p:nvPr/>
        </p:nvCxnSpPr>
        <p:spPr>
          <a:xfrm>
            <a:off x="1475656"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292080"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5856" y="1424970"/>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2</a:t>
            </a:r>
            <a:endParaRPr lang="zh-CN" altLang="en-US" sz="40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卷形 1"/>
          <p:cNvSpPr/>
          <p:nvPr/>
        </p:nvSpPr>
        <p:spPr>
          <a:xfrm>
            <a:off x="1547664" y="1772816"/>
            <a:ext cx="5832648" cy="2592288"/>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123728" y="2564904"/>
            <a:ext cx="5472608" cy="830997"/>
          </a:xfrm>
          <a:prstGeom prst="rect">
            <a:avLst/>
          </a:prstGeom>
          <a:noFill/>
        </p:spPr>
        <p:txBody>
          <a:bodyPr wrap="square" rtlCol="0">
            <a:spAutoFit/>
          </a:bodyPr>
          <a:lstStyle/>
          <a:p>
            <a:r>
              <a:rPr lang="zh-CN" altLang="en-US" sz="4800" b="1" dirty="0" smtClean="0">
                <a:solidFill>
                  <a:schemeClr val="bg1"/>
                </a:solidFill>
                <a:latin typeface="微软雅黑" pitchFamily="34" charset="-122"/>
                <a:ea typeface="微软雅黑" pitchFamily="34" charset="-122"/>
              </a:rPr>
              <a:t>新旧税率减税对比</a:t>
            </a:r>
            <a:endParaRPr lang="zh-CN" altLang="en-US" sz="4800" b="1" dirty="0">
              <a:solidFill>
                <a:schemeClr val="bg1"/>
              </a:solidFill>
              <a:latin typeface="微软雅黑" pitchFamily="34" charset="-122"/>
              <a:ea typeface="微软雅黑" pitchFamily="34" charset="-122"/>
            </a:endParaRPr>
          </a:p>
        </p:txBody>
      </p:sp>
      <p:sp>
        <p:nvSpPr>
          <p:cNvPr id="5" name="TextBox 4"/>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755576" y="260648"/>
          <a:ext cx="7390732" cy="6370550"/>
        </p:xfrm>
        <a:graphic>
          <a:graphicData uri="http://schemas.openxmlformats.org/drawingml/2006/table">
            <a:tbl>
              <a:tblPr/>
              <a:tblGrid>
                <a:gridCol w="1064074"/>
                <a:gridCol w="1709691"/>
                <a:gridCol w="1709691"/>
                <a:gridCol w="1520394"/>
                <a:gridCol w="1386882"/>
              </a:tblGrid>
              <a:tr h="458342">
                <a:tc>
                  <a:txBody>
                    <a:bodyPr/>
                    <a:lstStyle/>
                    <a:p>
                      <a:pPr algn="ctr" fontAlgn="b"/>
                      <a:r>
                        <a:rPr lang="zh-CN" altLang="en-US" sz="2400" b="1" i="0" u="none" strike="noStrike" dirty="0">
                          <a:solidFill>
                            <a:srgbClr val="FFFFFF"/>
                          </a:solidFill>
                          <a:latin typeface="微软雅黑" pitchFamily="34" charset="-122"/>
                          <a:ea typeface="微软雅黑" pitchFamily="34" charset="-122"/>
                        </a:rPr>
                        <a:t>收入额</a:t>
                      </a:r>
                    </a:p>
                  </a:txBody>
                  <a:tcPr marL="3753" marR="3753" marT="3753" marB="0" anchor="b">
                    <a:lnL>
                      <a:noFill/>
                    </a:lnL>
                    <a:lnR>
                      <a:noFill/>
                    </a:lnR>
                    <a:lnT>
                      <a:noFill/>
                    </a:lnT>
                    <a:lnB>
                      <a:noFill/>
                    </a:lnB>
                    <a:solidFill>
                      <a:srgbClr val="FF0000"/>
                    </a:solidFill>
                  </a:tcPr>
                </a:tc>
                <a:tc>
                  <a:txBody>
                    <a:bodyPr/>
                    <a:lstStyle/>
                    <a:p>
                      <a:pPr algn="ctr" fontAlgn="b"/>
                      <a:r>
                        <a:rPr lang="zh-CN" altLang="en-US" sz="2400" b="1" i="0" u="none" strike="noStrike" dirty="0">
                          <a:solidFill>
                            <a:srgbClr val="FFFFFF"/>
                          </a:solidFill>
                          <a:latin typeface="微软雅黑" pitchFamily="34" charset="-122"/>
                          <a:ea typeface="微软雅黑" pitchFamily="34" charset="-122"/>
                        </a:rPr>
                        <a:t>旧税率个税</a:t>
                      </a:r>
                    </a:p>
                  </a:txBody>
                  <a:tcPr marL="3753" marR="3753" marT="3753" marB="0" anchor="b">
                    <a:lnL>
                      <a:noFill/>
                    </a:lnL>
                    <a:lnR>
                      <a:noFill/>
                    </a:lnR>
                    <a:lnT>
                      <a:noFill/>
                    </a:lnT>
                    <a:lnB>
                      <a:noFill/>
                    </a:lnB>
                    <a:solidFill>
                      <a:srgbClr val="FF0000"/>
                    </a:solidFill>
                  </a:tcPr>
                </a:tc>
                <a:tc>
                  <a:txBody>
                    <a:bodyPr/>
                    <a:lstStyle/>
                    <a:p>
                      <a:pPr algn="ctr" fontAlgn="b"/>
                      <a:r>
                        <a:rPr lang="zh-CN" altLang="en-US" sz="2400" b="1" i="0" u="none" strike="noStrike" dirty="0">
                          <a:solidFill>
                            <a:srgbClr val="FFFFFF"/>
                          </a:solidFill>
                          <a:latin typeface="微软雅黑" pitchFamily="34" charset="-122"/>
                          <a:ea typeface="微软雅黑" pitchFamily="34" charset="-122"/>
                        </a:rPr>
                        <a:t>新税率个税</a:t>
                      </a:r>
                    </a:p>
                  </a:txBody>
                  <a:tcPr marL="3753" marR="3753" marT="3753" marB="0" anchor="b">
                    <a:lnL>
                      <a:noFill/>
                    </a:lnL>
                    <a:lnR>
                      <a:noFill/>
                    </a:lnR>
                    <a:lnT>
                      <a:noFill/>
                    </a:lnT>
                    <a:lnB>
                      <a:noFill/>
                    </a:lnB>
                    <a:solidFill>
                      <a:srgbClr val="FF0000"/>
                    </a:solidFill>
                  </a:tcPr>
                </a:tc>
                <a:tc>
                  <a:txBody>
                    <a:bodyPr/>
                    <a:lstStyle/>
                    <a:p>
                      <a:pPr algn="ctr" fontAlgn="b"/>
                      <a:r>
                        <a:rPr lang="zh-CN" altLang="en-US" sz="2400" b="1" i="0" u="none" strike="noStrike" dirty="0">
                          <a:solidFill>
                            <a:srgbClr val="FFFFFF"/>
                          </a:solidFill>
                          <a:latin typeface="微软雅黑" pitchFamily="34" charset="-122"/>
                          <a:ea typeface="微软雅黑" pitchFamily="34" charset="-122"/>
                        </a:rPr>
                        <a:t>减税额</a:t>
                      </a:r>
                    </a:p>
                  </a:txBody>
                  <a:tcPr marL="3753" marR="3753" marT="3753" marB="0" anchor="b">
                    <a:lnL>
                      <a:noFill/>
                    </a:lnL>
                    <a:lnR>
                      <a:noFill/>
                    </a:lnR>
                    <a:lnT>
                      <a:noFill/>
                    </a:lnT>
                    <a:lnB>
                      <a:noFill/>
                    </a:lnB>
                    <a:solidFill>
                      <a:srgbClr val="FF0000"/>
                    </a:solidFill>
                  </a:tcPr>
                </a:tc>
                <a:tc>
                  <a:txBody>
                    <a:bodyPr/>
                    <a:lstStyle/>
                    <a:p>
                      <a:pPr algn="ctr" fontAlgn="b"/>
                      <a:r>
                        <a:rPr lang="zh-CN" altLang="en-US" sz="2400" b="1" i="0" u="none" strike="noStrike" dirty="0">
                          <a:solidFill>
                            <a:srgbClr val="FFFFFF"/>
                          </a:solidFill>
                          <a:latin typeface="微软雅黑" pitchFamily="34" charset="-122"/>
                          <a:ea typeface="微软雅黑" pitchFamily="34" charset="-122"/>
                        </a:rPr>
                        <a:t>减</a:t>
                      </a:r>
                      <a:r>
                        <a:rPr lang="zh-CN" altLang="en-US" sz="2400" b="1" i="0" u="none" strike="noStrike" dirty="0" smtClean="0">
                          <a:solidFill>
                            <a:srgbClr val="FFFFFF"/>
                          </a:solidFill>
                          <a:latin typeface="微软雅黑" pitchFamily="34" charset="-122"/>
                          <a:ea typeface="微软雅黑" pitchFamily="34" charset="-122"/>
                        </a:rPr>
                        <a:t>税幅度</a:t>
                      </a:r>
                      <a:endParaRPr lang="zh-CN" altLang="en-US" sz="2400" b="1" i="0" u="none" strike="noStrike" dirty="0">
                        <a:solidFill>
                          <a:srgbClr val="FFFFFF"/>
                        </a:solidFill>
                        <a:latin typeface="微软雅黑" pitchFamily="34" charset="-122"/>
                        <a:ea typeface="微软雅黑" pitchFamily="34" charset="-122"/>
                      </a:endParaRPr>
                    </a:p>
                  </a:txBody>
                  <a:tcPr marL="3753" marR="3753" marT="3753" marB="0" anchor="b">
                    <a:lnL>
                      <a:noFill/>
                    </a:lnL>
                    <a:lnR>
                      <a:noFill/>
                    </a:lnR>
                    <a:lnT>
                      <a:noFill/>
                    </a:lnT>
                    <a:lnB>
                      <a:noFill/>
                    </a:lnB>
                    <a:solidFill>
                      <a:srgbClr val="FF0000"/>
                    </a:solidFill>
                  </a:tcPr>
                </a:tc>
              </a:tr>
              <a:tr h="305909">
                <a:tc>
                  <a:txBody>
                    <a:bodyPr/>
                    <a:lstStyle/>
                    <a:p>
                      <a:pPr algn="ctr" fontAlgn="b"/>
                      <a:r>
                        <a:rPr lang="en-US" altLang="zh-CN" sz="2400" b="1" i="0" u="none" strike="noStrike" dirty="0">
                          <a:latin typeface="宋体"/>
                        </a:rPr>
                        <a:t>5000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45</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45</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100.00%</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6000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145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30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115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79.31%</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7000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245</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60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185</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75.51%</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8000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345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255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73.91%</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9000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545</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190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355</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65.14%</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10000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745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290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455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61.07%</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11000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945</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390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555</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58.73%</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12000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1145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490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655</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57.21%</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13000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1370</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590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780</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56.93%</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14000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1620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690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930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57.41%</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15000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1870</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790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1080</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57.75%</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16000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2120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890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1230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58.02%</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17000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2370</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990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1380</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58.23%</a:t>
                      </a:r>
                    </a:p>
                  </a:txBody>
                  <a:tcPr marL="3753" marR="3753" marT="3753" marB="0" anchor="b">
                    <a:lnL>
                      <a:noFill/>
                    </a:lnL>
                    <a:lnR>
                      <a:noFill/>
                    </a:lnR>
                    <a:lnT>
                      <a:noFill/>
                    </a:lnT>
                    <a:lnB>
                      <a:noFill/>
                    </a:lnB>
                  </a:tcPr>
                </a:tc>
              </a:tr>
              <a:tr h="305909">
                <a:tc>
                  <a:txBody>
                    <a:bodyPr/>
                    <a:lstStyle/>
                    <a:p>
                      <a:pPr algn="ctr" fontAlgn="b"/>
                      <a:r>
                        <a:rPr lang="en-US" altLang="zh-CN" sz="2400" b="1" i="0" u="none" strike="noStrike">
                          <a:latin typeface="宋体"/>
                        </a:rPr>
                        <a:t>18000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2620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1190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1430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54.58%</a:t>
                      </a:r>
                    </a:p>
                  </a:txBody>
                  <a:tcPr marL="3753" marR="3753" marT="3753" marB="0" anchor="b">
                    <a:lnL>
                      <a:noFill/>
                    </a:lnL>
                    <a:lnR>
                      <a:noFill/>
                    </a:lnR>
                    <a:lnT>
                      <a:noFill/>
                    </a:lnT>
                    <a:lnB>
                      <a:noFill/>
                    </a:lnB>
                    <a:solidFill>
                      <a:srgbClr val="CCC0DA"/>
                    </a:solidFill>
                  </a:tcPr>
                </a:tc>
              </a:tr>
              <a:tr h="305909">
                <a:tc>
                  <a:txBody>
                    <a:bodyPr/>
                    <a:lstStyle/>
                    <a:p>
                      <a:pPr algn="ctr" fontAlgn="b"/>
                      <a:r>
                        <a:rPr lang="en-US" altLang="zh-CN" sz="2400" b="1" i="0" u="none" strike="noStrike">
                          <a:latin typeface="宋体"/>
                        </a:rPr>
                        <a:t>19000</a:t>
                      </a:r>
                    </a:p>
                  </a:txBody>
                  <a:tcPr marL="3753" marR="3753" marT="3753" marB="0" anchor="b">
                    <a:lnL>
                      <a:noFill/>
                    </a:lnL>
                    <a:lnR>
                      <a:noFill/>
                    </a:lnR>
                    <a:lnT>
                      <a:noFill/>
                    </a:lnT>
                    <a:lnB>
                      <a:noFill/>
                    </a:lnB>
                  </a:tcPr>
                </a:tc>
                <a:tc>
                  <a:txBody>
                    <a:bodyPr/>
                    <a:lstStyle/>
                    <a:p>
                      <a:pPr algn="ctr" fontAlgn="b"/>
                      <a:r>
                        <a:rPr lang="en-US" altLang="zh-CN" sz="2400" b="1" i="0" u="none" strike="noStrike" dirty="0">
                          <a:solidFill>
                            <a:schemeClr val="accent6">
                              <a:lumMod val="50000"/>
                            </a:schemeClr>
                          </a:solidFill>
                          <a:latin typeface="宋体"/>
                        </a:rPr>
                        <a:t>2870</a:t>
                      </a:r>
                    </a:p>
                  </a:txBody>
                  <a:tcPr marL="3753" marR="3753" marT="3753" marB="0" anchor="b">
                    <a:lnL>
                      <a:noFill/>
                    </a:lnL>
                    <a:lnR>
                      <a:noFill/>
                    </a:lnR>
                    <a:lnT>
                      <a:noFill/>
                    </a:lnT>
                    <a:lnB>
                      <a:noFill/>
                    </a:lnB>
                  </a:tcPr>
                </a:tc>
                <a:tc>
                  <a:txBody>
                    <a:bodyPr/>
                    <a:lstStyle/>
                    <a:p>
                      <a:pPr algn="ctr" fontAlgn="b"/>
                      <a:r>
                        <a:rPr lang="en-US" altLang="zh-CN" sz="2400" b="1" i="0" u="none" strike="noStrike">
                          <a:solidFill>
                            <a:srgbClr val="FF0000"/>
                          </a:solidFill>
                          <a:latin typeface="宋体"/>
                        </a:rPr>
                        <a:t>1390</a:t>
                      </a:r>
                    </a:p>
                  </a:txBody>
                  <a:tcPr marL="3753" marR="3753" marT="3753" marB="0" anchor="b">
                    <a:lnL>
                      <a:noFill/>
                    </a:lnL>
                    <a:lnR>
                      <a:noFill/>
                    </a:lnR>
                    <a:lnT>
                      <a:noFill/>
                    </a:lnT>
                    <a:lnB>
                      <a:noFill/>
                    </a:lnB>
                  </a:tcPr>
                </a:tc>
                <a:tc>
                  <a:txBody>
                    <a:bodyPr/>
                    <a:lstStyle/>
                    <a:p>
                      <a:pPr algn="ctr" fontAlgn="b"/>
                      <a:r>
                        <a:rPr lang="en-US" altLang="zh-CN" sz="2400" b="1" i="0" u="none" strike="noStrike">
                          <a:latin typeface="宋体"/>
                        </a:rPr>
                        <a:t>1480</a:t>
                      </a:r>
                    </a:p>
                  </a:txBody>
                  <a:tcPr marL="3753" marR="3753" marT="3753" marB="0" anchor="b">
                    <a:lnL>
                      <a:noFill/>
                    </a:lnL>
                    <a:lnR>
                      <a:noFill/>
                    </a:lnR>
                    <a:lnT>
                      <a:noFill/>
                    </a:lnT>
                    <a:lnB>
                      <a:noFill/>
                    </a:lnB>
                  </a:tcPr>
                </a:tc>
                <a:tc>
                  <a:txBody>
                    <a:bodyPr/>
                    <a:lstStyle/>
                    <a:p>
                      <a:pPr algn="ctr" fontAlgn="b"/>
                      <a:r>
                        <a:rPr lang="en-US" altLang="zh-CN" sz="2400" b="1" i="0" u="none" strike="noStrike" dirty="0">
                          <a:latin typeface="宋体"/>
                        </a:rPr>
                        <a:t>51.57%</a:t>
                      </a:r>
                    </a:p>
                  </a:txBody>
                  <a:tcPr marL="3753" marR="3753" marT="3753" marB="0" anchor="b">
                    <a:lnL>
                      <a:noFill/>
                    </a:lnL>
                    <a:lnR>
                      <a:noFill/>
                    </a:lnR>
                    <a:lnT>
                      <a:noFill/>
                    </a:lnT>
                    <a:lnB>
                      <a:noFill/>
                    </a:lnB>
                  </a:tcPr>
                </a:tc>
              </a:tr>
              <a:tr h="297505">
                <a:tc>
                  <a:txBody>
                    <a:bodyPr/>
                    <a:lstStyle/>
                    <a:p>
                      <a:pPr algn="ctr" fontAlgn="b"/>
                      <a:r>
                        <a:rPr lang="en-US" altLang="zh-CN" sz="2400" b="1" i="0" u="none" strike="noStrike" dirty="0">
                          <a:latin typeface="宋体"/>
                        </a:rPr>
                        <a:t>20000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solidFill>
                            <a:schemeClr val="accent6">
                              <a:lumMod val="50000"/>
                            </a:schemeClr>
                          </a:solidFill>
                          <a:latin typeface="宋体"/>
                        </a:rPr>
                        <a:t>3120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solidFill>
                            <a:srgbClr val="FF0000"/>
                          </a:solidFill>
                          <a:latin typeface="宋体"/>
                        </a:rPr>
                        <a:t>1590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a:latin typeface="宋体"/>
                        </a:rPr>
                        <a:t>1530</a:t>
                      </a:r>
                    </a:p>
                  </a:txBody>
                  <a:tcPr marL="3753" marR="3753" marT="3753" marB="0" anchor="b">
                    <a:lnL>
                      <a:noFill/>
                    </a:lnL>
                    <a:lnR>
                      <a:noFill/>
                    </a:lnR>
                    <a:lnT>
                      <a:noFill/>
                    </a:lnT>
                    <a:lnB>
                      <a:noFill/>
                    </a:lnB>
                    <a:solidFill>
                      <a:srgbClr val="CCC0DA"/>
                    </a:solidFill>
                  </a:tcPr>
                </a:tc>
                <a:tc>
                  <a:txBody>
                    <a:bodyPr/>
                    <a:lstStyle/>
                    <a:p>
                      <a:pPr algn="ctr" fontAlgn="b"/>
                      <a:r>
                        <a:rPr lang="en-US" altLang="zh-CN" sz="2400" b="1" i="0" u="none" strike="noStrike" dirty="0">
                          <a:latin typeface="宋体"/>
                        </a:rPr>
                        <a:t>49.04%</a:t>
                      </a:r>
                    </a:p>
                  </a:txBody>
                  <a:tcPr marL="3753" marR="3753" marT="3753" marB="0" anchor="b">
                    <a:lnL>
                      <a:noFill/>
                    </a:lnL>
                    <a:lnR>
                      <a:noFill/>
                    </a:lnR>
                    <a:lnT>
                      <a:noFill/>
                    </a:lnT>
                    <a:lnB>
                      <a:noFill/>
                    </a:lnB>
                    <a:solidFill>
                      <a:srgbClr val="CCC0DA"/>
                    </a:solidFill>
                  </a:tcPr>
                </a:tc>
              </a:tr>
            </a:tbl>
          </a:graphicData>
        </a:graphic>
      </p:graphicFrame>
    </p:spTree>
  </p:cSld>
  <p:clrMapOvr>
    <a:masterClrMapping/>
  </p:clrMapOvr>
  <p:transition advClick="0"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3" name="直接连接符 2"/>
          <p:cNvCxnSpPr/>
          <p:nvPr/>
        </p:nvCxnSpPr>
        <p:spPr>
          <a:xfrm>
            <a:off x="1475656"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292080"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856" y="1424970"/>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3</a:t>
            </a:r>
            <a:endParaRPr lang="zh-CN" altLang="en-US" sz="4000" b="1" dirty="0">
              <a:solidFill>
                <a:srgbClr val="FF0000"/>
              </a:solidFill>
              <a:latin typeface="微软雅黑" pitchFamily="34" charset="-122"/>
              <a:ea typeface="微软雅黑" pitchFamily="34" charset="-122"/>
            </a:endParaRPr>
          </a:p>
        </p:txBody>
      </p:sp>
      <p:grpSp>
        <p:nvGrpSpPr>
          <p:cNvPr id="9" name="组合 8"/>
          <p:cNvGrpSpPr/>
          <p:nvPr/>
        </p:nvGrpSpPr>
        <p:grpSpPr>
          <a:xfrm>
            <a:off x="528580" y="2348880"/>
            <a:ext cx="8075868" cy="3168352"/>
            <a:chOff x="971600" y="2204864"/>
            <a:chExt cx="8075868" cy="3168352"/>
          </a:xfrm>
        </p:grpSpPr>
        <p:sp>
          <p:nvSpPr>
            <p:cNvPr id="6" name="矩形 5"/>
            <p:cNvSpPr/>
            <p:nvPr/>
          </p:nvSpPr>
          <p:spPr>
            <a:xfrm>
              <a:off x="1187624" y="2420888"/>
              <a:ext cx="7859844" cy="2800767"/>
            </a:xfrm>
            <a:prstGeom prst="rect">
              <a:avLst/>
            </a:prstGeom>
          </p:spPr>
          <p:txBody>
            <a:bodyPr wrap="none">
              <a:spAutoFit/>
            </a:bodyPr>
            <a:lstStyle/>
            <a:p>
              <a:pPr lvl="0">
                <a:spcBef>
                  <a:spcPct val="0"/>
                </a:spcBef>
                <a:defRPr/>
              </a:pPr>
              <a:r>
                <a:rPr lang="zh-CN" altLang="en-US" sz="4000" b="1" dirty="0" smtClean="0">
                  <a:solidFill>
                    <a:srgbClr val="FF0000"/>
                  </a:solidFill>
                  <a:latin typeface="微软雅黑" pitchFamily="34" charset="-122"/>
                  <a:ea typeface="微软雅黑" pitchFamily="34" charset="-122"/>
                </a:rPr>
                <a:t>非居民</a:t>
              </a:r>
              <a:r>
                <a:rPr lang="zh-CN" altLang="en-US" sz="2800" b="1" dirty="0" smtClean="0">
                  <a:solidFill>
                    <a:srgbClr val="A50021"/>
                  </a:solidFill>
                  <a:latin typeface="微软雅黑" pitchFamily="34" charset="-122"/>
                  <a:ea typeface="微软雅黑" pitchFamily="34" charset="-122"/>
                </a:rPr>
                <a:t>个人</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4000" b="1" dirty="0" smtClean="0">
                  <a:solidFill>
                    <a:srgbClr val="FF0000"/>
                  </a:solidFill>
                  <a:latin typeface="微软雅黑" pitchFamily="34" charset="-122"/>
                  <a:ea typeface="微软雅黑" pitchFamily="34" charset="-122"/>
                </a:rPr>
                <a:t>不再</a:t>
              </a:r>
              <a:r>
                <a:rPr lang="zh-CN" altLang="en-US" sz="2800" b="1" dirty="0" smtClean="0">
                  <a:solidFill>
                    <a:srgbClr val="A50021"/>
                  </a:solidFill>
                  <a:latin typeface="微软雅黑" pitchFamily="34" charset="-122"/>
                  <a:ea typeface="微软雅黑" pitchFamily="34" charset="-122"/>
                </a:rPr>
                <a:t>执行原附加扣除费用标准</a:t>
              </a:r>
              <a:r>
                <a:rPr lang="en-US" altLang="zh-CN" sz="4000" b="1" dirty="0" smtClean="0">
                  <a:solidFill>
                    <a:srgbClr val="FF0000"/>
                  </a:solidFill>
                  <a:latin typeface="微软雅黑" pitchFamily="34" charset="-122"/>
                  <a:ea typeface="微软雅黑" pitchFamily="34" charset="-122"/>
                </a:rPr>
                <a:t>1300</a:t>
              </a:r>
              <a:r>
                <a:rPr lang="zh-CN" altLang="en-US" sz="2800" b="1" dirty="0" smtClean="0">
                  <a:solidFill>
                    <a:srgbClr val="A50021"/>
                  </a:solidFill>
                  <a:latin typeface="微软雅黑" pitchFamily="34" charset="-122"/>
                  <a:ea typeface="微软雅黑" pitchFamily="34" charset="-122"/>
                </a:rPr>
                <a:t>元</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4000" b="1" dirty="0" smtClean="0">
                  <a:solidFill>
                    <a:srgbClr val="FF0000"/>
                  </a:solidFill>
                  <a:latin typeface="微软雅黑" pitchFamily="34" charset="-122"/>
                  <a:ea typeface="微软雅黑" pitchFamily="34" charset="-122"/>
                </a:rPr>
                <a:t>只能</a:t>
              </a:r>
              <a:r>
                <a:rPr lang="zh-CN" altLang="en-US" sz="2800" b="1" dirty="0" smtClean="0">
                  <a:solidFill>
                    <a:srgbClr val="A50021"/>
                  </a:solidFill>
                  <a:latin typeface="微软雅黑" pitchFamily="34" charset="-122"/>
                  <a:ea typeface="微软雅黑" pitchFamily="34" charset="-122"/>
                </a:rPr>
                <a:t>以每月收入额减除费用</a:t>
              </a:r>
              <a:r>
                <a:rPr lang="en-US" altLang="zh-CN" sz="4000" b="1" dirty="0" smtClean="0">
                  <a:solidFill>
                    <a:srgbClr val="FF0000"/>
                  </a:solidFill>
                  <a:latin typeface="微软雅黑" pitchFamily="34" charset="-122"/>
                  <a:ea typeface="微软雅黑" pitchFamily="34" charset="-122"/>
                </a:rPr>
                <a:t>5000</a:t>
              </a:r>
              <a:r>
                <a:rPr lang="zh-CN" altLang="en-US" sz="2800" b="1" dirty="0" smtClean="0">
                  <a:solidFill>
                    <a:srgbClr val="A50021"/>
                  </a:solidFill>
                  <a:latin typeface="微软雅黑" pitchFamily="34" charset="-122"/>
                  <a:ea typeface="微软雅黑" pitchFamily="34" charset="-122"/>
                </a:rPr>
                <a:t>后的余额为</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2800" b="1" dirty="0" smtClean="0">
                  <a:solidFill>
                    <a:srgbClr val="A50021"/>
                  </a:solidFill>
                  <a:latin typeface="微软雅黑" pitchFamily="34" charset="-122"/>
                  <a:ea typeface="微软雅黑" pitchFamily="34" charset="-122"/>
                </a:rPr>
                <a:t>应纳税所得额</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endParaRPr lang="zh-CN" altLang="en-US" sz="2800" b="1" dirty="0" smtClean="0">
                <a:solidFill>
                  <a:srgbClr val="A50021"/>
                </a:solidFill>
                <a:latin typeface="微软雅黑" pitchFamily="34" charset="-122"/>
                <a:ea typeface="微软雅黑" pitchFamily="34" charset="-122"/>
              </a:endParaRPr>
            </a:p>
          </p:txBody>
        </p:sp>
        <p:sp>
          <p:nvSpPr>
            <p:cNvPr id="8" name="圆角矩形 7"/>
            <p:cNvSpPr/>
            <p:nvPr/>
          </p:nvSpPr>
          <p:spPr>
            <a:xfrm>
              <a:off x="971600" y="2204864"/>
              <a:ext cx="7992888" cy="31683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3" name="直接连接符 2"/>
          <p:cNvCxnSpPr/>
          <p:nvPr/>
        </p:nvCxnSpPr>
        <p:spPr>
          <a:xfrm>
            <a:off x="1475656"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292080"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856" y="1424970"/>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4</a:t>
            </a:r>
            <a:endParaRPr lang="zh-CN" altLang="en-US" sz="4000" b="1" dirty="0">
              <a:solidFill>
                <a:srgbClr val="FF0000"/>
              </a:solidFill>
              <a:latin typeface="微软雅黑" pitchFamily="34" charset="-122"/>
              <a:ea typeface="微软雅黑" pitchFamily="34" charset="-122"/>
            </a:endParaRPr>
          </a:p>
        </p:txBody>
      </p:sp>
      <p:grpSp>
        <p:nvGrpSpPr>
          <p:cNvPr id="6" name="组合 5"/>
          <p:cNvGrpSpPr/>
          <p:nvPr/>
        </p:nvGrpSpPr>
        <p:grpSpPr>
          <a:xfrm>
            <a:off x="528580" y="2348880"/>
            <a:ext cx="7992888" cy="3168352"/>
            <a:chOff x="971600" y="2204864"/>
            <a:chExt cx="7992888" cy="3168352"/>
          </a:xfrm>
        </p:grpSpPr>
        <p:sp>
          <p:nvSpPr>
            <p:cNvPr id="7" name="矩形 6"/>
            <p:cNvSpPr/>
            <p:nvPr/>
          </p:nvSpPr>
          <p:spPr>
            <a:xfrm>
              <a:off x="1187624" y="2420888"/>
              <a:ext cx="7212231" cy="2369880"/>
            </a:xfrm>
            <a:prstGeom prst="rect">
              <a:avLst/>
            </a:prstGeom>
          </p:spPr>
          <p:txBody>
            <a:bodyPr wrap="none">
              <a:spAutoFit/>
            </a:bodyPr>
            <a:lstStyle/>
            <a:p>
              <a:pPr lvl="0">
                <a:spcBef>
                  <a:spcPct val="0"/>
                </a:spcBef>
                <a:defRPr/>
              </a:pPr>
              <a:r>
                <a:rPr lang="zh-CN" altLang="en-US" sz="2800" b="1" dirty="0" smtClean="0">
                  <a:solidFill>
                    <a:srgbClr val="A50021"/>
                  </a:solidFill>
                  <a:latin typeface="微软雅黑" pitchFamily="34" charset="-122"/>
                  <a:ea typeface="微软雅黑" pitchFamily="34" charset="-122"/>
                </a:rPr>
                <a:t>将引入</a:t>
              </a:r>
              <a:r>
                <a:rPr lang="zh-CN" altLang="en-US" sz="4000" b="1" dirty="0" smtClean="0">
                  <a:solidFill>
                    <a:srgbClr val="FF0000"/>
                  </a:solidFill>
                  <a:latin typeface="微软雅黑" pitchFamily="34" charset="-122"/>
                  <a:ea typeface="微软雅黑" pitchFamily="34" charset="-122"/>
                </a:rPr>
                <a:t>专项扣除</a:t>
              </a:r>
              <a:r>
                <a:rPr lang="zh-CN" altLang="en-US" sz="2800" b="1" dirty="0" smtClean="0">
                  <a:solidFill>
                    <a:srgbClr val="A50021"/>
                  </a:solidFill>
                  <a:latin typeface="微软雅黑" pitchFamily="34" charset="-122"/>
                  <a:ea typeface="微软雅黑" pitchFamily="34" charset="-122"/>
                </a:rPr>
                <a:t>，更大降负</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2800" b="1" dirty="0" smtClean="0">
                  <a:solidFill>
                    <a:srgbClr val="A50021"/>
                  </a:solidFill>
                  <a:latin typeface="微软雅黑" pitchFamily="34" charset="-122"/>
                  <a:ea typeface="微软雅黑" pitchFamily="34" charset="-122"/>
                </a:rPr>
                <a:t>包括</a:t>
              </a:r>
              <a:r>
                <a:rPr lang="zh-CN" altLang="en-US" sz="4000" b="1" dirty="0" smtClean="0">
                  <a:solidFill>
                    <a:srgbClr val="FF0000"/>
                  </a:solidFill>
                  <a:latin typeface="微软雅黑" pitchFamily="34" charset="-122"/>
                  <a:ea typeface="微软雅黑" pitchFamily="34" charset="-122"/>
                </a:rPr>
                <a:t>子女</a:t>
              </a:r>
              <a:r>
                <a:rPr lang="zh-CN" altLang="en-US" sz="2800" b="1" dirty="0" smtClean="0">
                  <a:solidFill>
                    <a:srgbClr val="A50021"/>
                  </a:solidFill>
                  <a:latin typeface="微软雅黑" pitchFamily="34" charset="-122"/>
                  <a:ea typeface="微软雅黑" pitchFamily="34" charset="-122"/>
                </a:rPr>
                <a:t>教育、</a:t>
              </a:r>
              <a:r>
                <a:rPr lang="zh-CN" altLang="en-US" sz="4000" b="1" dirty="0" smtClean="0">
                  <a:solidFill>
                    <a:srgbClr val="FF0000"/>
                  </a:solidFill>
                  <a:latin typeface="微软雅黑" pitchFamily="34" charset="-122"/>
                  <a:ea typeface="微软雅黑" pitchFamily="34" charset="-122"/>
                </a:rPr>
                <a:t>继续</a:t>
              </a:r>
              <a:r>
                <a:rPr lang="zh-CN" altLang="en-US" sz="2800" b="1" dirty="0" smtClean="0">
                  <a:solidFill>
                    <a:srgbClr val="A50021"/>
                  </a:solidFill>
                  <a:latin typeface="微软雅黑" pitchFamily="34" charset="-122"/>
                  <a:ea typeface="微软雅黑" pitchFamily="34" charset="-122"/>
                </a:rPr>
                <a:t>教育、</a:t>
              </a:r>
              <a:r>
                <a:rPr lang="zh-CN" altLang="en-US" sz="4000" b="1" dirty="0" smtClean="0">
                  <a:solidFill>
                    <a:srgbClr val="FF0000"/>
                  </a:solidFill>
                  <a:latin typeface="微软雅黑" pitchFamily="34" charset="-122"/>
                  <a:ea typeface="微软雅黑" pitchFamily="34" charset="-122"/>
                </a:rPr>
                <a:t>大病</a:t>
              </a:r>
              <a:r>
                <a:rPr lang="zh-CN" altLang="en-US" sz="2800" b="1" dirty="0" smtClean="0">
                  <a:solidFill>
                    <a:srgbClr val="A50021"/>
                  </a:solidFill>
                  <a:latin typeface="微软雅黑" pitchFamily="34" charset="-122"/>
                  <a:ea typeface="微软雅黑" pitchFamily="34" charset="-122"/>
                </a:rPr>
                <a:t>医疗、</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2800" b="1" dirty="0" smtClean="0">
                  <a:solidFill>
                    <a:srgbClr val="A50021"/>
                  </a:solidFill>
                  <a:latin typeface="微软雅黑" pitchFamily="34" charset="-122"/>
                  <a:ea typeface="微软雅黑" pitchFamily="34" charset="-122"/>
                </a:rPr>
                <a:t>住</a:t>
              </a:r>
              <a:r>
                <a:rPr lang="zh-CN" altLang="en-US" sz="4000" b="1" dirty="0" smtClean="0">
                  <a:solidFill>
                    <a:srgbClr val="FF0000"/>
                  </a:solidFill>
                  <a:latin typeface="微软雅黑" pitchFamily="34" charset="-122"/>
                  <a:ea typeface="微软雅黑" pitchFamily="34" charset="-122"/>
                </a:rPr>
                <a:t>房贷</a:t>
              </a:r>
              <a:r>
                <a:rPr lang="zh-CN" altLang="en-US" sz="2800" b="1" dirty="0" smtClean="0">
                  <a:solidFill>
                    <a:srgbClr val="A50021"/>
                  </a:solidFill>
                  <a:latin typeface="微软雅黑" pitchFamily="34" charset="-122"/>
                  <a:ea typeface="微软雅黑" pitchFamily="34" charset="-122"/>
                </a:rPr>
                <a:t>款利息或者住</a:t>
              </a:r>
              <a:r>
                <a:rPr lang="zh-CN" altLang="en-US" sz="4000" b="1" dirty="0" smtClean="0">
                  <a:solidFill>
                    <a:srgbClr val="FF0000"/>
                  </a:solidFill>
                  <a:latin typeface="微软雅黑" pitchFamily="34" charset="-122"/>
                  <a:ea typeface="微软雅黑" pitchFamily="34" charset="-122"/>
                </a:rPr>
                <a:t>房租</a:t>
              </a:r>
              <a:r>
                <a:rPr lang="zh-CN" altLang="en-US" sz="2800" b="1" dirty="0" smtClean="0">
                  <a:solidFill>
                    <a:srgbClr val="A50021"/>
                  </a:solidFill>
                  <a:latin typeface="微软雅黑" pitchFamily="34" charset="-122"/>
                  <a:ea typeface="微软雅黑" pitchFamily="34" charset="-122"/>
                </a:rPr>
                <a:t>金、</a:t>
              </a:r>
              <a:r>
                <a:rPr lang="zh-CN" altLang="en-US" sz="4000" b="1" dirty="0" smtClean="0">
                  <a:solidFill>
                    <a:srgbClr val="FF0000"/>
                  </a:solidFill>
                  <a:latin typeface="微软雅黑" pitchFamily="34" charset="-122"/>
                  <a:ea typeface="微软雅黑" pitchFamily="34" charset="-122"/>
                </a:rPr>
                <a:t>赡养</a:t>
              </a:r>
              <a:r>
                <a:rPr lang="zh-CN" altLang="en-US" sz="2800" b="1" dirty="0" smtClean="0">
                  <a:solidFill>
                    <a:srgbClr val="A50021"/>
                  </a:solidFill>
                  <a:latin typeface="微软雅黑" pitchFamily="34" charset="-122"/>
                  <a:ea typeface="微软雅黑" pitchFamily="34" charset="-122"/>
                </a:rPr>
                <a:t>老人</a:t>
              </a:r>
              <a:endParaRPr lang="en-US" altLang="zh-CN" sz="2800" b="1" dirty="0" smtClean="0">
                <a:solidFill>
                  <a:srgbClr val="A50021"/>
                </a:solidFill>
                <a:latin typeface="微软雅黑" pitchFamily="34" charset="-122"/>
                <a:ea typeface="微软雅黑" pitchFamily="34" charset="-122"/>
              </a:endParaRPr>
            </a:p>
            <a:p>
              <a:pPr lvl="0">
                <a:spcBef>
                  <a:spcPct val="0"/>
                </a:spcBef>
                <a:defRPr/>
              </a:pPr>
              <a:r>
                <a:rPr lang="zh-CN" altLang="en-US" sz="2800" b="1" dirty="0" smtClean="0">
                  <a:solidFill>
                    <a:srgbClr val="A50021"/>
                  </a:solidFill>
                  <a:latin typeface="微软雅黑" pitchFamily="34" charset="-122"/>
                  <a:ea typeface="微软雅黑" pitchFamily="34" charset="-122"/>
                </a:rPr>
                <a:t>等支出</a:t>
              </a:r>
            </a:p>
          </p:txBody>
        </p:sp>
        <p:sp>
          <p:nvSpPr>
            <p:cNvPr id="8" name="圆角矩形 7"/>
            <p:cNvSpPr/>
            <p:nvPr/>
          </p:nvSpPr>
          <p:spPr>
            <a:xfrm>
              <a:off x="971600" y="2204864"/>
              <a:ext cx="7992888" cy="31683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二、新个税五大变化</a:t>
            </a:r>
            <a:endParaRPr lang="zh-CN" altLang="en-US" sz="4000" b="1" dirty="0">
              <a:solidFill>
                <a:schemeClr val="bg1"/>
              </a:solidFill>
              <a:latin typeface="微软雅黑" pitchFamily="34" charset="-122"/>
              <a:ea typeface="微软雅黑" pitchFamily="34" charset="-122"/>
            </a:endParaRPr>
          </a:p>
        </p:txBody>
      </p:sp>
      <p:cxnSp>
        <p:nvCxnSpPr>
          <p:cNvPr id="3" name="直接连接符 2"/>
          <p:cNvCxnSpPr/>
          <p:nvPr/>
        </p:nvCxnSpPr>
        <p:spPr>
          <a:xfrm>
            <a:off x="1475656"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292080" y="1785010"/>
            <a:ext cx="151216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75856" y="1424970"/>
            <a:ext cx="2304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变 化 </a:t>
            </a:r>
            <a:r>
              <a:rPr lang="en-US" altLang="zh-CN" sz="4000" b="1" dirty="0" smtClean="0">
                <a:solidFill>
                  <a:srgbClr val="FF0000"/>
                </a:solidFill>
                <a:latin typeface="微软雅黑" pitchFamily="34" charset="-122"/>
                <a:ea typeface="微软雅黑" pitchFamily="34" charset="-122"/>
              </a:rPr>
              <a:t>5</a:t>
            </a:r>
            <a:endParaRPr lang="zh-CN" altLang="en-US" sz="4000" b="1" dirty="0">
              <a:solidFill>
                <a:srgbClr val="FF0000"/>
              </a:solidFill>
              <a:latin typeface="微软雅黑" pitchFamily="34" charset="-122"/>
              <a:ea typeface="微软雅黑" pitchFamily="34" charset="-122"/>
            </a:endParaRPr>
          </a:p>
        </p:txBody>
      </p:sp>
      <p:grpSp>
        <p:nvGrpSpPr>
          <p:cNvPr id="6" name="组合 5"/>
          <p:cNvGrpSpPr/>
          <p:nvPr/>
        </p:nvGrpSpPr>
        <p:grpSpPr>
          <a:xfrm>
            <a:off x="528580" y="2348880"/>
            <a:ext cx="8146400" cy="2376264"/>
            <a:chOff x="971600" y="2204864"/>
            <a:chExt cx="8146400" cy="3168352"/>
          </a:xfrm>
        </p:grpSpPr>
        <p:sp>
          <p:nvSpPr>
            <p:cNvPr id="7" name="矩形 6"/>
            <p:cNvSpPr/>
            <p:nvPr/>
          </p:nvSpPr>
          <p:spPr>
            <a:xfrm>
              <a:off x="1187624" y="2420888"/>
              <a:ext cx="7930376" cy="1938992"/>
            </a:xfrm>
            <a:prstGeom prst="rect">
              <a:avLst/>
            </a:prstGeom>
          </p:spPr>
          <p:txBody>
            <a:bodyPr wrap="none">
              <a:spAutoFit/>
            </a:bodyPr>
            <a:lstStyle/>
            <a:p>
              <a:pPr lvl="0">
                <a:spcBef>
                  <a:spcPct val="0"/>
                </a:spcBef>
                <a:defRPr/>
              </a:pPr>
              <a:r>
                <a:rPr lang="zh-CN" altLang="en-US" sz="2800" b="1" dirty="0" smtClean="0">
                  <a:solidFill>
                    <a:srgbClr val="A50021"/>
                  </a:solidFill>
                  <a:latin typeface="微软雅黑" pitchFamily="34" charset="-122"/>
                  <a:ea typeface="微软雅黑" pitchFamily="34" charset="-122"/>
                </a:rPr>
                <a:t>将实行</a:t>
              </a:r>
              <a:r>
                <a:rPr lang="zh-CN" altLang="en-US" sz="4000" b="1" dirty="0" smtClean="0">
                  <a:solidFill>
                    <a:srgbClr val="FF0000"/>
                  </a:solidFill>
                  <a:latin typeface="微软雅黑" pitchFamily="34" charset="-122"/>
                  <a:ea typeface="微软雅黑" pitchFamily="34" charset="-122"/>
                </a:rPr>
                <a:t>综合所得</a:t>
              </a:r>
              <a:endParaRPr lang="en-US" altLang="zh-CN" sz="4000" b="1" dirty="0" smtClean="0">
                <a:solidFill>
                  <a:srgbClr val="FF0000"/>
                </a:solidFill>
                <a:latin typeface="微软雅黑" pitchFamily="34" charset="-122"/>
                <a:ea typeface="微软雅黑" pitchFamily="34" charset="-122"/>
              </a:endParaRPr>
            </a:p>
            <a:p>
              <a:pPr lvl="0">
                <a:spcBef>
                  <a:spcPct val="0"/>
                </a:spcBef>
                <a:defRPr/>
              </a:pPr>
              <a:r>
                <a:rPr lang="zh-CN" altLang="en-US" sz="4000" b="1" dirty="0" smtClean="0">
                  <a:solidFill>
                    <a:srgbClr val="FF0000"/>
                  </a:solidFill>
                  <a:latin typeface="微软雅黑" pitchFamily="34" charset="-122"/>
                  <a:ea typeface="微软雅黑" pitchFamily="34" charset="-122"/>
                </a:rPr>
                <a:t>工资薪金</a:t>
              </a:r>
              <a:r>
                <a:rPr lang="zh-CN" altLang="en-US" sz="2800" b="1" dirty="0" smtClean="0">
                  <a:solidFill>
                    <a:srgbClr val="A50021"/>
                  </a:solidFill>
                  <a:latin typeface="微软雅黑" pitchFamily="34" charset="-122"/>
                  <a:ea typeface="微软雅黑" pitchFamily="34" charset="-122"/>
                </a:rPr>
                <a:t>、</a:t>
              </a:r>
              <a:r>
                <a:rPr lang="zh-CN" altLang="en-US" sz="4000" b="1" dirty="0" smtClean="0">
                  <a:solidFill>
                    <a:srgbClr val="FF0000"/>
                  </a:solidFill>
                  <a:latin typeface="微软雅黑" pitchFamily="34" charset="-122"/>
                  <a:ea typeface="微软雅黑" pitchFamily="34" charset="-122"/>
                </a:rPr>
                <a:t>劳务报酬</a:t>
              </a:r>
              <a:r>
                <a:rPr lang="zh-CN" altLang="en-US" sz="2800" b="1" dirty="0" smtClean="0">
                  <a:solidFill>
                    <a:srgbClr val="A50021"/>
                  </a:solidFill>
                  <a:latin typeface="微软雅黑" pitchFamily="34" charset="-122"/>
                  <a:ea typeface="微软雅黑" pitchFamily="34" charset="-122"/>
                </a:rPr>
                <a:t>、</a:t>
              </a:r>
              <a:r>
                <a:rPr lang="zh-CN" altLang="en-US" sz="4000" b="1" dirty="0" smtClean="0">
                  <a:solidFill>
                    <a:srgbClr val="FF0000"/>
                  </a:solidFill>
                  <a:latin typeface="微软雅黑" pitchFamily="34" charset="-122"/>
                  <a:ea typeface="微软雅黑" pitchFamily="34" charset="-122"/>
                </a:rPr>
                <a:t>稿酬</a:t>
              </a:r>
              <a:r>
                <a:rPr lang="zh-CN" altLang="en-US" sz="2800" b="1" dirty="0" smtClean="0">
                  <a:solidFill>
                    <a:srgbClr val="A50021"/>
                  </a:solidFill>
                  <a:latin typeface="微软雅黑" pitchFamily="34" charset="-122"/>
                  <a:ea typeface="微软雅黑" pitchFamily="34" charset="-122"/>
                </a:rPr>
                <a:t>和</a:t>
              </a:r>
              <a:r>
                <a:rPr lang="zh-CN" altLang="en-US" sz="4000" b="1" dirty="0" smtClean="0">
                  <a:solidFill>
                    <a:srgbClr val="FF0000"/>
                  </a:solidFill>
                  <a:latin typeface="微软雅黑" pitchFamily="34" charset="-122"/>
                  <a:ea typeface="微软雅黑" pitchFamily="34" charset="-122"/>
                </a:rPr>
                <a:t>特许权</a:t>
              </a:r>
              <a:endParaRPr lang="en-US" altLang="zh-CN" sz="4000" b="1" dirty="0" smtClean="0">
                <a:solidFill>
                  <a:srgbClr val="FF0000"/>
                </a:solidFill>
                <a:latin typeface="微软雅黑" pitchFamily="34" charset="-122"/>
                <a:ea typeface="微软雅黑" pitchFamily="34" charset="-122"/>
              </a:endParaRPr>
            </a:p>
            <a:p>
              <a:pPr lvl="0">
                <a:spcBef>
                  <a:spcPct val="0"/>
                </a:spcBef>
                <a:defRPr/>
              </a:pPr>
              <a:r>
                <a:rPr lang="zh-CN" altLang="en-US" sz="2800" b="1" dirty="0" smtClean="0">
                  <a:solidFill>
                    <a:srgbClr val="A50021"/>
                  </a:solidFill>
                  <a:latin typeface="微软雅黑" pitchFamily="34" charset="-122"/>
                  <a:ea typeface="微软雅黑" pitchFamily="34" charset="-122"/>
                </a:rPr>
                <a:t>使用费等四项劳动性所</a:t>
              </a:r>
              <a:r>
                <a:rPr lang="zh-CN" altLang="en-US" sz="2800" b="1" dirty="0" smtClean="0">
                  <a:solidFill>
                    <a:srgbClr val="A50021"/>
                  </a:solidFill>
                  <a:latin typeface="微软雅黑" pitchFamily="34" charset="-122"/>
                  <a:ea typeface="微软雅黑" pitchFamily="34" charset="-122"/>
                </a:rPr>
                <a:t>得首</a:t>
              </a:r>
              <a:r>
                <a:rPr lang="zh-CN" altLang="en-US" sz="2800" b="1" dirty="0" smtClean="0">
                  <a:solidFill>
                    <a:srgbClr val="A50021"/>
                  </a:solidFill>
                  <a:latin typeface="微软雅黑" pitchFamily="34" charset="-122"/>
                  <a:ea typeface="微软雅黑" pitchFamily="34" charset="-122"/>
                </a:rPr>
                <a:t>次实行</a:t>
              </a:r>
              <a:r>
                <a:rPr lang="zh-CN" altLang="en-US" sz="4000" b="1" dirty="0" smtClean="0">
                  <a:solidFill>
                    <a:srgbClr val="FF0000"/>
                  </a:solidFill>
                  <a:latin typeface="微软雅黑" pitchFamily="34" charset="-122"/>
                  <a:ea typeface="微软雅黑" pitchFamily="34" charset="-122"/>
                </a:rPr>
                <a:t>综合征收</a:t>
              </a:r>
            </a:p>
          </p:txBody>
        </p:sp>
        <p:sp>
          <p:nvSpPr>
            <p:cNvPr id="8" name="圆角矩形 7"/>
            <p:cNvSpPr/>
            <p:nvPr/>
          </p:nvSpPr>
          <p:spPr>
            <a:xfrm>
              <a:off x="971600" y="2204864"/>
              <a:ext cx="7992888" cy="31683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5832648" cy="769441"/>
          </a:xfrm>
          <a:prstGeom prst="rect">
            <a:avLst/>
          </a:prstGeom>
          <a:noFill/>
        </p:spPr>
        <p:txBody>
          <a:bodyPr wrap="square" rtlCol="0">
            <a:spAutoFit/>
          </a:bodyPr>
          <a:lstStyle/>
          <a:p>
            <a:pPr algn="ctr"/>
            <a:r>
              <a:rPr lang="zh-CN" altLang="en-US" sz="4400" b="1" dirty="0" smtClean="0">
                <a:solidFill>
                  <a:srgbClr val="FF0000"/>
                </a:solidFill>
                <a:latin typeface="微软雅黑" pitchFamily="34" charset="-122"/>
                <a:ea typeface="微软雅黑" pitchFamily="34" charset="-122"/>
              </a:rPr>
              <a:t>免征个人所得税项目</a:t>
            </a:r>
            <a:endParaRPr lang="zh-CN" altLang="en-US" sz="4400" b="1" dirty="0">
              <a:solidFill>
                <a:srgbClr val="FF0000"/>
              </a:solidFill>
              <a:latin typeface="微软雅黑" pitchFamily="34" charset="-122"/>
              <a:ea typeface="微软雅黑" pitchFamily="34" charset="-122"/>
            </a:endParaRPr>
          </a:p>
        </p:txBody>
      </p:sp>
      <p:grpSp>
        <p:nvGrpSpPr>
          <p:cNvPr id="5" name="组合 4"/>
          <p:cNvGrpSpPr/>
          <p:nvPr/>
        </p:nvGrpSpPr>
        <p:grpSpPr>
          <a:xfrm>
            <a:off x="467544" y="1628800"/>
            <a:ext cx="7920880" cy="3982506"/>
            <a:chOff x="467544" y="1268760"/>
            <a:chExt cx="7920880" cy="3982506"/>
          </a:xfrm>
        </p:grpSpPr>
        <p:sp>
          <p:nvSpPr>
            <p:cNvPr id="3" name="TextBox 2"/>
            <p:cNvSpPr txBox="1"/>
            <p:nvPr/>
          </p:nvSpPr>
          <p:spPr>
            <a:xfrm>
              <a:off x="611560" y="1557947"/>
              <a:ext cx="7704856" cy="3693319"/>
            </a:xfrm>
            <a:prstGeom prst="rect">
              <a:avLst/>
            </a:prstGeom>
            <a:noFill/>
          </p:spPr>
          <p:txBody>
            <a:bodyPr wrap="square" rtlCol="0">
              <a:spAutoFit/>
            </a:bodyPr>
            <a:lstStyle/>
            <a:p>
              <a:r>
                <a:rPr lang="zh-CN" altLang="en-US" b="1" dirty="0" smtClean="0">
                  <a:solidFill>
                    <a:srgbClr val="C00000"/>
                  </a:solidFill>
                  <a:latin typeface="微软雅黑" pitchFamily="34" charset="-122"/>
                  <a:ea typeface="微软雅黑" pitchFamily="34" charset="-122"/>
                </a:rPr>
                <a:t>（一）省级人民政府、国务院部委和中国人民解放军军以上单位，以及外国组织、国际组织颁发的科学、教育、技术、文化、卫生、体育、环境保护等方面的</a:t>
              </a:r>
              <a:r>
                <a:rPr lang="zh-CN" altLang="en-US" sz="3600" b="1" dirty="0" smtClean="0">
                  <a:solidFill>
                    <a:srgbClr val="FF0000"/>
                  </a:solidFill>
                  <a:latin typeface="微软雅黑" pitchFamily="34" charset="-122"/>
                  <a:ea typeface="微软雅黑" pitchFamily="34" charset="-122"/>
                </a:rPr>
                <a:t>奖金</a:t>
              </a:r>
              <a:r>
                <a:rPr lang="zh-CN" altLang="en-US" b="1" dirty="0" smtClean="0">
                  <a:solidFill>
                    <a:srgbClr val="C00000"/>
                  </a:solidFill>
                  <a:latin typeface="微软雅黑" pitchFamily="34" charset="-122"/>
                  <a:ea typeface="微软雅黑" pitchFamily="34" charset="-122"/>
                </a:rPr>
                <a:t>；</a:t>
              </a:r>
            </a:p>
            <a:p>
              <a:r>
                <a:rPr lang="zh-CN" altLang="en-US" b="1" dirty="0" smtClean="0">
                  <a:solidFill>
                    <a:srgbClr val="C00000"/>
                  </a:solidFill>
                  <a:latin typeface="微软雅黑" pitchFamily="34" charset="-122"/>
                  <a:ea typeface="微软雅黑" pitchFamily="34" charset="-122"/>
                </a:rPr>
                <a:t>（二）国债和国家发行的</a:t>
              </a:r>
              <a:r>
                <a:rPr lang="zh-CN" altLang="en-US" sz="3600" b="1" dirty="0" smtClean="0">
                  <a:solidFill>
                    <a:srgbClr val="FF0000"/>
                  </a:solidFill>
                  <a:latin typeface="微软雅黑" pitchFamily="34" charset="-122"/>
                  <a:ea typeface="微软雅黑" pitchFamily="34" charset="-122"/>
                </a:rPr>
                <a:t>金融债券利息</a:t>
              </a:r>
              <a:r>
                <a:rPr lang="zh-CN" altLang="en-US" b="1" dirty="0" smtClean="0">
                  <a:solidFill>
                    <a:srgbClr val="C00000"/>
                  </a:solidFill>
                  <a:latin typeface="微软雅黑" pitchFamily="34" charset="-122"/>
                  <a:ea typeface="微软雅黑" pitchFamily="34" charset="-122"/>
                </a:rPr>
                <a:t>；</a:t>
              </a:r>
            </a:p>
            <a:p>
              <a:r>
                <a:rPr lang="zh-CN" altLang="en-US" b="1" dirty="0" smtClean="0">
                  <a:solidFill>
                    <a:srgbClr val="C00000"/>
                  </a:solidFill>
                  <a:latin typeface="微软雅黑" pitchFamily="34" charset="-122"/>
                  <a:ea typeface="微软雅黑" pitchFamily="34" charset="-122"/>
                </a:rPr>
                <a:t>（三）按照国家统一规定发给的</a:t>
              </a:r>
              <a:r>
                <a:rPr lang="zh-CN" altLang="en-US" sz="3600" b="1" dirty="0" smtClean="0">
                  <a:solidFill>
                    <a:srgbClr val="FF0000"/>
                  </a:solidFill>
                  <a:latin typeface="微软雅黑" pitchFamily="34" charset="-122"/>
                  <a:ea typeface="微软雅黑" pitchFamily="34" charset="-122"/>
                </a:rPr>
                <a:t>补贴、津贴</a:t>
              </a:r>
              <a:r>
                <a:rPr lang="zh-CN" altLang="en-US" b="1" dirty="0" smtClean="0">
                  <a:solidFill>
                    <a:srgbClr val="C00000"/>
                  </a:solidFill>
                  <a:latin typeface="微软雅黑" pitchFamily="34" charset="-122"/>
                  <a:ea typeface="微软雅黑" pitchFamily="34" charset="-122"/>
                </a:rPr>
                <a:t>；</a:t>
              </a:r>
              <a:endParaRPr lang="en-US" altLang="zh-CN" b="1" dirty="0" smtClean="0">
                <a:solidFill>
                  <a:srgbClr val="C00000"/>
                </a:solidFill>
                <a:latin typeface="微软雅黑" pitchFamily="34" charset="-122"/>
                <a:ea typeface="微软雅黑" pitchFamily="34" charset="-122"/>
              </a:endParaRPr>
            </a:p>
            <a:p>
              <a:r>
                <a:rPr lang="zh-CN" altLang="en-US" dirty="0" smtClean="0"/>
                <a:t>             </a:t>
              </a:r>
              <a:r>
                <a:rPr lang="zh-CN" altLang="en-US" dirty="0" smtClean="0">
                  <a:solidFill>
                    <a:srgbClr val="C00000"/>
                  </a:solidFill>
                  <a:latin typeface="微软雅黑" pitchFamily="34" charset="-122"/>
                  <a:ea typeface="微软雅黑" pitchFamily="34" charset="-122"/>
                </a:rPr>
                <a:t>按照国家统一规定发给的补贴、津贴，是指按照国务院规定发给的   </a:t>
              </a:r>
              <a:endParaRPr lang="en-US" altLang="zh-CN" dirty="0" smtClean="0">
                <a:solidFill>
                  <a:srgbClr val="C00000"/>
                </a:solidFill>
                <a:latin typeface="微软雅黑" pitchFamily="34" charset="-122"/>
                <a:ea typeface="微软雅黑" pitchFamily="34" charset="-122"/>
              </a:endParaRPr>
            </a:p>
            <a:p>
              <a:r>
                <a:rPr lang="en-US" altLang="zh-CN" dirty="0" smtClean="0">
                  <a:solidFill>
                    <a:srgbClr val="C00000"/>
                  </a:solidFill>
                  <a:latin typeface="微软雅黑" pitchFamily="34" charset="-122"/>
                  <a:ea typeface="微软雅黑" pitchFamily="34" charset="-122"/>
                </a:rPr>
                <a:t>          </a:t>
              </a:r>
              <a:r>
                <a:rPr lang="zh-CN" altLang="en-US" dirty="0" smtClean="0">
                  <a:solidFill>
                    <a:srgbClr val="C00000"/>
                  </a:solidFill>
                  <a:latin typeface="微软雅黑" pitchFamily="34" charset="-122"/>
                  <a:ea typeface="微软雅黑" pitchFamily="34" charset="-122"/>
                </a:rPr>
                <a:t>政府特殊津贴、院士津贴、资深院士津贴，以及国务院规定免纳个</a:t>
              </a:r>
              <a:endParaRPr lang="en-US" altLang="zh-CN" dirty="0" smtClean="0">
                <a:solidFill>
                  <a:srgbClr val="C00000"/>
                </a:solidFill>
                <a:latin typeface="微软雅黑" pitchFamily="34" charset="-122"/>
                <a:ea typeface="微软雅黑" pitchFamily="34" charset="-122"/>
              </a:endParaRPr>
            </a:p>
            <a:p>
              <a:r>
                <a:rPr lang="en-US" altLang="zh-CN" dirty="0" smtClean="0">
                  <a:solidFill>
                    <a:srgbClr val="C00000"/>
                  </a:solidFill>
                  <a:latin typeface="微软雅黑" pitchFamily="34" charset="-122"/>
                  <a:ea typeface="微软雅黑" pitchFamily="34" charset="-122"/>
                </a:rPr>
                <a:t>          </a:t>
              </a:r>
              <a:r>
                <a:rPr lang="zh-CN" altLang="en-US" dirty="0" smtClean="0">
                  <a:solidFill>
                    <a:srgbClr val="C00000"/>
                  </a:solidFill>
                  <a:latin typeface="微软雅黑" pitchFamily="34" charset="-122"/>
                  <a:ea typeface="微软雅黑" pitchFamily="34" charset="-122"/>
                </a:rPr>
                <a:t>人所得税的其他补贴、津贴。</a:t>
              </a:r>
            </a:p>
            <a:p>
              <a:endParaRPr lang="zh-CN" altLang="en-US"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 </a:t>
              </a:r>
              <a:endParaRPr lang="zh-CN" altLang="en-US" b="1" dirty="0">
                <a:solidFill>
                  <a:srgbClr val="C00000"/>
                </a:solidFill>
                <a:latin typeface="微软雅黑" pitchFamily="34" charset="-122"/>
                <a:ea typeface="微软雅黑" pitchFamily="34" charset="-122"/>
              </a:endParaRPr>
            </a:p>
          </p:txBody>
        </p:sp>
        <p:sp>
          <p:nvSpPr>
            <p:cNvPr id="4" name="圆角矩形 3"/>
            <p:cNvSpPr/>
            <p:nvPr/>
          </p:nvSpPr>
          <p:spPr>
            <a:xfrm>
              <a:off x="467544" y="1268760"/>
              <a:ext cx="7920880" cy="3600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3347864" y="692696"/>
            <a:ext cx="2448272" cy="1224136"/>
          </a:xfrm>
          <a:prstGeom prst="flowChartPunchedTa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3" name="TextBox 2"/>
          <p:cNvSpPr txBox="1"/>
          <p:nvPr/>
        </p:nvSpPr>
        <p:spPr>
          <a:xfrm>
            <a:off x="3707904" y="836712"/>
            <a:ext cx="1872208" cy="830997"/>
          </a:xfrm>
          <a:prstGeom prst="rect">
            <a:avLst/>
          </a:prstGeom>
          <a:noFill/>
        </p:spPr>
        <p:txBody>
          <a:bodyPr wrap="square" rtlCol="0">
            <a:spAutoFit/>
          </a:bodyPr>
          <a:lstStyle/>
          <a:p>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前 言</a:t>
            </a:r>
            <a:endParaRPr lang="zh-CN"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4" name="TextBox 3"/>
          <p:cNvSpPr txBox="1"/>
          <p:nvPr/>
        </p:nvSpPr>
        <p:spPr>
          <a:xfrm>
            <a:off x="827584" y="2420888"/>
            <a:ext cx="7488832" cy="3108543"/>
          </a:xfrm>
          <a:prstGeom prst="rect">
            <a:avLst/>
          </a:prstGeom>
          <a:noFill/>
        </p:spPr>
        <p:txBody>
          <a:bodyPr wrap="square" rtlCol="0">
            <a:spAutoFit/>
          </a:bodyPr>
          <a:lstStyle/>
          <a:p>
            <a:r>
              <a:rPr lang="en-US" altLang="zh-CN" sz="2800" dirty="0" smtClean="0">
                <a:latin typeface="微软雅黑" pitchFamily="34" charset="-122"/>
                <a:ea typeface="微软雅黑" pitchFamily="34" charset="-122"/>
              </a:rPr>
              <a:t>2018</a:t>
            </a:r>
            <a:r>
              <a:rPr lang="zh-CN" altLang="en-US" sz="2800" dirty="0" smtClean="0">
                <a:latin typeface="微软雅黑" pitchFamily="34" charset="-122"/>
                <a:ea typeface="微软雅黑" pitchFamily="34" charset="-122"/>
              </a:rPr>
              <a:t>年</a:t>
            </a:r>
            <a:r>
              <a:rPr lang="en-US" altLang="zh-CN" sz="2800" dirty="0" smtClean="0">
                <a:latin typeface="微软雅黑" pitchFamily="34" charset="-122"/>
                <a:ea typeface="微软雅黑" pitchFamily="34" charset="-122"/>
              </a:rPr>
              <a:t>8</a:t>
            </a:r>
            <a:r>
              <a:rPr lang="zh-CN" altLang="en-US" sz="2800" dirty="0" smtClean="0">
                <a:latin typeface="微软雅黑" pitchFamily="34" charset="-122"/>
                <a:ea typeface="微软雅黑" pitchFamily="34" charset="-122"/>
              </a:rPr>
              <a:t>月</a:t>
            </a:r>
            <a:r>
              <a:rPr lang="en-US" altLang="zh-CN" sz="2800" dirty="0" smtClean="0">
                <a:latin typeface="微软雅黑" pitchFamily="34" charset="-122"/>
                <a:ea typeface="微软雅黑" pitchFamily="34" charset="-122"/>
              </a:rPr>
              <a:t>31</a:t>
            </a:r>
            <a:r>
              <a:rPr lang="zh-CN" altLang="en-US" sz="2800" dirty="0" smtClean="0">
                <a:latin typeface="微软雅黑" pitchFamily="34" charset="-122"/>
                <a:ea typeface="微软雅黑" pitchFamily="34" charset="-122"/>
              </a:rPr>
              <a:t>日第十三届全国人大常委会表决通过了新修订的个人所得税法，新修订的个人所得税法将于</a:t>
            </a:r>
            <a:r>
              <a:rPr lang="en-US" altLang="zh-CN" sz="2800" dirty="0" smtClean="0">
                <a:solidFill>
                  <a:srgbClr val="FF0000"/>
                </a:solidFill>
                <a:latin typeface="微软雅黑" pitchFamily="34" charset="-122"/>
                <a:ea typeface="微软雅黑" pitchFamily="34" charset="-122"/>
              </a:rPr>
              <a:t>2019</a:t>
            </a:r>
            <a:r>
              <a:rPr lang="zh-CN" altLang="en-US" sz="2800" dirty="0" smtClean="0">
                <a:solidFill>
                  <a:srgbClr val="FF0000"/>
                </a:solidFill>
                <a:latin typeface="微软雅黑" pitchFamily="34" charset="-122"/>
                <a:ea typeface="微软雅黑" pitchFamily="34" charset="-122"/>
              </a:rPr>
              <a:t>年</a:t>
            </a:r>
            <a:r>
              <a:rPr lang="en-US" altLang="zh-CN" sz="2800" dirty="0" smtClean="0">
                <a:solidFill>
                  <a:srgbClr val="FF0000"/>
                </a:solidFill>
                <a:latin typeface="微软雅黑" pitchFamily="34" charset="-122"/>
                <a:ea typeface="微软雅黑" pitchFamily="34" charset="-122"/>
              </a:rPr>
              <a:t>1</a:t>
            </a:r>
            <a:r>
              <a:rPr lang="zh-CN" altLang="en-US" sz="2800" dirty="0" smtClean="0">
                <a:solidFill>
                  <a:srgbClr val="FF0000"/>
                </a:solidFill>
                <a:latin typeface="微软雅黑" pitchFamily="34" charset="-122"/>
                <a:ea typeface="微软雅黑" pitchFamily="34" charset="-122"/>
              </a:rPr>
              <a:t>月</a:t>
            </a:r>
            <a:r>
              <a:rPr lang="en-US" altLang="zh-CN" sz="2800" dirty="0" smtClean="0">
                <a:solidFill>
                  <a:srgbClr val="FF0000"/>
                </a:solidFill>
                <a:latin typeface="微软雅黑" pitchFamily="34" charset="-122"/>
                <a:ea typeface="微软雅黑" pitchFamily="34" charset="-122"/>
              </a:rPr>
              <a:t>1</a:t>
            </a:r>
            <a:r>
              <a:rPr lang="zh-CN" altLang="en-US" sz="2800" dirty="0" smtClean="0">
                <a:solidFill>
                  <a:srgbClr val="FF0000"/>
                </a:solidFill>
                <a:latin typeface="微软雅黑" pitchFamily="34" charset="-122"/>
                <a:ea typeface="微软雅黑" pitchFamily="34" charset="-122"/>
              </a:rPr>
              <a:t>日施行，国家税务总局要求自</a:t>
            </a:r>
            <a:r>
              <a:rPr lang="en-US" altLang="zh-CN" sz="2800" dirty="0" smtClean="0">
                <a:solidFill>
                  <a:srgbClr val="FF0000"/>
                </a:solidFill>
                <a:latin typeface="微软雅黑" pitchFamily="34" charset="-122"/>
                <a:ea typeface="微软雅黑" pitchFamily="34" charset="-122"/>
              </a:rPr>
              <a:t>2018</a:t>
            </a:r>
            <a:r>
              <a:rPr lang="zh-CN" altLang="en-US" sz="2800" dirty="0" smtClean="0">
                <a:solidFill>
                  <a:srgbClr val="FF0000"/>
                </a:solidFill>
                <a:latin typeface="微软雅黑" pitchFamily="34" charset="-122"/>
                <a:ea typeface="微软雅黑" pitchFamily="34" charset="-122"/>
              </a:rPr>
              <a:t>年</a:t>
            </a:r>
            <a:r>
              <a:rPr lang="en-US" altLang="zh-CN" sz="2800" dirty="0" smtClean="0">
                <a:solidFill>
                  <a:srgbClr val="FF0000"/>
                </a:solidFill>
                <a:latin typeface="微软雅黑" pitchFamily="34" charset="-122"/>
                <a:ea typeface="微软雅黑" pitchFamily="34" charset="-122"/>
              </a:rPr>
              <a:t>10</a:t>
            </a:r>
            <a:r>
              <a:rPr lang="zh-CN" altLang="en-US" sz="2800" dirty="0" smtClean="0">
                <a:solidFill>
                  <a:srgbClr val="FF0000"/>
                </a:solidFill>
                <a:latin typeface="微软雅黑" pitchFamily="34" charset="-122"/>
                <a:ea typeface="微软雅黑" pitchFamily="34" charset="-122"/>
              </a:rPr>
              <a:t>月</a:t>
            </a:r>
            <a:r>
              <a:rPr lang="en-US" altLang="zh-CN" sz="2800" dirty="0" smtClean="0">
                <a:solidFill>
                  <a:srgbClr val="FF0000"/>
                </a:solidFill>
                <a:latin typeface="微软雅黑" pitchFamily="34" charset="-122"/>
                <a:ea typeface="微软雅黑" pitchFamily="34" charset="-122"/>
              </a:rPr>
              <a:t>1</a:t>
            </a:r>
            <a:r>
              <a:rPr lang="zh-CN" altLang="en-US" sz="2800" dirty="0" smtClean="0">
                <a:solidFill>
                  <a:srgbClr val="FF0000"/>
                </a:solidFill>
                <a:latin typeface="微软雅黑" pitchFamily="34" charset="-122"/>
                <a:ea typeface="微软雅黑" pitchFamily="34" charset="-122"/>
              </a:rPr>
              <a:t>日至</a:t>
            </a:r>
            <a:r>
              <a:rPr lang="en-US" altLang="zh-CN" sz="2800" dirty="0" smtClean="0">
                <a:solidFill>
                  <a:srgbClr val="FF0000"/>
                </a:solidFill>
                <a:latin typeface="微软雅黑" pitchFamily="34" charset="-122"/>
                <a:ea typeface="微软雅黑" pitchFamily="34" charset="-122"/>
              </a:rPr>
              <a:t>12</a:t>
            </a:r>
            <a:r>
              <a:rPr lang="zh-CN" altLang="en-US" sz="2800" dirty="0" smtClean="0">
                <a:solidFill>
                  <a:srgbClr val="FF0000"/>
                </a:solidFill>
                <a:latin typeface="微软雅黑" pitchFamily="34" charset="-122"/>
                <a:ea typeface="微软雅黑" pitchFamily="34" charset="-122"/>
              </a:rPr>
              <a:t>月</a:t>
            </a:r>
            <a:r>
              <a:rPr lang="en-US" altLang="zh-CN" sz="2800" dirty="0" smtClean="0">
                <a:solidFill>
                  <a:srgbClr val="FF0000"/>
                </a:solidFill>
                <a:latin typeface="微软雅黑" pitchFamily="34" charset="-122"/>
                <a:ea typeface="微软雅黑" pitchFamily="34" charset="-122"/>
              </a:rPr>
              <a:t>31</a:t>
            </a:r>
            <a:r>
              <a:rPr lang="zh-CN" altLang="en-US" sz="2800" dirty="0" smtClean="0">
                <a:solidFill>
                  <a:srgbClr val="FF0000"/>
                </a:solidFill>
                <a:latin typeface="微软雅黑" pitchFamily="34" charset="-122"/>
                <a:ea typeface="微软雅黑" pitchFamily="34" charset="-122"/>
              </a:rPr>
              <a:t>日实施新税法的过渡期政策，先将工资薪金所得基本减除费用标准 提高至每月</a:t>
            </a:r>
            <a:r>
              <a:rPr lang="en-US" altLang="zh-CN" sz="2800" dirty="0" smtClean="0">
                <a:solidFill>
                  <a:srgbClr val="FF0000"/>
                </a:solidFill>
                <a:latin typeface="微软雅黑" pitchFamily="34" charset="-122"/>
                <a:ea typeface="微软雅黑" pitchFamily="34" charset="-122"/>
              </a:rPr>
              <a:t>5000</a:t>
            </a:r>
            <a:r>
              <a:rPr lang="zh-CN" altLang="en-US" sz="2800" dirty="0" smtClean="0">
                <a:solidFill>
                  <a:srgbClr val="FF0000"/>
                </a:solidFill>
                <a:latin typeface="微软雅黑" pitchFamily="34" charset="-122"/>
                <a:ea typeface="微软雅黑" pitchFamily="34" charset="-122"/>
              </a:rPr>
              <a:t>元，</a:t>
            </a:r>
            <a:r>
              <a:rPr lang="zh-CN" altLang="en-US" sz="2800" dirty="0" smtClean="0">
                <a:latin typeface="微软雅黑" pitchFamily="34" charset="-122"/>
                <a:ea typeface="微软雅黑" pitchFamily="34" charset="-122"/>
              </a:rPr>
              <a:t>并适用综合所得税率。</a:t>
            </a:r>
            <a:endParaRPr lang="zh-CN" altLang="en-US" sz="2800" dirty="0">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91680" y="3717032"/>
            <a:ext cx="3744416"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475656" y="548680"/>
            <a:ext cx="5832648" cy="769441"/>
          </a:xfrm>
          <a:prstGeom prst="rect">
            <a:avLst/>
          </a:prstGeom>
          <a:noFill/>
        </p:spPr>
        <p:txBody>
          <a:bodyPr wrap="square" rtlCol="0">
            <a:spAutoFit/>
          </a:bodyPr>
          <a:lstStyle/>
          <a:p>
            <a:pPr algn="ctr"/>
            <a:r>
              <a:rPr lang="zh-CN" altLang="en-US" sz="4400" b="1" dirty="0" smtClean="0">
                <a:solidFill>
                  <a:srgbClr val="FF0000"/>
                </a:solidFill>
                <a:latin typeface="微软雅黑" pitchFamily="34" charset="-122"/>
                <a:ea typeface="微软雅黑" pitchFamily="34" charset="-122"/>
              </a:rPr>
              <a:t>免征个人所得税项目</a:t>
            </a:r>
            <a:endParaRPr lang="zh-CN" altLang="en-US" sz="4400" b="1" dirty="0">
              <a:solidFill>
                <a:srgbClr val="FF0000"/>
              </a:solidFill>
              <a:latin typeface="微软雅黑" pitchFamily="34" charset="-122"/>
              <a:ea typeface="微软雅黑" pitchFamily="34" charset="-122"/>
            </a:endParaRPr>
          </a:p>
        </p:txBody>
      </p:sp>
      <p:sp>
        <p:nvSpPr>
          <p:cNvPr id="3" name="TextBox 2"/>
          <p:cNvSpPr txBox="1"/>
          <p:nvPr/>
        </p:nvSpPr>
        <p:spPr>
          <a:xfrm>
            <a:off x="611560" y="1268760"/>
            <a:ext cx="7704856" cy="5632311"/>
          </a:xfrm>
          <a:prstGeom prst="rect">
            <a:avLst/>
          </a:prstGeom>
          <a:noFill/>
          <a:ln>
            <a:noFill/>
          </a:ln>
        </p:spPr>
        <p:txBody>
          <a:bodyPr wrap="square" rtlCol="0">
            <a:spAutoFit/>
          </a:bodyPr>
          <a:lstStyle/>
          <a:p>
            <a:r>
              <a:rPr lang="zh-CN" altLang="en-US" b="1" dirty="0" smtClean="0">
                <a:solidFill>
                  <a:srgbClr val="C00000"/>
                </a:solidFill>
                <a:latin typeface="微软雅黑" pitchFamily="34" charset="-122"/>
                <a:ea typeface="微软雅黑" pitchFamily="34" charset="-122"/>
              </a:rPr>
              <a:t>（四）</a:t>
            </a:r>
            <a:r>
              <a:rPr lang="zh-CN" altLang="en-US" sz="3600" b="1" dirty="0" smtClean="0">
                <a:solidFill>
                  <a:srgbClr val="FF0000"/>
                </a:solidFill>
                <a:latin typeface="微软雅黑" pitchFamily="34" charset="-122"/>
                <a:ea typeface="微软雅黑" pitchFamily="34" charset="-122"/>
              </a:rPr>
              <a:t>福利费、抚恤金、救济金</a:t>
            </a:r>
            <a:r>
              <a:rPr lang="zh-CN" altLang="en-US" b="1" dirty="0" smtClean="0">
                <a:solidFill>
                  <a:srgbClr val="C00000"/>
                </a:solidFill>
                <a:latin typeface="微软雅黑" pitchFamily="34" charset="-122"/>
                <a:ea typeface="微软雅黑" pitchFamily="34" charset="-122"/>
              </a:rPr>
              <a:t>；</a:t>
            </a:r>
            <a:endParaRPr lang="en-US" altLang="zh-CN" b="1" dirty="0" smtClean="0">
              <a:solidFill>
                <a:srgbClr val="C00000"/>
              </a:solidFill>
              <a:latin typeface="微软雅黑" pitchFamily="34" charset="-122"/>
              <a:ea typeface="微软雅黑" pitchFamily="34" charset="-122"/>
            </a:endParaRPr>
          </a:p>
          <a:p>
            <a:r>
              <a:rPr lang="zh-CN" altLang="en-US" sz="3200" b="1" dirty="0" smtClean="0">
                <a:solidFill>
                  <a:srgbClr val="FF0000"/>
                </a:solidFill>
              </a:rPr>
              <a:t>福利费</a:t>
            </a:r>
            <a:r>
              <a:rPr lang="zh-CN" altLang="en-US" b="1" dirty="0" smtClean="0">
                <a:solidFill>
                  <a:srgbClr val="C00000"/>
                </a:solidFill>
              </a:rPr>
              <a:t>，是指根据国家有关规定，从企业、事业单位、国家机关、社会团体提留的福利费或者工会经费中支付给个人的生活补助费；</a:t>
            </a:r>
            <a:endParaRPr lang="en-US" altLang="zh-CN" b="1" dirty="0" smtClean="0">
              <a:solidFill>
                <a:srgbClr val="C00000"/>
              </a:solidFill>
            </a:endParaRPr>
          </a:p>
          <a:p>
            <a:r>
              <a:rPr lang="zh-CN" altLang="en-US" sz="3200" b="1" dirty="0" smtClean="0">
                <a:solidFill>
                  <a:srgbClr val="FF0000"/>
                </a:solidFill>
              </a:rPr>
              <a:t>生活补助费</a:t>
            </a:r>
            <a:r>
              <a:rPr lang="zh-CN" altLang="en-US" b="1" dirty="0" smtClean="0">
                <a:solidFill>
                  <a:srgbClr val="C00000"/>
                </a:solidFill>
              </a:rPr>
              <a:t>是指由于某些特定事件或原因而给纳税人或其家庭的正常生活造成一定困难，其任职单位按国家规定从提留的福利费或者经费中向其支付的临时性生活困难补助。</a:t>
            </a:r>
            <a:endParaRPr lang="en-US" altLang="zh-CN" b="1" dirty="0" smtClean="0">
              <a:solidFill>
                <a:srgbClr val="C00000"/>
              </a:solidFill>
            </a:endParaRPr>
          </a:p>
          <a:p>
            <a:r>
              <a:rPr lang="zh-CN" altLang="en-US" b="1" dirty="0" smtClean="0">
                <a:solidFill>
                  <a:srgbClr val="C00000"/>
                </a:solidFill>
              </a:rPr>
              <a:t>下列收入</a:t>
            </a:r>
            <a:r>
              <a:rPr lang="zh-CN" altLang="en-US" sz="3200" b="1" dirty="0" smtClean="0">
                <a:solidFill>
                  <a:srgbClr val="FF0000"/>
                </a:solidFill>
              </a:rPr>
              <a:t>不属于免税的福利费</a:t>
            </a:r>
            <a:r>
              <a:rPr lang="zh-CN" altLang="en-US" b="1" dirty="0" smtClean="0">
                <a:solidFill>
                  <a:srgbClr val="C00000"/>
                </a:solidFill>
              </a:rPr>
              <a:t>范围，应当并入纳税人的工资、薪金收入计征个人所得税：</a:t>
            </a:r>
            <a:endParaRPr lang="en-US" altLang="zh-CN" b="1" dirty="0" smtClean="0">
              <a:solidFill>
                <a:srgbClr val="C00000"/>
              </a:solidFill>
            </a:endParaRPr>
          </a:p>
          <a:p>
            <a:r>
              <a:rPr lang="zh-CN" altLang="en-US" sz="2800" b="1" dirty="0" smtClean="0">
                <a:solidFill>
                  <a:srgbClr val="FF0000"/>
                </a:solidFill>
              </a:rPr>
              <a:t>超出国家规定的比例</a:t>
            </a:r>
            <a:r>
              <a:rPr lang="zh-CN" altLang="en-US" b="1" dirty="0" smtClean="0">
                <a:solidFill>
                  <a:srgbClr val="C00000"/>
                </a:solidFill>
              </a:rPr>
              <a:t>或基数计提的福利费、工会经费中支付给个人的各种补贴、补助；</a:t>
            </a:r>
            <a:endParaRPr lang="en-US" altLang="zh-CN" b="1" dirty="0" smtClean="0">
              <a:solidFill>
                <a:srgbClr val="C00000"/>
              </a:solidFill>
            </a:endParaRPr>
          </a:p>
          <a:p>
            <a:r>
              <a:rPr lang="zh-CN" altLang="en-US" b="1" dirty="0" smtClean="0">
                <a:solidFill>
                  <a:srgbClr val="C00000"/>
                </a:solidFill>
              </a:rPr>
              <a:t>从福列费和工会经费中支付给本单位职工的</a:t>
            </a:r>
            <a:r>
              <a:rPr lang="zh-CN" altLang="en-US" sz="2800" b="1" dirty="0" smtClean="0">
                <a:solidFill>
                  <a:srgbClr val="FF0000"/>
                </a:solidFill>
              </a:rPr>
              <a:t>人人有份</a:t>
            </a:r>
            <a:r>
              <a:rPr lang="zh-CN" altLang="en-US" b="1" dirty="0" smtClean="0">
                <a:solidFill>
                  <a:srgbClr val="C00000"/>
                </a:solidFill>
              </a:rPr>
              <a:t>的补贴、补助；单位为个人购买汽车、住房、电子计算机等</a:t>
            </a:r>
            <a:r>
              <a:rPr lang="zh-CN" altLang="en-US" sz="2800" b="1" dirty="0" smtClean="0">
                <a:solidFill>
                  <a:srgbClr val="FF0000"/>
                </a:solidFill>
              </a:rPr>
              <a:t>不属于临时性</a:t>
            </a:r>
            <a:r>
              <a:rPr lang="zh-CN" altLang="en-US" b="1" dirty="0" smtClean="0">
                <a:solidFill>
                  <a:srgbClr val="C00000"/>
                </a:solidFill>
              </a:rPr>
              <a:t>生活困难补助性质的支出。</a:t>
            </a:r>
            <a:endParaRPr lang="en-US" altLang="zh-CN" b="1" dirty="0" smtClean="0">
              <a:solidFill>
                <a:srgbClr val="C00000"/>
              </a:solidFill>
              <a:latin typeface="微软雅黑" pitchFamily="34" charset="-122"/>
              <a:ea typeface="微软雅黑" pitchFamily="34" charset="-122"/>
            </a:endParaRPr>
          </a:p>
          <a:p>
            <a:endParaRPr lang="zh-CN" altLang="en-US"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 </a:t>
            </a:r>
            <a:endParaRPr lang="zh-CN" altLang="en-US" b="1" dirty="0">
              <a:solidFill>
                <a:srgbClr val="C00000"/>
              </a:solidFill>
              <a:latin typeface="微软雅黑" pitchFamily="34" charset="-122"/>
              <a:ea typeface="微软雅黑" pitchFamily="34" charset="-122"/>
            </a:endParaRPr>
          </a:p>
        </p:txBody>
      </p:sp>
      <p:sp>
        <p:nvSpPr>
          <p:cNvPr id="4" name="圆角矩形 3"/>
          <p:cNvSpPr/>
          <p:nvPr/>
        </p:nvSpPr>
        <p:spPr>
          <a:xfrm>
            <a:off x="467544" y="1268760"/>
            <a:ext cx="7920880" cy="5400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5832648" cy="769441"/>
          </a:xfrm>
          <a:prstGeom prst="rect">
            <a:avLst/>
          </a:prstGeom>
          <a:noFill/>
        </p:spPr>
        <p:txBody>
          <a:bodyPr wrap="square" rtlCol="0">
            <a:spAutoFit/>
          </a:bodyPr>
          <a:lstStyle/>
          <a:p>
            <a:pPr algn="ctr"/>
            <a:r>
              <a:rPr lang="zh-CN" altLang="en-US" sz="4400" b="1" dirty="0" smtClean="0">
                <a:solidFill>
                  <a:srgbClr val="FF0000"/>
                </a:solidFill>
                <a:latin typeface="微软雅黑" pitchFamily="34" charset="-122"/>
                <a:ea typeface="微软雅黑" pitchFamily="34" charset="-122"/>
              </a:rPr>
              <a:t>免征个人所得税项目</a:t>
            </a:r>
            <a:endParaRPr lang="zh-CN" altLang="en-US" sz="4400" b="1" dirty="0">
              <a:solidFill>
                <a:srgbClr val="FF0000"/>
              </a:solidFill>
              <a:latin typeface="微软雅黑" pitchFamily="34" charset="-122"/>
              <a:ea typeface="微软雅黑" pitchFamily="34" charset="-122"/>
            </a:endParaRPr>
          </a:p>
        </p:txBody>
      </p:sp>
      <p:sp>
        <p:nvSpPr>
          <p:cNvPr id="3" name="TextBox 2"/>
          <p:cNvSpPr txBox="1"/>
          <p:nvPr/>
        </p:nvSpPr>
        <p:spPr>
          <a:xfrm>
            <a:off x="611560" y="1607889"/>
            <a:ext cx="7704856" cy="4678204"/>
          </a:xfrm>
          <a:prstGeom prst="rect">
            <a:avLst/>
          </a:prstGeom>
          <a:noFill/>
        </p:spPr>
        <p:txBody>
          <a:bodyPr wrap="square" rtlCol="0">
            <a:spAutoFit/>
          </a:bodyPr>
          <a:lstStyle/>
          <a:p>
            <a:r>
              <a:rPr lang="zh-CN" altLang="en-US" b="1" dirty="0" smtClean="0">
                <a:solidFill>
                  <a:srgbClr val="C00000"/>
                </a:solidFill>
                <a:latin typeface="微软雅黑" pitchFamily="34" charset="-122"/>
                <a:ea typeface="微软雅黑" pitchFamily="34" charset="-122"/>
              </a:rPr>
              <a:t>（五）</a:t>
            </a:r>
            <a:r>
              <a:rPr lang="zh-CN" altLang="en-US" sz="3200" b="1" dirty="0" smtClean="0">
                <a:solidFill>
                  <a:srgbClr val="FF0000"/>
                </a:solidFill>
                <a:latin typeface="微软雅黑" pitchFamily="34" charset="-122"/>
                <a:ea typeface="微软雅黑" pitchFamily="34" charset="-122"/>
              </a:rPr>
              <a:t>保险赔款</a:t>
            </a:r>
            <a:r>
              <a:rPr lang="zh-CN" altLang="en-US" sz="3200" b="1" dirty="0" smtClean="0">
                <a:solidFill>
                  <a:srgbClr val="C00000"/>
                </a:solidFill>
                <a:latin typeface="微软雅黑" pitchFamily="34" charset="-122"/>
                <a:ea typeface="微软雅黑" pitchFamily="34" charset="-122"/>
              </a:rPr>
              <a:t>；</a:t>
            </a:r>
            <a:endParaRPr lang="en-US" altLang="zh-CN" sz="3200"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（六）军人的</a:t>
            </a:r>
            <a:r>
              <a:rPr lang="zh-CN" altLang="en-US" sz="3200" b="1" dirty="0" smtClean="0">
                <a:solidFill>
                  <a:srgbClr val="FF0000"/>
                </a:solidFill>
                <a:latin typeface="微软雅黑" pitchFamily="34" charset="-122"/>
                <a:ea typeface="微软雅黑" pitchFamily="34" charset="-122"/>
              </a:rPr>
              <a:t>转业费、复员费、退役金</a:t>
            </a:r>
            <a:r>
              <a:rPr lang="zh-CN" altLang="en-US" b="1" dirty="0" smtClean="0">
                <a:solidFill>
                  <a:srgbClr val="C00000"/>
                </a:solidFill>
                <a:latin typeface="微软雅黑" pitchFamily="34" charset="-122"/>
                <a:ea typeface="微软雅黑" pitchFamily="34" charset="-122"/>
              </a:rPr>
              <a:t>；</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（七）按照国家统一规定发给干部、职工的安家费、退职费、基本养老金或者</a:t>
            </a:r>
            <a:r>
              <a:rPr lang="zh-CN" altLang="en-US" sz="3600" b="1" dirty="0" smtClean="0">
                <a:solidFill>
                  <a:srgbClr val="FF0000"/>
                </a:solidFill>
                <a:latin typeface="微软雅黑" pitchFamily="34" charset="-122"/>
                <a:ea typeface="微软雅黑" pitchFamily="34" charset="-122"/>
              </a:rPr>
              <a:t>退休费、离休费、离休生活补助费</a:t>
            </a:r>
            <a:r>
              <a:rPr lang="zh-CN" altLang="en-US" b="1" dirty="0" smtClean="0">
                <a:solidFill>
                  <a:srgbClr val="C00000"/>
                </a:solidFill>
                <a:latin typeface="微软雅黑" pitchFamily="34" charset="-122"/>
                <a:ea typeface="微软雅黑" pitchFamily="34" charset="-122"/>
              </a:rPr>
              <a:t>；</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（八）依照有关法律规定应予免税的各国驻华使馆、领事馆的外交代表、领事官员和其他人员的所得；</a:t>
            </a:r>
          </a:p>
          <a:p>
            <a:r>
              <a:rPr lang="zh-CN" altLang="en-US" b="1" dirty="0" smtClean="0">
                <a:solidFill>
                  <a:srgbClr val="C00000"/>
                </a:solidFill>
                <a:latin typeface="微软雅黑" pitchFamily="34" charset="-122"/>
                <a:ea typeface="微软雅黑" pitchFamily="34" charset="-122"/>
              </a:rPr>
              <a:t>（九）中国政府参加的国际公约、签订的协议中</a:t>
            </a:r>
            <a:r>
              <a:rPr lang="zh-CN" altLang="en-US" sz="3600" b="1" dirty="0" smtClean="0">
                <a:solidFill>
                  <a:srgbClr val="FF0000"/>
                </a:solidFill>
                <a:latin typeface="微软雅黑" pitchFamily="34" charset="-122"/>
                <a:ea typeface="微软雅黑" pitchFamily="34" charset="-122"/>
              </a:rPr>
              <a:t>规定免税的所得</a:t>
            </a:r>
            <a:r>
              <a:rPr lang="zh-CN" altLang="en-US" b="1" dirty="0" smtClean="0">
                <a:solidFill>
                  <a:srgbClr val="C00000"/>
                </a:solidFill>
                <a:latin typeface="微软雅黑" pitchFamily="34" charset="-122"/>
                <a:ea typeface="微软雅黑" pitchFamily="34" charset="-122"/>
              </a:rPr>
              <a:t>；</a:t>
            </a:r>
          </a:p>
          <a:p>
            <a:r>
              <a:rPr lang="zh-CN" altLang="en-US" b="1" dirty="0" smtClean="0">
                <a:solidFill>
                  <a:srgbClr val="C00000"/>
                </a:solidFill>
                <a:latin typeface="微软雅黑" pitchFamily="34" charset="-122"/>
                <a:ea typeface="微软雅黑" pitchFamily="34" charset="-122"/>
              </a:rPr>
              <a:t>（十）国务院规定的</a:t>
            </a:r>
            <a:r>
              <a:rPr lang="zh-CN" altLang="en-US" sz="3600" b="1" dirty="0" smtClean="0">
                <a:solidFill>
                  <a:srgbClr val="FF0000"/>
                </a:solidFill>
                <a:latin typeface="微软雅黑" pitchFamily="34" charset="-122"/>
                <a:ea typeface="微软雅黑" pitchFamily="34" charset="-122"/>
              </a:rPr>
              <a:t>其他免税所得</a:t>
            </a:r>
            <a:r>
              <a:rPr lang="zh-CN" altLang="en-US" b="1" dirty="0" smtClean="0">
                <a:solidFill>
                  <a:srgbClr val="C00000"/>
                </a:solidFill>
                <a:latin typeface="微软雅黑" pitchFamily="34" charset="-122"/>
                <a:ea typeface="微软雅黑" pitchFamily="34" charset="-122"/>
              </a:rPr>
              <a:t>。</a:t>
            </a:r>
          </a:p>
          <a:p>
            <a:r>
              <a:rPr lang="zh-CN" altLang="en-US" b="1" dirty="0" smtClean="0">
                <a:solidFill>
                  <a:srgbClr val="C00000"/>
                </a:solidFill>
                <a:latin typeface="微软雅黑" pitchFamily="34" charset="-122"/>
                <a:ea typeface="微软雅黑" pitchFamily="34" charset="-122"/>
              </a:rPr>
              <a:t> 前款第十项免税规定，由国务院报全国人民代表大会常务委员会备案。</a:t>
            </a:r>
          </a:p>
          <a:p>
            <a:endParaRPr lang="zh-CN" altLang="en-US" b="1" dirty="0">
              <a:solidFill>
                <a:srgbClr val="C00000"/>
              </a:solidFill>
              <a:latin typeface="微软雅黑" pitchFamily="34" charset="-122"/>
              <a:ea typeface="微软雅黑" pitchFamily="34" charset="-122"/>
            </a:endParaRPr>
          </a:p>
        </p:txBody>
      </p:sp>
      <p:sp>
        <p:nvSpPr>
          <p:cNvPr id="4" name="圆角矩形 3"/>
          <p:cNvSpPr/>
          <p:nvPr/>
        </p:nvSpPr>
        <p:spPr>
          <a:xfrm>
            <a:off x="467544" y="1340768"/>
            <a:ext cx="8064896" cy="50405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5832648" cy="769441"/>
          </a:xfrm>
          <a:prstGeom prst="rect">
            <a:avLst/>
          </a:prstGeom>
          <a:noFill/>
        </p:spPr>
        <p:txBody>
          <a:bodyPr wrap="square" rtlCol="0">
            <a:spAutoFit/>
          </a:bodyPr>
          <a:lstStyle/>
          <a:p>
            <a:pPr algn="ctr"/>
            <a:r>
              <a:rPr lang="zh-CN" altLang="en-US" sz="4400" b="1" dirty="0" smtClean="0">
                <a:solidFill>
                  <a:srgbClr val="FF0000"/>
                </a:solidFill>
                <a:latin typeface="微软雅黑" pitchFamily="34" charset="-122"/>
                <a:ea typeface="微软雅黑" pitchFamily="34" charset="-122"/>
              </a:rPr>
              <a:t>免征个人所得税项目</a:t>
            </a:r>
            <a:endParaRPr lang="zh-CN" altLang="en-US" sz="4400" b="1" dirty="0">
              <a:solidFill>
                <a:srgbClr val="FF0000"/>
              </a:solidFill>
              <a:latin typeface="微软雅黑" pitchFamily="34" charset="-122"/>
              <a:ea typeface="微软雅黑" pitchFamily="34" charset="-122"/>
            </a:endParaRPr>
          </a:p>
        </p:txBody>
      </p:sp>
      <p:sp>
        <p:nvSpPr>
          <p:cNvPr id="3" name="TextBox 2"/>
          <p:cNvSpPr txBox="1"/>
          <p:nvPr/>
        </p:nvSpPr>
        <p:spPr>
          <a:xfrm>
            <a:off x="611560" y="1375023"/>
            <a:ext cx="7704856" cy="5078313"/>
          </a:xfrm>
          <a:prstGeom prst="rect">
            <a:avLst/>
          </a:prstGeom>
          <a:noFill/>
        </p:spPr>
        <p:txBody>
          <a:bodyPr wrap="square" rtlCol="0">
            <a:spAutoFit/>
          </a:bodyPr>
          <a:lstStyle/>
          <a:p>
            <a:r>
              <a:rPr lang="zh-CN" altLang="en-US" b="1" dirty="0" smtClean="0">
                <a:solidFill>
                  <a:srgbClr val="C00000"/>
                </a:solidFill>
                <a:latin typeface="微软雅黑" pitchFamily="34" charset="-122"/>
                <a:ea typeface="微软雅黑" pitchFamily="34" charset="-122"/>
              </a:rPr>
              <a:t>（十一）差旅费津贴</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（十二）误餐补助</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（十三）执行公务员工资制度未纳入基本工资总额的补贴、津贴差额和家</a:t>
            </a:r>
            <a:endParaRPr lang="en-US" altLang="zh-CN" b="1" dirty="0" smtClean="0">
              <a:solidFill>
                <a:srgbClr val="C00000"/>
              </a:solidFill>
              <a:latin typeface="微软雅黑" pitchFamily="34" charset="-122"/>
              <a:ea typeface="微软雅黑" pitchFamily="34" charset="-122"/>
            </a:endParaRPr>
          </a:p>
          <a:p>
            <a:r>
              <a:rPr lang="en-US" altLang="zh-CN" b="1" dirty="0" smtClean="0">
                <a:solidFill>
                  <a:srgbClr val="C00000"/>
                </a:solidFill>
                <a:latin typeface="微软雅黑" pitchFamily="34" charset="-122"/>
                <a:ea typeface="微软雅黑" pitchFamily="34" charset="-122"/>
              </a:rPr>
              <a:t>              </a:t>
            </a:r>
            <a:r>
              <a:rPr lang="zh-CN" altLang="en-US" b="1" dirty="0" smtClean="0">
                <a:solidFill>
                  <a:srgbClr val="C00000"/>
                </a:solidFill>
                <a:latin typeface="微软雅黑" pitchFamily="34" charset="-122"/>
                <a:ea typeface="微软雅黑" pitchFamily="34" charset="-122"/>
              </a:rPr>
              <a:t>属成员的副食品补贴</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（十四）个人因与用人单位解除劳动关系而取得的一次性补偿收入</a:t>
            </a:r>
            <a:endParaRPr lang="en-US" altLang="zh-CN" b="1" dirty="0" smtClean="0">
              <a:solidFill>
                <a:srgbClr val="C00000"/>
              </a:solidFill>
              <a:latin typeface="微软雅黑" pitchFamily="34" charset="-122"/>
              <a:ea typeface="微软雅黑" pitchFamily="34" charset="-122"/>
            </a:endParaRPr>
          </a:p>
          <a:p>
            <a:r>
              <a:rPr lang="zh-CN" altLang="en-US" dirty="0" smtClean="0">
                <a:solidFill>
                  <a:srgbClr val="C00000"/>
                </a:solidFill>
                <a:latin typeface="微软雅黑" pitchFamily="34" charset="-122"/>
                <a:ea typeface="微软雅黑" pitchFamily="34" charset="-122"/>
              </a:rPr>
              <a:t>个人因与用人单位解除劳动关系而取得的一次性补偿收入（包括用人单位发放的经济补偿金、生活补助费和其他补助费用），其收入在当地上年职工平均工资</a:t>
            </a:r>
            <a:r>
              <a:rPr lang="en-US" altLang="zh-CN" dirty="0" smtClean="0">
                <a:solidFill>
                  <a:srgbClr val="C00000"/>
                </a:solidFill>
                <a:latin typeface="微软雅黑" pitchFamily="34" charset="-122"/>
                <a:ea typeface="微软雅黑" pitchFamily="34" charset="-122"/>
              </a:rPr>
              <a:t>3</a:t>
            </a:r>
            <a:r>
              <a:rPr lang="zh-CN" altLang="en-US" dirty="0" smtClean="0">
                <a:solidFill>
                  <a:srgbClr val="C00000"/>
                </a:solidFill>
                <a:latin typeface="微软雅黑" pitchFamily="34" charset="-122"/>
                <a:ea typeface="微软雅黑" pitchFamily="34" charset="-122"/>
              </a:rPr>
              <a:t>倍数额以内的部分，免征个人所得税；超过的部分按照</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国家税务总</a:t>
            </a:r>
            <a:r>
              <a:rPr lang="zh-CN" altLang="en-US" b="1" dirty="0" smtClean="0">
                <a:solidFill>
                  <a:srgbClr val="C00000"/>
                </a:solidFill>
                <a:latin typeface="微软雅黑" pitchFamily="34" charset="-122"/>
                <a:ea typeface="微软雅黑" pitchFamily="34" charset="-122"/>
              </a:rPr>
              <a:t>局关于个</a:t>
            </a:r>
            <a:r>
              <a:rPr lang="zh-CN" altLang="en-US" dirty="0" smtClean="0">
                <a:solidFill>
                  <a:srgbClr val="C00000"/>
                </a:solidFill>
                <a:latin typeface="微软雅黑" pitchFamily="34" charset="-122"/>
                <a:ea typeface="微软雅黑" pitchFamily="34" charset="-122"/>
              </a:rPr>
              <a:t>人因解除劳动合同取得经济补偿金征收个人所得税问题的通知</a:t>
            </a:r>
            <a:r>
              <a:rPr lang="en-US" altLang="zh-CN" dirty="0" smtClean="0">
                <a:solidFill>
                  <a:srgbClr val="C00000"/>
                </a:solidFill>
                <a:latin typeface="微软雅黑" pitchFamily="34" charset="-122"/>
                <a:ea typeface="微软雅黑" pitchFamily="34" charset="-122"/>
              </a:rPr>
              <a:t>》</a:t>
            </a:r>
            <a:r>
              <a:rPr lang="zh-CN" altLang="en-US" dirty="0" smtClean="0">
                <a:solidFill>
                  <a:srgbClr val="C00000"/>
                </a:solidFill>
                <a:latin typeface="微软雅黑" pitchFamily="34" charset="-122"/>
                <a:ea typeface="微软雅黑" pitchFamily="34" charset="-122"/>
              </a:rPr>
              <a:t>（国税发</a:t>
            </a:r>
            <a:r>
              <a:rPr lang="en-US" altLang="zh-CN" dirty="0" smtClean="0">
                <a:solidFill>
                  <a:srgbClr val="C00000"/>
                </a:solidFill>
                <a:latin typeface="微软雅黑" pitchFamily="34" charset="-122"/>
                <a:ea typeface="微软雅黑" pitchFamily="34" charset="-122"/>
              </a:rPr>
              <a:t>〔1999〕178</a:t>
            </a:r>
            <a:r>
              <a:rPr lang="zh-CN" altLang="en-US" dirty="0" smtClean="0">
                <a:solidFill>
                  <a:srgbClr val="C00000"/>
                </a:solidFill>
                <a:latin typeface="微软雅黑" pitchFamily="34" charset="-122"/>
                <a:ea typeface="微软雅黑" pitchFamily="34" charset="-122"/>
              </a:rPr>
              <a:t>号）的有关规定，计算征收个人所得税。</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（十五）“五险一金”</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（十六）企业年金、职业年金</a:t>
            </a:r>
            <a:endParaRPr lang="en-US" altLang="zh-CN" b="1"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（十七）个人捐赠</a:t>
            </a:r>
            <a:endParaRPr lang="en-US" altLang="zh-CN" b="1" dirty="0" smtClean="0">
              <a:solidFill>
                <a:srgbClr val="C00000"/>
              </a:solidFill>
              <a:latin typeface="微软雅黑" pitchFamily="34" charset="-122"/>
              <a:ea typeface="微软雅黑" pitchFamily="34" charset="-122"/>
            </a:endParaRPr>
          </a:p>
          <a:p>
            <a:r>
              <a:rPr lang="zh-CN" altLang="en-US" dirty="0" smtClean="0">
                <a:solidFill>
                  <a:srgbClr val="C00000"/>
                </a:solidFill>
                <a:latin typeface="微软雅黑" pitchFamily="34" charset="-122"/>
                <a:ea typeface="微软雅黑" pitchFamily="34" charset="-122"/>
              </a:rPr>
              <a:t>捐赠额未超过纳税义务人申报的应纳税所得额</a:t>
            </a:r>
            <a:r>
              <a:rPr lang="en-US" altLang="zh-CN" dirty="0" smtClean="0">
                <a:solidFill>
                  <a:srgbClr val="C00000"/>
                </a:solidFill>
                <a:latin typeface="微软雅黑" pitchFamily="34" charset="-122"/>
                <a:ea typeface="微软雅黑" pitchFamily="34" charset="-122"/>
              </a:rPr>
              <a:t>30%</a:t>
            </a:r>
            <a:r>
              <a:rPr lang="zh-CN" altLang="en-US" dirty="0" smtClean="0">
                <a:solidFill>
                  <a:srgbClr val="C00000"/>
                </a:solidFill>
                <a:latin typeface="微软雅黑" pitchFamily="34" charset="-122"/>
                <a:ea typeface="微软雅黑" pitchFamily="34" charset="-122"/>
              </a:rPr>
              <a:t>的部分，可以从其应纳税所得额中扣除。</a:t>
            </a:r>
            <a:endParaRPr lang="en-US" altLang="zh-CN" dirty="0" smtClean="0">
              <a:solidFill>
                <a:srgbClr val="C00000"/>
              </a:solidFill>
              <a:latin typeface="微软雅黑" pitchFamily="34" charset="-122"/>
              <a:ea typeface="微软雅黑" pitchFamily="34" charset="-122"/>
            </a:endParaRPr>
          </a:p>
          <a:p>
            <a:r>
              <a:rPr lang="zh-CN" altLang="en-US" b="1" dirty="0" smtClean="0">
                <a:solidFill>
                  <a:srgbClr val="C00000"/>
                </a:solidFill>
                <a:latin typeface="微软雅黑" pitchFamily="34" charset="-122"/>
                <a:ea typeface="微软雅黑" pitchFamily="34" charset="-122"/>
              </a:rPr>
              <a:t>（十八）特殊党费”</a:t>
            </a:r>
            <a:endParaRPr lang="en-US" altLang="zh-CN" b="1" dirty="0" smtClean="0">
              <a:solidFill>
                <a:srgbClr val="C00000"/>
              </a:solidFill>
              <a:latin typeface="微软雅黑" pitchFamily="34" charset="-122"/>
              <a:ea typeface="微软雅黑" pitchFamily="34" charset="-122"/>
            </a:endParaRPr>
          </a:p>
          <a:p>
            <a:r>
              <a:rPr lang="zh-CN" altLang="en-US" dirty="0" smtClean="0">
                <a:solidFill>
                  <a:srgbClr val="C00000"/>
                </a:solidFill>
                <a:latin typeface="微软雅黑" pitchFamily="34" charset="-122"/>
                <a:ea typeface="微软雅黑" pitchFamily="34" charset="-122"/>
              </a:rPr>
              <a:t>党员个人通过党组织交纳的抗震救灾“特殊党费”，允许在个人所得税税前扣除。</a:t>
            </a:r>
            <a:endParaRPr lang="en-US" altLang="zh-CN" dirty="0" smtClean="0">
              <a:solidFill>
                <a:srgbClr val="C00000"/>
              </a:solidFill>
              <a:latin typeface="微软雅黑" pitchFamily="34" charset="-122"/>
              <a:ea typeface="微软雅黑" pitchFamily="34" charset="-122"/>
            </a:endParaRPr>
          </a:p>
        </p:txBody>
      </p:sp>
      <p:sp>
        <p:nvSpPr>
          <p:cNvPr id="4" name="圆角矩形 3"/>
          <p:cNvSpPr/>
          <p:nvPr/>
        </p:nvSpPr>
        <p:spPr>
          <a:xfrm>
            <a:off x="467544" y="1340768"/>
            <a:ext cx="8064896" cy="52565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第三章</a:t>
            </a:r>
            <a:endParaRPr lang="zh-CN" altLang="en-US" sz="4000" b="1" dirty="0">
              <a:latin typeface="微软雅黑" pitchFamily="34" charset="-122"/>
              <a:ea typeface="微软雅黑" pitchFamily="34" charset="-122"/>
            </a:endParaRPr>
          </a:p>
        </p:txBody>
      </p:sp>
      <p:sp>
        <p:nvSpPr>
          <p:cNvPr id="3" name="TextBox 2"/>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4" name="TextBox 3"/>
          <p:cNvSpPr txBox="1"/>
          <p:nvPr/>
        </p:nvSpPr>
        <p:spPr>
          <a:xfrm>
            <a:off x="2195736" y="2852936"/>
            <a:ext cx="5616624" cy="1015663"/>
          </a:xfrm>
          <a:prstGeom prst="rect">
            <a:avLst/>
          </a:prstGeom>
          <a:noFill/>
        </p:spPr>
        <p:txBody>
          <a:bodyPr wrap="square" rtlCol="0">
            <a:spAutoFit/>
          </a:bodyPr>
          <a:lstStyle/>
          <a:p>
            <a:r>
              <a:rPr lang="zh-CN" altLang="en-US" sz="6000" b="1" dirty="0" smtClean="0">
                <a:solidFill>
                  <a:srgbClr val="FF0000"/>
                </a:solidFill>
                <a:latin typeface="微软雅黑" pitchFamily="34" charset="-122"/>
                <a:ea typeface="微软雅黑" pitchFamily="34" charset="-122"/>
              </a:rPr>
              <a:t>过渡期政策执行</a:t>
            </a:r>
            <a:endParaRPr lang="zh-CN" altLang="en-US" sz="60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827584" y="1052726"/>
            <a:ext cx="7488832" cy="5732434"/>
            <a:chOff x="827584" y="741739"/>
            <a:chExt cx="7416824" cy="6411812"/>
          </a:xfrm>
        </p:grpSpPr>
        <p:grpSp>
          <p:nvGrpSpPr>
            <p:cNvPr id="40" name="组合 39"/>
            <p:cNvGrpSpPr/>
            <p:nvPr/>
          </p:nvGrpSpPr>
          <p:grpSpPr>
            <a:xfrm>
              <a:off x="827584" y="741739"/>
              <a:ext cx="7272808" cy="3534063"/>
              <a:chOff x="827584" y="741739"/>
              <a:chExt cx="7272808" cy="3534063"/>
            </a:xfrm>
          </p:grpSpPr>
          <p:grpSp>
            <p:nvGrpSpPr>
              <p:cNvPr id="26" name="组合 25"/>
              <p:cNvGrpSpPr/>
              <p:nvPr/>
            </p:nvGrpSpPr>
            <p:grpSpPr>
              <a:xfrm>
                <a:off x="899592" y="741739"/>
                <a:ext cx="7128792" cy="544130"/>
                <a:chOff x="899592" y="741739"/>
                <a:chExt cx="7128792" cy="544130"/>
              </a:xfrm>
            </p:grpSpPr>
            <p:grpSp>
              <p:nvGrpSpPr>
                <p:cNvPr id="16" name="Group 64"/>
                <p:cNvGrpSpPr>
                  <a:grpSpLocks/>
                </p:cNvGrpSpPr>
                <p:nvPr/>
              </p:nvGrpSpPr>
              <p:grpSpPr bwMode="auto">
                <a:xfrm>
                  <a:off x="899592" y="741739"/>
                  <a:ext cx="7128792" cy="544130"/>
                  <a:chOff x="930" y="3387"/>
                  <a:chExt cx="1460" cy="418"/>
                </a:xfrm>
              </p:grpSpPr>
              <p:sp>
                <p:nvSpPr>
                  <p:cNvPr id="17" name="AutoShape 23"/>
                  <p:cNvSpPr>
                    <a:spLocks noChangeArrowheads="1"/>
                  </p:cNvSpPr>
                  <p:nvPr/>
                </p:nvSpPr>
                <p:spPr bwMode="auto">
                  <a:xfrm>
                    <a:off x="930" y="3428"/>
                    <a:ext cx="1460" cy="351"/>
                  </a:xfrm>
                  <a:prstGeom prst="roundRect">
                    <a:avLst>
                      <a:gd name="adj" fmla="val 16667"/>
                    </a:avLst>
                  </a:prstGeom>
                  <a:gradFill rotWithShape="1">
                    <a:gsLst>
                      <a:gs pos="0">
                        <a:srgbClr val="CC0099">
                          <a:gamma/>
                          <a:shade val="86275"/>
                          <a:invGamma/>
                        </a:srgbClr>
                      </a:gs>
                      <a:gs pos="100000">
                        <a:srgbClr val="CC0099"/>
                      </a:gs>
                    </a:gsLst>
                    <a:lin ang="5400000" scaled="1"/>
                  </a:gradFill>
                  <a:ln w="9525" algn="ctr">
                    <a:noFill/>
                    <a:round/>
                    <a:headEnd/>
                    <a:tailEnd/>
                  </a:ln>
                  <a:effectLst>
                    <a:outerShdw dist="35921" dir="2700000" algn="ctr" rotWithShape="0">
                      <a:schemeClr val="tx1">
                        <a:alpha val="50000"/>
                      </a:schemeClr>
                    </a:outerShdw>
                  </a:effectLst>
                </p:spPr>
                <p:txBody>
                  <a:bodyPr wrap="square" anchor="ctr">
                    <a:spAutoFit/>
                  </a:bodyPr>
                  <a:lstStyle/>
                  <a:p>
                    <a:endParaRPr lang="zh-CN" altLang="en-US">
                      <a:solidFill>
                        <a:srgbClr val="C00000"/>
                      </a:solidFill>
                    </a:endParaRPr>
                  </a:p>
                </p:txBody>
              </p:sp>
              <p:sp>
                <p:nvSpPr>
                  <p:cNvPr id="18" name="AutoShape 24"/>
                  <p:cNvSpPr>
                    <a:spLocks noChangeArrowheads="1"/>
                  </p:cNvSpPr>
                  <p:nvPr/>
                </p:nvSpPr>
                <p:spPr bwMode="auto">
                  <a:xfrm>
                    <a:off x="965" y="3387"/>
                    <a:ext cx="1391" cy="314"/>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solidFill>
                        <a:srgbClr val="C00000"/>
                      </a:solidFill>
                    </a:endParaRPr>
                  </a:p>
                </p:txBody>
              </p:sp>
              <p:sp>
                <p:nvSpPr>
                  <p:cNvPr id="19" name="AutoShape 25"/>
                  <p:cNvSpPr>
                    <a:spLocks noChangeArrowheads="1"/>
                  </p:cNvSpPr>
                  <p:nvPr/>
                </p:nvSpPr>
                <p:spPr bwMode="auto">
                  <a:xfrm>
                    <a:off x="964" y="3454"/>
                    <a:ext cx="1391" cy="351"/>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wrap="square" anchor="ctr">
                    <a:spAutoFit/>
                  </a:bodyPr>
                  <a:lstStyle/>
                  <a:p>
                    <a:endParaRPr lang="zh-CN" altLang="en-US">
                      <a:solidFill>
                        <a:srgbClr val="C00000"/>
                      </a:solidFill>
                    </a:endParaRPr>
                  </a:p>
                </p:txBody>
              </p:sp>
            </p:grpSp>
            <p:sp>
              <p:nvSpPr>
                <p:cNvPr id="20" name="TextBox 19"/>
                <p:cNvSpPr txBox="1"/>
                <p:nvPr/>
              </p:nvSpPr>
              <p:spPr>
                <a:xfrm>
                  <a:off x="1187624" y="764704"/>
                  <a:ext cx="6480720" cy="461665"/>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itchFamily="34" charset="-122"/>
                      <a:ea typeface="微软雅黑" pitchFamily="34" charset="-122"/>
                    </a:rPr>
                    <a:t>第一阶段</a:t>
                  </a:r>
                  <a:r>
                    <a:rPr lang="en-US" altLang="zh-CN" sz="2400" b="1" dirty="0" smtClean="0">
                      <a:solidFill>
                        <a:schemeClr val="tx1">
                          <a:lumMod val="95000"/>
                          <a:lumOff val="5000"/>
                        </a:schemeClr>
                      </a:solidFill>
                      <a:latin typeface="微软雅黑" pitchFamily="34" charset="-122"/>
                      <a:ea typeface="微软雅黑" pitchFamily="34" charset="-122"/>
                    </a:rPr>
                    <a:t>:2018</a:t>
                  </a:r>
                  <a:r>
                    <a:rPr lang="zh-CN" altLang="en-US" sz="2400" b="1" dirty="0" smtClean="0">
                      <a:solidFill>
                        <a:schemeClr val="tx1">
                          <a:lumMod val="95000"/>
                          <a:lumOff val="5000"/>
                        </a:schemeClr>
                      </a:solidFill>
                      <a:latin typeface="微软雅黑" pitchFamily="34" charset="-122"/>
                      <a:ea typeface="微软雅黑" pitchFamily="34" charset="-122"/>
                    </a:rPr>
                    <a:t>年</a:t>
                  </a:r>
                  <a:r>
                    <a:rPr lang="en-US" altLang="zh-CN" sz="2400" b="1" dirty="0" smtClean="0">
                      <a:solidFill>
                        <a:schemeClr val="tx1">
                          <a:lumMod val="95000"/>
                          <a:lumOff val="5000"/>
                        </a:schemeClr>
                      </a:solidFill>
                      <a:latin typeface="微软雅黑" pitchFamily="34" charset="-122"/>
                      <a:ea typeface="微软雅黑" pitchFamily="34" charset="-122"/>
                    </a:rPr>
                    <a:t>10</a:t>
                  </a:r>
                  <a:r>
                    <a:rPr lang="zh-CN" altLang="en-US" sz="2400" b="1" dirty="0" smtClean="0">
                      <a:solidFill>
                        <a:schemeClr val="tx1">
                          <a:lumMod val="95000"/>
                          <a:lumOff val="5000"/>
                        </a:schemeClr>
                      </a:solidFill>
                      <a:latin typeface="微软雅黑" pitchFamily="34" charset="-122"/>
                      <a:ea typeface="微软雅黑" pitchFamily="34" charset="-122"/>
                    </a:rPr>
                    <a:t>月</a:t>
                  </a:r>
                  <a:r>
                    <a:rPr lang="en-US" altLang="zh-CN" sz="2400" b="1" dirty="0" smtClean="0">
                      <a:solidFill>
                        <a:schemeClr val="tx1">
                          <a:lumMod val="95000"/>
                          <a:lumOff val="5000"/>
                        </a:schemeClr>
                      </a:solidFill>
                      <a:latin typeface="微软雅黑" pitchFamily="34" charset="-122"/>
                      <a:ea typeface="微软雅黑" pitchFamily="34" charset="-122"/>
                    </a:rPr>
                    <a:t>1</a:t>
                  </a:r>
                  <a:r>
                    <a:rPr lang="zh-CN" altLang="en-US" sz="2400" b="1" dirty="0" smtClean="0">
                      <a:solidFill>
                        <a:schemeClr val="tx1">
                          <a:lumMod val="95000"/>
                          <a:lumOff val="5000"/>
                        </a:schemeClr>
                      </a:solidFill>
                      <a:latin typeface="微软雅黑" pitchFamily="34" charset="-122"/>
                      <a:ea typeface="微软雅黑" pitchFamily="34" charset="-122"/>
                    </a:rPr>
                    <a:t>日至</a:t>
                  </a:r>
                  <a:r>
                    <a:rPr lang="en-US" altLang="zh-CN" sz="2400" b="1" dirty="0" smtClean="0">
                      <a:solidFill>
                        <a:schemeClr val="tx1">
                          <a:lumMod val="95000"/>
                          <a:lumOff val="5000"/>
                        </a:schemeClr>
                      </a:solidFill>
                      <a:latin typeface="微软雅黑" pitchFamily="34" charset="-122"/>
                      <a:ea typeface="微软雅黑" pitchFamily="34" charset="-122"/>
                    </a:rPr>
                    <a:t>2018</a:t>
                  </a:r>
                  <a:r>
                    <a:rPr lang="zh-CN" altLang="en-US" sz="2400" b="1" dirty="0" smtClean="0">
                      <a:solidFill>
                        <a:schemeClr val="tx1">
                          <a:lumMod val="95000"/>
                          <a:lumOff val="5000"/>
                        </a:schemeClr>
                      </a:solidFill>
                      <a:latin typeface="微软雅黑" pitchFamily="34" charset="-122"/>
                      <a:ea typeface="微软雅黑" pitchFamily="34" charset="-122"/>
                    </a:rPr>
                    <a:t>年</a:t>
                  </a:r>
                  <a:r>
                    <a:rPr lang="en-US" altLang="zh-CN" sz="2400" b="1" dirty="0" smtClean="0">
                      <a:solidFill>
                        <a:schemeClr val="tx1">
                          <a:lumMod val="95000"/>
                          <a:lumOff val="5000"/>
                        </a:schemeClr>
                      </a:solidFill>
                      <a:latin typeface="微软雅黑" pitchFamily="34" charset="-122"/>
                      <a:ea typeface="微软雅黑" pitchFamily="34" charset="-122"/>
                    </a:rPr>
                    <a:t>12</a:t>
                  </a:r>
                  <a:r>
                    <a:rPr lang="zh-CN" altLang="en-US" sz="2400" b="1" dirty="0" smtClean="0">
                      <a:solidFill>
                        <a:schemeClr val="tx1">
                          <a:lumMod val="95000"/>
                          <a:lumOff val="5000"/>
                        </a:schemeClr>
                      </a:solidFill>
                      <a:latin typeface="微软雅黑" pitchFamily="34" charset="-122"/>
                      <a:ea typeface="微软雅黑" pitchFamily="34" charset="-122"/>
                    </a:rPr>
                    <a:t>月</a:t>
                  </a:r>
                  <a:r>
                    <a:rPr lang="en-US" altLang="zh-CN" sz="2400" b="1" dirty="0" smtClean="0">
                      <a:solidFill>
                        <a:schemeClr val="tx1">
                          <a:lumMod val="95000"/>
                          <a:lumOff val="5000"/>
                        </a:schemeClr>
                      </a:solidFill>
                      <a:latin typeface="微软雅黑" pitchFamily="34" charset="-122"/>
                      <a:ea typeface="微软雅黑" pitchFamily="34" charset="-122"/>
                    </a:rPr>
                    <a:t>31</a:t>
                  </a:r>
                  <a:r>
                    <a:rPr lang="zh-CN" altLang="en-US" sz="2400" b="1" dirty="0" smtClean="0">
                      <a:solidFill>
                        <a:schemeClr val="tx1">
                          <a:lumMod val="95000"/>
                          <a:lumOff val="5000"/>
                        </a:schemeClr>
                      </a:solidFill>
                      <a:latin typeface="微软雅黑" pitchFamily="34" charset="-122"/>
                      <a:ea typeface="微软雅黑" pitchFamily="34" charset="-122"/>
                    </a:rPr>
                    <a:t>日</a:t>
                  </a:r>
                  <a:endParaRPr lang="zh-CN" altLang="en-US" sz="2400" b="1" dirty="0">
                    <a:solidFill>
                      <a:schemeClr val="tx1">
                        <a:lumMod val="95000"/>
                        <a:lumOff val="5000"/>
                      </a:schemeClr>
                    </a:solidFill>
                    <a:latin typeface="微软雅黑" pitchFamily="34" charset="-122"/>
                    <a:ea typeface="微软雅黑" pitchFamily="34" charset="-122"/>
                  </a:endParaRPr>
                </a:p>
              </p:txBody>
            </p:sp>
          </p:grpSp>
          <p:sp>
            <p:nvSpPr>
              <p:cNvPr id="21" name="TextBox 20"/>
              <p:cNvSpPr txBox="1"/>
              <p:nvPr/>
            </p:nvSpPr>
            <p:spPr>
              <a:xfrm>
                <a:off x="971600" y="1387802"/>
                <a:ext cx="7128792" cy="2444195"/>
              </a:xfrm>
              <a:prstGeom prst="rect">
                <a:avLst/>
              </a:prstGeom>
              <a:noFill/>
            </p:spPr>
            <p:txBody>
              <a:bodyPr wrap="square" rtlCol="0">
                <a:spAutoFit/>
              </a:bodyPr>
              <a:lstStyle/>
              <a:p>
                <a:r>
                  <a:rPr lang="zh-CN" altLang="en-US" sz="2800" b="1" dirty="0" smtClean="0">
                    <a:solidFill>
                      <a:srgbClr val="C00000"/>
                    </a:solidFill>
                    <a:latin typeface="微软雅黑" pitchFamily="34" charset="-122"/>
                    <a:ea typeface="微软雅黑" pitchFamily="34" charset="-122"/>
                  </a:rPr>
                  <a:t>新个税法</a:t>
                </a:r>
                <a:r>
                  <a:rPr lang="zh-CN" altLang="en-US" sz="3600" b="1" dirty="0" smtClean="0">
                    <a:solidFill>
                      <a:srgbClr val="FF0000"/>
                    </a:solidFill>
                    <a:latin typeface="微软雅黑" pitchFamily="34" charset="-122"/>
                    <a:ea typeface="微软雅黑" pitchFamily="34" charset="-122"/>
                  </a:rPr>
                  <a:t>过渡期</a:t>
                </a:r>
                <a:r>
                  <a:rPr lang="zh-CN" altLang="en-US" sz="2800" b="1" dirty="0" smtClean="0">
                    <a:latin typeface="微软雅黑" pitchFamily="34" charset="-122"/>
                    <a:ea typeface="微软雅黑" pitchFamily="34" charset="-122"/>
                  </a:rPr>
                  <a:t>，</a:t>
                </a:r>
                <a:r>
                  <a:rPr lang="zh-CN" altLang="en-US" sz="2800" b="1" dirty="0" smtClean="0">
                    <a:solidFill>
                      <a:srgbClr val="C00000"/>
                    </a:solidFill>
                    <a:latin typeface="微软雅黑" pitchFamily="34" charset="-122"/>
                    <a:ea typeface="微软雅黑" pitchFamily="34" charset="-122"/>
                  </a:rPr>
                  <a:t>在</a:t>
                </a:r>
                <a:r>
                  <a:rPr lang="en-US" altLang="zh-CN" sz="2800" b="1" dirty="0" smtClean="0">
                    <a:solidFill>
                      <a:srgbClr val="C00000"/>
                    </a:solidFill>
                    <a:latin typeface="微软雅黑" pitchFamily="34" charset="-122"/>
                    <a:ea typeface="微软雅黑" pitchFamily="34" charset="-122"/>
                  </a:rPr>
                  <a:t>2018</a:t>
                </a:r>
                <a:r>
                  <a:rPr lang="zh-CN" altLang="en-US" sz="2800" b="1" dirty="0" smtClean="0">
                    <a:solidFill>
                      <a:srgbClr val="C00000"/>
                    </a:solidFill>
                    <a:latin typeface="微软雅黑" pitchFamily="34" charset="-122"/>
                    <a:ea typeface="微软雅黑" pitchFamily="34" charset="-122"/>
                  </a:rPr>
                  <a:t>年</a:t>
                </a:r>
                <a:r>
                  <a:rPr lang="en-US" altLang="zh-CN" sz="2800" b="1" dirty="0" smtClean="0">
                    <a:solidFill>
                      <a:srgbClr val="C00000"/>
                    </a:solidFill>
                    <a:latin typeface="微软雅黑" pitchFamily="34" charset="-122"/>
                    <a:ea typeface="微软雅黑" pitchFamily="34" charset="-122"/>
                  </a:rPr>
                  <a:t>10</a:t>
                </a:r>
                <a:r>
                  <a:rPr lang="zh-CN" altLang="en-US" sz="2800" b="1" dirty="0" smtClean="0">
                    <a:solidFill>
                      <a:srgbClr val="C00000"/>
                    </a:solidFill>
                    <a:latin typeface="微软雅黑" pitchFamily="34" charset="-122"/>
                    <a:ea typeface="微软雅黑" pitchFamily="34" charset="-122"/>
                  </a:rPr>
                  <a:t>月</a:t>
                </a:r>
                <a:r>
                  <a:rPr lang="en-US" altLang="zh-CN" sz="2800" b="1" dirty="0" smtClean="0">
                    <a:solidFill>
                      <a:srgbClr val="C00000"/>
                    </a:solidFill>
                    <a:latin typeface="微软雅黑" pitchFamily="34" charset="-122"/>
                    <a:ea typeface="微软雅黑" pitchFamily="34" charset="-122"/>
                  </a:rPr>
                  <a:t>1</a:t>
                </a:r>
                <a:r>
                  <a:rPr lang="zh-CN" altLang="en-US" sz="2800" b="1" dirty="0" smtClean="0">
                    <a:solidFill>
                      <a:srgbClr val="C00000"/>
                    </a:solidFill>
                    <a:latin typeface="微软雅黑" pitchFamily="34" charset="-122"/>
                    <a:ea typeface="微软雅黑" pitchFamily="34" charset="-122"/>
                  </a:rPr>
                  <a:t>日至</a:t>
                </a:r>
                <a:r>
                  <a:rPr lang="en-US" altLang="zh-CN" sz="2800" b="1" dirty="0" smtClean="0">
                    <a:solidFill>
                      <a:srgbClr val="C00000"/>
                    </a:solidFill>
                    <a:latin typeface="微软雅黑" pitchFamily="34" charset="-122"/>
                    <a:ea typeface="微软雅黑" pitchFamily="34" charset="-122"/>
                  </a:rPr>
                  <a:t>2018</a:t>
                </a:r>
                <a:r>
                  <a:rPr lang="zh-CN" altLang="en-US" sz="2800" b="1" dirty="0" smtClean="0">
                    <a:solidFill>
                      <a:srgbClr val="C00000"/>
                    </a:solidFill>
                    <a:latin typeface="微软雅黑" pitchFamily="34" charset="-122"/>
                    <a:ea typeface="微软雅黑" pitchFamily="34" charset="-122"/>
                  </a:rPr>
                  <a:t>年</a:t>
                </a:r>
                <a:r>
                  <a:rPr lang="en-US" altLang="zh-CN" sz="2800" b="1" dirty="0" smtClean="0">
                    <a:solidFill>
                      <a:srgbClr val="C00000"/>
                    </a:solidFill>
                    <a:latin typeface="微软雅黑" pitchFamily="34" charset="-122"/>
                    <a:ea typeface="微软雅黑" pitchFamily="34" charset="-122"/>
                  </a:rPr>
                  <a:t>12</a:t>
                </a:r>
                <a:r>
                  <a:rPr lang="zh-CN" altLang="en-US" sz="2800" b="1" dirty="0" smtClean="0">
                    <a:solidFill>
                      <a:srgbClr val="C00000"/>
                    </a:solidFill>
                    <a:latin typeface="微软雅黑" pitchFamily="34" charset="-122"/>
                    <a:ea typeface="微软雅黑" pitchFamily="34" charset="-122"/>
                  </a:rPr>
                  <a:t>月</a:t>
                </a:r>
                <a:r>
                  <a:rPr lang="en-US" altLang="zh-CN" sz="2800" b="1" dirty="0" smtClean="0">
                    <a:solidFill>
                      <a:srgbClr val="C00000"/>
                    </a:solidFill>
                    <a:latin typeface="微软雅黑" pitchFamily="34" charset="-122"/>
                    <a:ea typeface="微软雅黑" pitchFamily="34" charset="-122"/>
                  </a:rPr>
                  <a:t>31</a:t>
                </a:r>
                <a:r>
                  <a:rPr lang="zh-CN" altLang="en-US" sz="2800" b="1" dirty="0" smtClean="0">
                    <a:solidFill>
                      <a:srgbClr val="C00000"/>
                    </a:solidFill>
                    <a:latin typeface="微软雅黑" pitchFamily="34" charset="-122"/>
                    <a:ea typeface="微软雅黑" pitchFamily="34" charset="-122"/>
                  </a:rPr>
                  <a:t>日，</a:t>
                </a:r>
                <a:r>
                  <a:rPr lang="zh-CN" altLang="en-US" sz="3600" b="1" dirty="0" smtClean="0">
                    <a:solidFill>
                      <a:srgbClr val="FF0000"/>
                    </a:solidFill>
                    <a:latin typeface="微软雅黑" pitchFamily="34" charset="-122"/>
                    <a:ea typeface="微软雅黑" pitchFamily="34" charset="-122"/>
                  </a:rPr>
                  <a:t>工薪所得</a:t>
                </a:r>
                <a:r>
                  <a:rPr lang="zh-CN" altLang="en-US" sz="2800" b="1" dirty="0" smtClean="0">
                    <a:solidFill>
                      <a:srgbClr val="C00000"/>
                    </a:solidFill>
                    <a:latin typeface="微软雅黑" pitchFamily="34" charset="-122"/>
                    <a:ea typeface="微软雅黑" pitchFamily="34" charset="-122"/>
                  </a:rPr>
                  <a:t>可先行适用</a:t>
                </a:r>
                <a:r>
                  <a:rPr lang="en-US" altLang="zh-CN" sz="2800" b="1" dirty="0" smtClean="0">
                    <a:solidFill>
                      <a:srgbClr val="C00000"/>
                    </a:solidFill>
                    <a:latin typeface="微软雅黑" pitchFamily="34" charset="-122"/>
                    <a:ea typeface="微软雅黑" pitchFamily="34" charset="-122"/>
                  </a:rPr>
                  <a:t>5000</a:t>
                </a:r>
                <a:r>
                  <a:rPr lang="zh-CN" altLang="en-US" sz="2800" b="1" dirty="0" smtClean="0">
                    <a:solidFill>
                      <a:srgbClr val="C00000"/>
                    </a:solidFill>
                    <a:latin typeface="微软雅黑" pitchFamily="34" charset="-122"/>
                    <a:ea typeface="微软雅黑" pitchFamily="34" charset="-122"/>
                  </a:rPr>
                  <a:t>元基本减除费用标准（不进行专项附加扣除），</a:t>
                </a:r>
                <a:r>
                  <a:rPr lang="zh-CN" altLang="en-US" sz="3600" b="1" dirty="0" smtClean="0">
                    <a:solidFill>
                      <a:srgbClr val="FF0000"/>
                    </a:solidFill>
                    <a:latin typeface="微软雅黑" pitchFamily="34" charset="-122"/>
                    <a:ea typeface="微软雅黑" pitchFamily="34" charset="-122"/>
                  </a:rPr>
                  <a:t>经营所得</a:t>
                </a:r>
                <a:r>
                  <a:rPr lang="zh-CN" altLang="en-US" sz="2800" b="1" dirty="0" smtClean="0">
                    <a:solidFill>
                      <a:srgbClr val="C00000"/>
                    </a:solidFill>
                    <a:latin typeface="微软雅黑" pitchFamily="34" charset="-122"/>
                    <a:ea typeface="微软雅黑" pitchFamily="34" charset="-122"/>
                  </a:rPr>
                  <a:t>可先行适用新税率表</a:t>
                </a:r>
                <a:endParaRPr lang="zh-CN" altLang="en-US" sz="2800" b="1" dirty="0">
                  <a:solidFill>
                    <a:srgbClr val="C00000"/>
                  </a:solidFill>
                  <a:latin typeface="微软雅黑" pitchFamily="34" charset="-122"/>
                  <a:ea typeface="微软雅黑" pitchFamily="34" charset="-122"/>
                </a:endParaRPr>
              </a:p>
            </p:txBody>
          </p:sp>
          <p:grpSp>
            <p:nvGrpSpPr>
              <p:cNvPr id="27" name="组合 26"/>
              <p:cNvGrpSpPr/>
              <p:nvPr/>
            </p:nvGrpSpPr>
            <p:grpSpPr>
              <a:xfrm>
                <a:off x="827584" y="3736467"/>
                <a:ext cx="7128792" cy="539335"/>
                <a:chOff x="899592" y="741748"/>
                <a:chExt cx="7128792" cy="539335"/>
              </a:xfrm>
            </p:grpSpPr>
            <p:grpSp>
              <p:nvGrpSpPr>
                <p:cNvPr id="28" name="Group 64"/>
                <p:cNvGrpSpPr>
                  <a:grpSpLocks/>
                </p:cNvGrpSpPr>
                <p:nvPr/>
              </p:nvGrpSpPr>
              <p:grpSpPr bwMode="auto">
                <a:xfrm>
                  <a:off x="899592" y="741748"/>
                  <a:ext cx="7128792" cy="502475"/>
                  <a:chOff x="930" y="3387"/>
                  <a:chExt cx="1460" cy="386"/>
                </a:xfrm>
              </p:grpSpPr>
              <p:sp>
                <p:nvSpPr>
                  <p:cNvPr id="30" name="AutoShape 23"/>
                  <p:cNvSpPr>
                    <a:spLocks noChangeArrowheads="1"/>
                  </p:cNvSpPr>
                  <p:nvPr/>
                </p:nvSpPr>
                <p:spPr bwMode="auto">
                  <a:xfrm>
                    <a:off x="930" y="3422"/>
                    <a:ext cx="1460" cy="351"/>
                  </a:xfrm>
                  <a:prstGeom prst="roundRect">
                    <a:avLst>
                      <a:gd name="adj" fmla="val 16667"/>
                    </a:avLst>
                  </a:prstGeom>
                  <a:gradFill rotWithShape="1">
                    <a:gsLst>
                      <a:gs pos="0">
                        <a:srgbClr val="CC0099">
                          <a:gamma/>
                          <a:shade val="86275"/>
                          <a:invGamma/>
                        </a:srgbClr>
                      </a:gs>
                      <a:gs pos="100000">
                        <a:srgbClr val="CC0099"/>
                      </a:gs>
                    </a:gsLst>
                    <a:lin ang="5400000" scaled="1"/>
                  </a:gradFill>
                  <a:ln w="9525" algn="ctr">
                    <a:noFill/>
                    <a:round/>
                    <a:headEnd/>
                    <a:tailEnd/>
                  </a:ln>
                  <a:effectLst>
                    <a:outerShdw dist="35921" dir="2700000" algn="ctr" rotWithShape="0">
                      <a:schemeClr val="tx1">
                        <a:alpha val="50000"/>
                      </a:schemeClr>
                    </a:outerShdw>
                  </a:effectLst>
                </p:spPr>
                <p:txBody>
                  <a:bodyPr wrap="square" anchor="ctr">
                    <a:spAutoFit/>
                  </a:bodyPr>
                  <a:lstStyle/>
                  <a:p>
                    <a:endParaRPr lang="zh-CN" altLang="en-US">
                      <a:solidFill>
                        <a:srgbClr val="C00000"/>
                      </a:solidFill>
                    </a:endParaRPr>
                  </a:p>
                </p:txBody>
              </p:sp>
              <p:sp>
                <p:nvSpPr>
                  <p:cNvPr id="31" name="AutoShape 24"/>
                  <p:cNvSpPr>
                    <a:spLocks noChangeArrowheads="1"/>
                  </p:cNvSpPr>
                  <p:nvPr/>
                </p:nvSpPr>
                <p:spPr bwMode="auto">
                  <a:xfrm>
                    <a:off x="965" y="3387"/>
                    <a:ext cx="1391" cy="314"/>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solidFill>
                        <a:srgbClr val="C00000"/>
                      </a:solidFill>
                    </a:endParaRPr>
                  </a:p>
                </p:txBody>
              </p:sp>
              <p:sp>
                <p:nvSpPr>
                  <p:cNvPr id="32" name="AutoShape 25"/>
                  <p:cNvSpPr>
                    <a:spLocks noChangeArrowheads="1"/>
                  </p:cNvSpPr>
                  <p:nvPr/>
                </p:nvSpPr>
                <p:spPr bwMode="auto">
                  <a:xfrm>
                    <a:off x="964" y="3417"/>
                    <a:ext cx="1391" cy="351"/>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wrap="square" anchor="ctr">
                    <a:spAutoFit/>
                  </a:bodyPr>
                  <a:lstStyle/>
                  <a:p>
                    <a:endParaRPr lang="zh-CN" altLang="en-US">
                      <a:solidFill>
                        <a:srgbClr val="C00000"/>
                      </a:solidFill>
                    </a:endParaRPr>
                  </a:p>
                </p:txBody>
              </p:sp>
            </p:grpSp>
            <p:sp>
              <p:nvSpPr>
                <p:cNvPr id="29" name="TextBox 28"/>
                <p:cNvSpPr txBox="1"/>
                <p:nvPr/>
              </p:nvSpPr>
              <p:spPr>
                <a:xfrm>
                  <a:off x="1187624" y="764704"/>
                  <a:ext cx="6480720" cy="516379"/>
                </a:xfrm>
                <a:prstGeom prst="rect">
                  <a:avLst/>
                </a:prstGeom>
                <a:noFill/>
              </p:spPr>
              <p:txBody>
                <a:bodyPr wrap="square" rtlCol="0">
                  <a:spAutoFit/>
                </a:bodyPr>
                <a:lstStyle/>
                <a:p>
                  <a:r>
                    <a:rPr lang="zh-CN" altLang="en-US" sz="2400" b="1" dirty="0" smtClean="0">
                      <a:solidFill>
                        <a:schemeClr val="tx1">
                          <a:lumMod val="95000"/>
                          <a:lumOff val="5000"/>
                        </a:schemeClr>
                      </a:solidFill>
                      <a:latin typeface="微软雅黑" pitchFamily="34" charset="-122"/>
                      <a:ea typeface="微软雅黑" pitchFamily="34" charset="-122"/>
                    </a:rPr>
                    <a:t>第二阶段</a:t>
                  </a:r>
                  <a:r>
                    <a:rPr lang="en-US" altLang="zh-CN" sz="2400" b="1" dirty="0" smtClean="0">
                      <a:solidFill>
                        <a:schemeClr val="tx1">
                          <a:lumMod val="95000"/>
                          <a:lumOff val="5000"/>
                        </a:schemeClr>
                      </a:solidFill>
                      <a:latin typeface="微软雅黑" pitchFamily="34" charset="-122"/>
                      <a:ea typeface="微软雅黑" pitchFamily="34" charset="-122"/>
                    </a:rPr>
                    <a:t>:2019</a:t>
                  </a:r>
                  <a:r>
                    <a:rPr lang="zh-CN" altLang="en-US" sz="2400" b="1" dirty="0" smtClean="0">
                      <a:solidFill>
                        <a:schemeClr val="tx1">
                          <a:lumMod val="95000"/>
                          <a:lumOff val="5000"/>
                        </a:schemeClr>
                      </a:solidFill>
                      <a:latin typeface="微软雅黑" pitchFamily="34" charset="-122"/>
                      <a:ea typeface="微软雅黑" pitchFamily="34" charset="-122"/>
                    </a:rPr>
                    <a:t>年</a:t>
                  </a:r>
                  <a:r>
                    <a:rPr lang="en-US" altLang="zh-CN" sz="2400" b="1" dirty="0" smtClean="0">
                      <a:solidFill>
                        <a:schemeClr val="tx1">
                          <a:lumMod val="95000"/>
                          <a:lumOff val="5000"/>
                        </a:schemeClr>
                      </a:solidFill>
                      <a:latin typeface="微软雅黑" pitchFamily="34" charset="-122"/>
                      <a:ea typeface="微软雅黑" pitchFamily="34" charset="-122"/>
                    </a:rPr>
                    <a:t>01</a:t>
                  </a:r>
                  <a:r>
                    <a:rPr lang="zh-CN" altLang="en-US" sz="2400" b="1" dirty="0" smtClean="0">
                      <a:solidFill>
                        <a:schemeClr val="tx1">
                          <a:lumMod val="95000"/>
                          <a:lumOff val="5000"/>
                        </a:schemeClr>
                      </a:solidFill>
                      <a:latin typeface="微软雅黑" pitchFamily="34" charset="-122"/>
                      <a:ea typeface="微软雅黑" pitchFamily="34" charset="-122"/>
                    </a:rPr>
                    <a:t>月</a:t>
                  </a:r>
                  <a:r>
                    <a:rPr lang="en-US" altLang="zh-CN" sz="2400" b="1" dirty="0" smtClean="0">
                      <a:solidFill>
                        <a:schemeClr val="tx1">
                          <a:lumMod val="95000"/>
                          <a:lumOff val="5000"/>
                        </a:schemeClr>
                      </a:solidFill>
                      <a:latin typeface="微软雅黑" pitchFamily="34" charset="-122"/>
                      <a:ea typeface="微软雅黑" pitchFamily="34" charset="-122"/>
                    </a:rPr>
                    <a:t>01</a:t>
                  </a:r>
                  <a:r>
                    <a:rPr lang="zh-CN" altLang="en-US" sz="2400" b="1" dirty="0" smtClean="0">
                      <a:solidFill>
                        <a:schemeClr val="tx1">
                          <a:lumMod val="95000"/>
                          <a:lumOff val="5000"/>
                        </a:schemeClr>
                      </a:solidFill>
                      <a:latin typeface="微软雅黑" pitchFamily="34" charset="-122"/>
                      <a:ea typeface="微软雅黑" pitchFamily="34" charset="-122"/>
                    </a:rPr>
                    <a:t>日之后</a:t>
                  </a:r>
                  <a:endParaRPr lang="zh-CN" altLang="en-US" sz="2400" b="1" dirty="0">
                    <a:solidFill>
                      <a:schemeClr val="tx1">
                        <a:lumMod val="95000"/>
                        <a:lumOff val="5000"/>
                      </a:schemeClr>
                    </a:solidFill>
                    <a:latin typeface="微软雅黑" pitchFamily="34" charset="-122"/>
                    <a:ea typeface="微软雅黑" pitchFamily="34" charset="-122"/>
                  </a:endParaRPr>
                </a:p>
              </p:txBody>
            </p:sp>
          </p:grpSp>
        </p:grpSp>
        <p:sp>
          <p:nvSpPr>
            <p:cNvPr id="39" name="TextBox 38"/>
            <p:cNvSpPr txBox="1"/>
            <p:nvPr/>
          </p:nvSpPr>
          <p:spPr>
            <a:xfrm>
              <a:off x="1043608" y="4365104"/>
              <a:ext cx="7200800" cy="2788447"/>
            </a:xfrm>
            <a:prstGeom prst="rect">
              <a:avLst/>
            </a:prstGeom>
            <a:noFill/>
          </p:spPr>
          <p:txBody>
            <a:bodyPr wrap="square" rtlCol="0">
              <a:spAutoFit/>
            </a:bodyPr>
            <a:lstStyle/>
            <a:p>
              <a:r>
                <a:rPr lang="zh-CN" altLang="en-US" sz="2800" b="1" dirty="0" smtClean="0">
                  <a:solidFill>
                    <a:srgbClr val="C00000"/>
                  </a:solidFill>
                  <a:latin typeface="微软雅黑" pitchFamily="34" charset="-122"/>
                  <a:ea typeface="微软雅黑" pitchFamily="34" charset="-122"/>
                </a:rPr>
                <a:t>新个税法</a:t>
              </a:r>
              <a:r>
                <a:rPr lang="zh-CN" altLang="en-US" sz="3600" b="1" dirty="0" smtClean="0">
                  <a:solidFill>
                    <a:srgbClr val="FF0000"/>
                  </a:solidFill>
                  <a:latin typeface="微软雅黑" pitchFamily="34" charset="-122"/>
                  <a:ea typeface="微软雅黑" pitchFamily="34" charset="-122"/>
                </a:rPr>
                <a:t>全面实施</a:t>
              </a:r>
              <a:r>
                <a:rPr lang="zh-CN" altLang="en-US" sz="2800" b="1" dirty="0" smtClean="0">
                  <a:solidFill>
                    <a:srgbClr val="C00000"/>
                  </a:solidFill>
                  <a:latin typeface="微软雅黑" pitchFamily="34" charset="-122"/>
                  <a:ea typeface="微软雅黑" pitchFamily="34" charset="-122"/>
                </a:rPr>
                <a:t>，相较于第一阶段，由于增加子女教育支出、继续教育支出、大病医疗支出、住房贷款利息、住房租金、赡养老人支出等</a:t>
              </a:r>
              <a:r>
                <a:rPr lang="zh-CN" altLang="en-US" sz="3600" b="1" dirty="0" smtClean="0">
                  <a:solidFill>
                    <a:srgbClr val="FF0000"/>
                  </a:solidFill>
                  <a:latin typeface="微软雅黑" pitchFamily="34" charset="-122"/>
                  <a:ea typeface="微软雅黑" pitchFamily="34" charset="-122"/>
                </a:rPr>
                <a:t>专项附加扣除</a:t>
              </a:r>
              <a:r>
                <a:rPr lang="zh-CN" altLang="en-US" sz="2800" b="1" dirty="0" smtClean="0">
                  <a:solidFill>
                    <a:srgbClr val="C00000"/>
                  </a:solidFill>
                  <a:latin typeface="微软雅黑" pitchFamily="34" charset="-122"/>
                  <a:ea typeface="微软雅黑" pitchFamily="34" charset="-122"/>
                </a:rPr>
                <a:t>，</a:t>
              </a:r>
              <a:r>
                <a:rPr lang="zh-CN" altLang="en-US" sz="3600" b="1" dirty="0" smtClean="0">
                  <a:solidFill>
                    <a:srgbClr val="FF0000"/>
                  </a:solidFill>
                  <a:latin typeface="微软雅黑" pitchFamily="34" charset="-122"/>
                  <a:ea typeface="微软雅黑" pitchFamily="34" charset="-122"/>
                </a:rPr>
                <a:t>减税幅度</a:t>
              </a:r>
              <a:endParaRPr lang="en-US" altLang="zh-CN" sz="3600" b="1" dirty="0" smtClean="0">
                <a:solidFill>
                  <a:srgbClr val="FF0000"/>
                </a:solidFill>
                <a:latin typeface="微软雅黑" pitchFamily="34" charset="-122"/>
                <a:ea typeface="微软雅黑" pitchFamily="34" charset="-122"/>
              </a:endParaRPr>
            </a:p>
            <a:p>
              <a:r>
                <a:rPr lang="zh-CN" altLang="en-US" sz="2800" b="1" dirty="0" smtClean="0">
                  <a:solidFill>
                    <a:srgbClr val="C00000"/>
                  </a:solidFill>
                  <a:latin typeface="微软雅黑" pitchFamily="34" charset="-122"/>
                  <a:ea typeface="微软雅黑" pitchFamily="34" charset="-122"/>
                </a:rPr>
                <a:t>将会更大</a:t>
              </a:r>
            </a:p>
          </p:txBody>
        </p:sp>
      </p:grpSp>
      <p:sp>
        <p:nvSpPr>
          <p:cNvPr id="43" name="TextBox 42"/>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圆角矩形 53"/>
          <p:cNvSpPr/>
          <p:nvPr/>
        </p:nvSpPr>
        <p:spPr>
          <a:xfrm>
            <a:off x="323528" y="2420888"/>
            <a:ext cx="6408712" cy="230425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3" name="TextBox 2"/>
          <p:cNvSpPr txBox="1"/>
          <p:nvPr/>
        </p:nvSpPr>
        <p:spPr>
          <a:xfrm>
            <a:off x="467544" y="1196752"/>
            <a:ext cx="3960440"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个税计算公式</a:t>
            </a:r>
            <a:endParaRPr lang="en-US" altLang="zh-CN" sz="4000" b="1" dirty="0" smtClean="0">
              <a:solidFill>
                <a:srgbClr val="FF0000"/>
              </a:solidFill>
              <a:latin typeface="微软雅黑" pitchFamily="34" charset="-122"/>
              <a:ea typeface="微软雅黑" pitchFamily="34" charset="-122"/>
            </a:endParaRPr>
          </a:p>
        </p:txBody>
      </p:sp>
      <p:grpSp>
        <p:nvGrpSpPr>
          <p:cNvPr id="14" name="组合 13"/>
          <p:cNvGrpSpPr/>
          <p:nvPr/>
        </p:nvGrpSpPr>
        <p:grpSpPr>
          <a:xfrm>
            <a:off x="2051720" y="2708920"/>
            <a:ext cx="707172" cy="1898650"/>
            <a:chOff x="2525712" y="2695576"/>
            <a:chExt cx="707172" cy="1898650"/>
          </a:xfrm>
        </p:grpSpPr>
        <p:grpSp>
          <p:nvGrpSpPr>
            <p:cNvPr id="4" name="Group 62"/>
            <p:cNvGrpSpPr>
              <a:grpSpLocks/>
            </p:cNvGrpSpPr>
            <p:nvPr/>
          </p:nvGrpSpPr>
          <p:grpSpPr bwMode="auto">
            <a:xfrm rot="5400000">
              <a:off x="1901825" y="3319463"/>
              <a:ext cx="1898650" cy="650875"/>
              <a:chOff x="930" y="2001"/>
              <a:chExt cx="1460" cy="500"/>
            </a:xfrm>
          </p:grpSpPr>
          <p:sp>
            <p:nvSpPr>
              <p:cNvPr id="5"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6"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7"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13" name="TextBox 12"/>
            <p:cNvSpPr txBox="1"/>
            <p:nvPr/>
          </p:nvSpPr>
          <p:spPr>
            <a:xfrm>
              <a:off x="2555776" y="2780928"/>
              <a:ext cx="677108" cy="1800200"/>
            </a:xfrm>
            <a:prstGeom prst="rect">
              <a:avLst/>
            </a:prstGeom>
            <a:noFill/>
          </p:spPr>
          <p:txBody>
            <a:bodyPr vert="eaVert" wrap="square" rtlCol="0">
              <a:spAutoFit/>
            </a:bodyPr>
            <a:lstStyle/>
            <a:p>
              <a:r>
                <a:rPr lang="zh-CN" altLang="en-US" sz="3200" b="1" dirty="0" smtClean="0">
                  <a:solidFill>
                    <a:srgbClr val="FF0000"/>
                  </a:solidFill>
                  <a:latin typeface="微软雅黑" pitchFamily="34" charset="-122"/>
                  <a:ea typeface="微软雅黑" pitchFamily="34" charset="-122"/>
                </a:rPr>
                <a:t>三险一金</a:t>
              </a:r>
              <a:endParaRPr lang="zh-CN" altLang="en-US" sz="3200" b="1" dirty="0">
                <a:solidFill>
                  <a:srgbClr val="FF0000"/>
                </a:solidFill>
                <a:latin typeface="微软雅黑" pitchFamily="34" charset="-122"/>
                <a:ea typeface="微软雅黑" pitchFamily="34" charset="-122"/>
              </a:endParaRPr>
            </a:p>
          </p:txBody>
        </p:sp>
      </p:grpSp>
      <p:grpSp>
        <p:nvGrpSpPr>
          <p:cNvPr id="15" name="组合 14"/>
          <p:cNvGrpSpPr/>
          <p:nvPr/>
        </p:nvGrpSpPr>
        <p:grpSpPr>
          <a:xfrm>
            <a:off x="3360772" y="2682478"/>
            <a:ext cx="707172" cy="1898650"/>
            <a:chOff x="2525712" y="2695576"/>
            <a:chExt cx="707172" cy="1898650"/>
          </a:xfrm>
        </p:grpSpPr>
        <p:grpSp>
          <p:nvGrpSpPr>
            <p:cNvPr id="16" name="Group 62"/>
            <p:cNvGrpSpPr>
              <a:grpSpLocks/>
            </p:cNvGrpSpPr>
            <p:nvPr/>
          </p:nvGrpSpPr>
          <p:grpSpPr bwMode="auto">
            <a:xfrm rot="5400000">
              <a:off x="1901825" y="3319463"/>
              <a:ext cx="1898650" cy="650875"/>
              <a:chOff x="930" y="2001"/>
              <a:chExt cx="1460" cy="500"/>
            </a:xfrm>
          </p:grpSpPr>
          <p:sp>
            <p:nvSpPr>
              <p:cNvPr id="18"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19"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20"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17" name="TextBox 16"/>
            <p:cNvSpPr txBox="1"/>
            <p:nvPr/>
          </p:nvSpPr>
          <p:spPr>
            <a:xfrm>
              <a:off x="2555776" y="2780928"/>
              <a:ext cx="677108" cy="1800200"/>
            </a:xfrm>
            <a:prstGeom prst="rect">
              <a:avLst/>
            </a:prstGeom>
            <a:noFill/>
          </p:spPr>
          <p:txBody>
            <a:bodyPr vert="eaVert" wrap="square" rtlCol="0">
              <a:spAutoFit/>
            </a:bodyPr>
            <a:lstStyle/>
            <a:p>
              <a:pPr algn="ctr"/>
              <a:r>
                <a:rPr lang="zh-CN" altLang="en-US" sz="3200" b="1" dirty="0" smtClean="0">
                  <a:solidFill>
                    <a:srgbClr val="FF0000"/>
                  </a:solidFill>
                  <a:latin typeface="微软雅黑" pitchFamily="34" charset="-122"/>
                  <a:ea typeface="微软雅黑" pitchFamily="34" charset="-122"/>
                </a:rPr>
                <a:t>免征额</a:t>
              </a:r>
              <a:endParaRPr lang="zh-CN" altLang="en-US" sz="3200" b="1" dirty="0">
                <a:solidFill>
                  <a:srgbClr val="FF0000"/>
                </a:solidFill>
                <a:latin typeface="微软雅黑" pitchFamily="34" charset="-122"/>
                <a:ea typeface="微软雅黑" pitchFamily="34" charset="-122"/>
              </a:endParaRPr>
            </a:p>
          </p:txBody>
        </p:sp>
      </p:grpSp>
      <p:grpSp>
        <p:nvGrpSpPr>
          <p:cNvPr id="21" name="组合 20"/>
          <p:cNvGrpSpPr/>
          <p:nvPr/>
        </p:nvGrpSpPr>
        <p:grpSpPr>
          <a:xfrm>
            <a:off x="683568" y="2682478"/>
            <a:ext cx="707172" cy="1898650"/>
            <a:chOff x="2525712" y="2695576"/>
            <a:chExt cx="707172" cy="1898650"/>
          </a:xfrm>
        </p:grpSpPr>
        <p:grpSp>
          <p:nvGrpSpPr>
            <p:cNvPr id="22" name="Group 62"/>
            <p:cNvGrpSpPr>
              <a:grpSpLocks/>
            </p:cNvGrpSpPr>
            <p:nvPr/>
          </p:nvGrpSpPr>
          <p:grpSpPr bwMode="auto">
            <a:xfrm rot="5400000">
              <a:off x="1901825" y="3319463"/>
              <a:ext cx="1898650" cy="650875"/>
              <a:chOff x="930" y="2001"/>
              <a:chExt cx="1460" cy="500"/>
            </a:xfrm>
          </p:grpSpPr>
          <p:sp>
            <p:nvSpPr>
              <p:cNvPr id="24"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25"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26"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23" name="TextBox 22"/>
            <p:cNvSpPr txBox="1"/>
            <p:nvPr/>
          </p:nvSpPr>
          <p:spPr>
            <a:xfrm>
              <a:off x="2555776" y="2780928"/>
              <a:ext cx="677108" cy="1800200"/>
            </a:xfrm>
            <a:prstGeom prst="rect">
              <a:avLst/>
            </a:prstGeom>
            <a:noFill/>
          </p:spPr>
          <p:txBody>
            <a:bodyPr vert="eaVert" wrap="square" rtlCol="0">
              <a:spAutoFit/>
            </a:bodyPr>
            <a:lstStyle/>
            <a:p>
              <a:r>
                <a:rPr lang="zh-CN" altLang="en-US" sz="3200" b="1" dirty="0" smtClean="0">
                  <a:solidFill>
                    <a:srgbClr val="FF0000"/>
                  </a:solidFill>
                  <a:latin typeface="微软雅黑" pitchFamily="34" charset="-122"/>
                  <a:ea typeface="微软雅黑" pitchFamily="34" charset="-122"/>
                </a:rPr>
                <a:t>税   </a:t>
              </a:r>
              <a:r>
                <a:rPr lang="zh-CN" altLang="en-US" sz="3200" b="1" dirty="0" smtClean="0">
                  <a:solidFill>
                    <a:srgbClr val="FF0000"/>
                  </a:solidFill>
                  <a:latin typeface="微软雅黑" pitchFamily="34" charset="-122"/>
                  <a:ea typeface="微软雅黑" pitchFamily="34" charset="-122"/>
                </a:rPr>
                <a:t>前</a:t>
              </a:r>
              <a:r>
                <a:rPr lang="zh-CN" altLang="en-US" sz="3200" b="1" dirty="0" smtClean="0">
                  <a:solidFill>
                    <a:srgbClr val="FF0000"/>
                  </a:solidFill>
                  <a:latin typeface="微软雅黑" pitchFamily="34" charset="-122"/>
                  <a:ea typeface="微软雅黑" pitchFamily="34" charset="-122"/>
                </a:rPr>
                <a:t>收入</a:t>
              </a:r>
              <a:endParaRPr lang="zh-CN" altLang="en-US" sz="3200" b="1" dirty="0">
                <a:solidFill>
                  <a:srgbClr val="FF0000"/>
                </a:solidFill>
                <a:latin typeface="微软雅黑" pitchFamily="34" charset="-122"/>
                <a:ea typeface="微软雅黑" pitchFamily="34" charset="-122"/>
              </a:endParaRPr>
            </a:p>
          </p:txBody>
        </p:sp>
      </p:grpSp>
      <p:grpSp>
        <p:nvGrpSpPr>
          <p:cNvPr id="27" name="组合 26"/>
          <p:cNvGrpSpPr/>
          <p:nvPr/>
        </p:nvGrpSpPr>
        <p:grpSpPr>
          <a:xfrm>
            <a:off x="4584908" y="2636912"/>
            <a:ext cx="707172" cy="1898650"/>
            <a:chOff x="2525712" y="2695576"/>
            <a:chExt cx="707172" cy="1898650"/>
          </a:xfrm>
        </p:grpSpPr>
        <p:grpSp>
          <p:nvGrpSpPr>
            <p:cNvPr id="28" name="Group 62"/>
            <p:cNvGrpSpPr>
              <a:grpSpLocks/>
            </p:cNvGrpSpPr>
            <p:nvPr/>
          </p:nvGrpSpPr>
          <p:grpSpPr bwMode="auto">
            <a:xfrm rot="5400000">
              <a:off x="1901825" y="3319463"/>
              <a:ext cx="1898650" cy="650875"/>
              <a:chOff x="930" y="2001"/>
              <a:chExt cx="1460" cy="500"/>
            </a:xfrm>
          </p:grpSpPr>
          <p:sp>
            <p:nvSpPr>
              <p:cNvPr id="30"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31"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32"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29" name="TextBox 28"/>
            <p:cNvSpPr txBox="1"/>
            <p:nvPr/>
          </p:nvSpPr>
          <p:spPr>
            <a:xfrm>
              <a:off x="2555776" y="2780928"/>
              <a:ext cx="677108" cy="1800200"/>
            </a:xfrm>
            <a:prstGeom prst="rect">
              <a:avLst/>
            </a:prstGeom>
            <a:noFill/>
          </p:spPr>
          <p:txBody>
            <a:bodyPr vert="eaVert" wrap="square" rtlCol="0">
              <a:spAutoFit/>
            </a:bodyPr>
            <a:lstStyle/>
            <a:p>
              <a:r>
                <a:rPr lang="zh-CN" altLang="en-US" sz="3200" b="1" dirty="0" smtClean="0">
                  <a:solidFill>
                    <a:srgbClr val="FF0000"/>
                  </a:solidFill>
                  <a:latin typeface="微软雅黑" pitchFamily="34" charset="-122"/>
                  <a:ea typeface="微软雅黑" pitchFamily="34" charset="-122"/>
                </a:rPr>
                <a:t>其他扣除</a:t>
              </a:r>
              <a:endParaRPr lang="zh-CN" altLang="en-US" sz="3200" b="1" dirty="0">
                <a:solidFill>
                  <a:srgbClr val="FF0000"/>
                </a:solidFill>
                <a:latin typeface="微软雅黑" pitchFamily="34" charset="-122"/>
                <a:ea typeface="微软雅黑" pitchFamily="34" charset="-122"/>
              </a:endParaRPr>
            </a:p>
          </p:txBody>
        </p:sp>
      </p:grpSp>
      <p:grpSp>
        <p:nvGrpSpPr>
          <p:cNvPr id="33" name="组合 32"/>
          <p:cNvGrpSpPr/>
          <p:nvPr/>
        </p:nvGrpSpPr>
        <p:grpSpPr>
          <a:xfrm>
            <a:off x="5881052" y="2636912"/>
            <a:ext cx="650875" cy="1930872"/>
            <a:chOff x="2525712" y="2695576"/>
            <a:chExt cx="650875" cy="1930872"/>
          </a:xfrm>
        </p:grpSpPr>
        <p:grpSp>
          <p:nvGrpSpPr>
            <p:cNvPr id="34" name="Group 62"/>
            <p:cNvGrpSpPr>
              <a:grpSpLocks/>
            </p:cNvGrpSpPr>
            <p:nvPr/>
          </p:nvGrpSpPr>
          <p:grpSpPr bwMode="auto">
            <a:xfrm rot="5400000">
              <a:off x="1901825" y="3319463"/>
              <a:ext cx="1898650" cy="650875"/>
              <a:chOff x="930" y="2001"/>
              <a:chExt cx="1460" cy="500"/>
            </a:xfrm>
          </p:grpSpPr>
          <p:sp>
            <p:nvSpPr>
              <p:cNvPr id="36"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37"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38"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35" name="TextBox 34"/>
            <p:cNvSpPr txBox="1"/>
            <p:nvPr/>
          </p:nvSpPr>
          <p:spPr>
            <a:xfrm>
              <a:off x="2584812" y="2695576"/>
              <a:ext cx="553998" cy="1930872"/>
            </a:xfrm>
            <a:prstGeom prst="rect">
              <a:avLst/>
            </a:prstGeom>
            <a:solidFill>
              <a:srgbClr val="FFFF00"/>
            </a:solidFill>
          </p:spPr>
          <p:txBody>
            <a:bodyPr vert="eaVert" wrap="square" rtlCol="0">
              <a:spAutoFit/>
            </a:bodyPr>
            <a:lstStyle/>
            <a:p>
              <a:r>
                <a:rPr lang="zh-CN" altLang="en-US" sz="2400" b="1" dirty="0" smtClean="0">
                  <a:solidFill>
                    <a:srgbClr val="FF0000"/>
                  </a:solidFill>
                  <a:latin typeface="微软雅黑" pitchFamily="34" charset="-122"/>
                  <a:ea typeface="微软雅黑" pitchFamily="34" charset="-122"/>
                </a:rPr>
                <a:t>专项附加扣除</a:t>
              </a:r>
              <a:endParaRPr lang="zh-CN" altLang="en-US" sz="2400" b="1" dirty="0">
                <a:solidFill>
                  <a:srgbClr val="FF0000"/>
                </a:solidFill>
                <a:latin typeface="微软雅黑" pitchFamily="34" charset="-122"/>
                <a:ea typeface="微软雅黑" pitchFamily="34" charset="-122"/>
              </a:endParaRPr>
            </a:p>
          </p:txBody>
        </p:sp>
      </p:grpSp>
      <p:grpSp>
        <p:nvGrpSpPr>
          <p:cNvPr id="39" name="组合 38"/>
          <p:cNvGrpSpPr/>
          <p:nvPr/>
        </p:nvGrpSpPr>
        <p:grpSpPr>
          <a:xfrm>
            <a:off x="7164288" y="2610470"/>
            <a:ext cx="707172" cy="1898650"/>
            <a:chOff x="2525712" y="2695576"/>
            <a:chExt cx="707172" cy="1898650"/>
          </a:xfrm>
        </p:grpSpPr>
        <p:grpSp>
          <p:nvGrpSpPr>
            <p:cNvPr id="40" name="Group 62"/>
            <p:cNvGrpSpPr>
              <a:grpSpLocks/>
            </p:cNvGrpSpPr>
            <p:nvPr/>
          </p:nvGrpSpPr>
          <p:grpSpPr bwMode="auto">
            <a:xfrm rot="5400000">
              <a:off x="1901825" y="3319463"/>
              <a:ext cx="1898650" cy="650875"/>
              <a:chOff x="930" y="2001"/>
              <a:chExt cx="1460" cy="500"/>
            </a:xfrm>
          </p:grpSpPr>
          <p:sp>
            <p:nvSpPr>
              <p:cNvPr id="42"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43"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44"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41" name="TextBox 40"/>
            <p:cNvSpPr txBox="1"/>
            <p:nvPr/>
          </p:nvSpPr>
          <p:spPr>
            <a:xfrm>
              <a:off x="2555776" y="2780928"/>
              <a:ext cx="677108" cy="1800200"/>
            </a:xfrm>
            <a:prstGeom prst="rect">
              <a:avLst/>
            </a:prstGeom>
            <a:noFill/>
          </p:spPr>
          <p:txBody>
            <a:bodyPr vert="eaVert" wrap="square" rtlCol="0">
              <a:spAutoFit/>
            </a:bodyPr>
            <a:lstStyle/>
            <a:p>
              <a:r>
                <a:rPr lang="zh-CN" altLang="en-US" sz="3200" b="1" dirty="0" smtClean="0">
                  <a:solidFill>
                    <a:srgbClr val="FF0000"/>
                  </a:solidFill>
                  <a:latin typeface="微软雅黑" pitchFamily="34" charset="-122"/>
                  <a:ea typeface="微软雅黑" pitchFamily="34" charset="-122"/>
                </a:rPr>
                <a:t>适用税   </a:t>
              </a:r>
              <a:r>
                <a:rPr lang="zh-CN" altLang="en-US" sz="3200" b="1" dirty="0" smtClean="0">
                  <a:solidFill>
                    <a:srgbClr val="FF0000"/>
                  </a:solidFill>
                  <a:latin typeface="微软雅黑" pitchFamily="34" charset="-122"/>
                  <a:ea typeface="微软雅黑" pitchFamily="34" charset="-122"/>
                </a:rPr>
                <a:t>率</a:t>
              </a:r>
              <a:endParaRPr lang="zh-CN" altLang="en-US" sz="3200" b="1" dirty="0">
                <a:solidFill>
                  <a:srgbClr val="FF0000"/>
                </a:solidFill>
                <a:latin typeface="微软雅黑" pitchFamily="34" charset="-122"/>
                <a:ea typeface="微软雅黑" pitchFamily="34" charset="-122"/>
              </a:endParaRPr>
            </a:p>
          </p:txBody>
        </p:sp>
      </p:grpSp>
      <p:grpSp>
        <p:nvGrpSpPr>
          <p:cNvPr id="48" name="组合 47"/>
          <p:cNvGrpSpPr/>
          <p:nvPr/>
        </p:nvGrpSpPr>
        <p:grpSpPr>
          <a:xfrm>
            <a:off x="8316416" y="2564905"/>
            <a:ext cx="650875" cy="1898650"/>
            <a:chOff x="2525712" y="2695577"/>
            <a:chExt cx="650875" cy="1898650"/>
          </a:xfrm>
        </p:grpSpPr>
        <p:grpSp>
          <p:nvGrpSpPr>
            <p:cNvPr id="49" name="Group 62"/>
            <p:cNvGrpSpPr>
              <a:grpSpLocks/>
            </p:cNvGrpSpPr>
            <p:nvPr/>
          </p:nvGrpSpPr>
          <p:grpSpPr bwMode="auto">
            <a:xfrm rot="5400000">
              <a:off x="1901825" y="3319464"/>
              <a:ext cx="1898650" cy="650875"/>
              <a:chOff x="930" y="2001"/>
              <a:chExt cx="1460" cy="500"/>
            </a:xfrm>
          </p:grpSpPr>
          <p:sp>
            <p:nvSpPr>
              <p:cNvPr id="51" name="AutoShape 13"/>
              <p:cNvSpPr>
                <a:spLocks noChangeArrowheads="1"/>
              </p:cNvSpPr>
              <p:nvPr/>
            </p:nvSpPr>
            <p:spPr bwMode="auto">
              <a:xfrm>
                <a:off x="930" y="2001"/>
                <a:ext cx="1460" cy="500"/>
              </a:xfrm>
              <a:prstGeom prst="roundRect">
                <a:avLst>
                  <a:gd name="adj" fmla="val 16667"/>
                </a:avLst>
              </a:prstGeom>
              <a:gradFill rotWithShape="1">
                <a:gsLst>
                  <a:gs pos="0">
                    <a:srgbClr val="FFCCCC">
                      <a:gamma/>
                      <a:shade val="86275"/>
                      <a:invGamma/>
                    </a:srgbClr>
                  </a:gs>
                  <a:gs pos="100000">
                    <a:srgbClr val="FFCCCC"/>
                  </a:gs>
                </a:gsLst>
                <a:lin ang="5400000" scaled="1"/>
              </a:gradFill>
              <a:ln w="9525" algn="ctr">
                <a:noFill/>
                <a:round/>
                <a:headEnd/>
                <a:tailEnd/>
              </a:ln>
              <a:effectLst>
                <a:outerShdw dist="35921" dir="2700000" algn="ctr" rotWithShape="0">
                  <a:schemeClr val="tx1">
                    <a:alpha val="50000"/>
                  </a:schemeClr>
                </a:outerShdw>
              </a:effectLst>
            </p:spPr>
            <p:txBody>
              <a:bodyPr anchor="ctr">
                <a:spAutoFit/>
              </a:bodyPr>
              <a:lstStyle/>
              <a:p>
                <a:endParaRPr lang="zh-CN" altLang="en-US"/>
              </a:p>
            </p:txBody>
          </p:sp>
          <p:sp>
            <p:nvSpPr>
              <p:cNvPr id="52" name="AutoShape 14"/>
              <p:cNvSpPr>
                <a:spLocks noChangeArrowheads="1"/>
              </p:cNvSpPr>
              <p:nvPr/>
            </p:nvSpPr>
            <p:spPr bwMode="auto">
              <a:xfrm>
                <a:off x="965" y="2023"/>
                <a:ext cx="1391" cy="455"/>
              </a:xfrm>
              <a:prstGeom prst="roundRect">
                <a:avLst>
                  <a:gd name="adj" fmla="val 16667"/>
                </a:avLst>
              </a:prstGeom>
              <a:gradFill rotWithShape="1">
                <a:gsLst>
                  <a:gs pos="0">
                    <a:schemeClr val="bg1"/>
                  </a:gs>
                  <a:gs pos="100000">
                    <a:schemeClr val="bg1">
                      <a:gamma/>
                      <a:shade val="46275"/>
                      <a:invGamma/>
                      <a:alpha val="0"/>
                    </a:schemeClr>
                  </a:gs>
                </a:gsLst>
                <a:lin ang="2700000" scaled="1"/>
              </a:gradFill>
              <a:ln w="9525" algn="ctr">
                <a:noFill/>
                <a:round/>
                <a:headEnd/>
                <a:tailEnd/>
              </a:ln>
              <a:effectLst/>
            </p:spPr>
            <p:txBody>
              <a:bodyPr anchor="ctr">
                <a:spAutoFit/>
              </a:bodyPr>
              <a:lstStyle/>
              <a:p>
                <a:endParaRPr lang="zh-CN" altLang="en-US"/>
              </a:p>
            </p:txBody>
          </p:sp>
          <p:sp>
            <p:nvSpPr>
              <p:cNvPr id="53" name="AutoShape 15"/>
              <p:cNvSpPr>
                <a:spLocks noChangeArrowheads="1"/>
              </p:cNvSpPr>
              <p:nvPr/>
            </p:nvSpPr>
            <p:spPr bwMode="auto">
              <a:xfrm>
                <a:off x="964" y="2024"/>
                <a:ext cx="1391" cy="455"/>
              </a:xfrm>
              <a:prstGeom prst="roundRect">
                <a:avLst>
                  <a:gd name="adj" fmla="val 16667"/>
                </a:avLst>
              </a:prstGeom>
              <a:gradFill rotWithShape="1">
                <a:gsLst>
                  <a:gs pos="0">
                    <a:srgbClr val="FFFF66">
                      <a:gamma/>
                      <a:shade val="46275"/>
                      <a:invGamma/>
                      <a:alpha val="0"/>
                    </a:srgbClr>
                  </a:gs>
                  <a:gs pos="100000">
                    <a:srgbClr val="FFFF66">
                      <a:alpha val="60001"/>
                    </a:srgbClr>
                  </a:gs>
                </a:gsLst>
                <a:lin ang="5400000" scaled="1"/>
              </a:gradFill>
              <a:ln w="9525" algn="ctr">
                <a:noFill/>
                <a:round/>
                <a:headEnd/>
                <a:tailEnd/>
              </a:ln>
              <a:effectLst/>
            </p:spPr>
            <p:txBody>
              <a:bodyPr anchor="ctr">
                <a:spAutoFit/>
              </a:bodyPr>
              <a:lstStyle/>
              <a:p>
                <a:endParaRPr lang="zh-CN" altLang="en-US"/>
              </a:p>
            </p:txBody>
          </p:sp>
        </p:grpSp>
        <p:sp>
          <p:nvSpPr>
            <p:cNvPr id="50" name="TextBox 49"/>
            <p:cNvSpPr txBox="1"/>
            <p:nvPr/>
          </p:nvSpPr>
          <p:spPr>
            <a:xfrm>
              <a:off x="2584812" y="2767584"/>
              <a:ext cx="553998" cy="1800200"/>
            </a:xfrm>
            <a:prstGeom prst="rect">
              <a:avLst/>
            </a:prstGeom>
            <a:noFill/>
          </p:spPr>
          <p:txBody>
            <a:bodyPr vert="eaVert" wrap="square" rtlCol="0">
              <a:spAutoFit/>
            </a:bodyPr>
            <a:lstStyle/>
            <a:p>
              <a:pPr algn="ctr"/>
              <a:r>
                <a:rPr lang="zh-CN" altLang="en-US" sz="2400" b="1" dirty="0" smtClean="0">
                  <a:solidFill>
                    <a:srgbClr val="FF0000"/>
                  </a:solidFill>
                  <a:latin typeface="微软雅黑" pitchFamily="34" charset="-122"/>
                  <a:ea typeface="微软雅黑" pitchFamily="34" charset="-122"/>
                </a:rPr>
                <a:t>速算扣除数</a:t>
              </a:r>
              <a:endParaRPr lang="zh-CN" altLang="en-US" sz="2400" b="1" dirty="0">
                <a:solidFill>
                  <a:srgbClr val="FF0000"/>
                </a:solidFill>
                <a:latin typeface="微软雅黑" pitchFamily="34" charset="-122"/>
                <a:ea typeface="微软雅黑" pitchFamily="34" charset="-122"/>
              </a:endParaRPr>
            </a:p>
          </p:txBody>
        </p:sp>
      </p:grpSp>
      <p:sp>
        <p:nvSpPr>
          <p:cNvPr id="55" name="矩形 54"/>
          <p:cNvSpPr/>
          <p:nvPr/>
        </p:nvSpPr>
        <p:spPr>
          <a:xfrm>
            <a:off x="1475656" y="3573016"/>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364088" y="3573016"/>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067944" y="3573016"/>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771800" y="3573016"/>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乘号 58"/>
          <p:cNvSpPr/>
          <p:nvPr/>
        </p:nvSpPr>
        <p:spPr>
          <a:xfrm>
            <a:off x="6732240" y="3212976"/>
            <a:ext cx="432048" cy="79208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812360" y="3501008"/>
            <a:ext cx="504056"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467544" y="4797152"/>
            <a:ext cx="6192688"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下箭头 62"/>
          <p:cNvSpPr/>
          <p:nvPr/>
        </p:nvSpPr>
        <p:spPr>
          <a:xfrm>
            <a:off x="3419872" y="4797152"/>
            <a:ext cx="504056" cy="21602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63"/>
          <p:cNvSpPr txBox="1"/>
          <p:nvPr/>
        </p:nvSpPr>
        <p:spPr>
          <a:xfrm>
            <a:off x="2195736" y="5157192"/>
            <a:ext cx="4032448"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应纳税所得额</a:t>
            </a:r>
            <a:endParaRPr lang="zh-CN" altLang="en-US" sz="4000" b="1" dirty="0">
              <a:solidFill>
                <a:srgbClr val="FF0000"/>
              </a:solidFill>
              <a:latin typeface="微软雅黑" pitchFamily="34" charset="-122"/>
              <a:ea typeface="微软雅黑" pitchFamily="34" charset="-122"/>
            </a:endParaRPr>
          </a:p>
        </p:txBody>
      </p:sp>
      <p:sp>
        <p:nvSpPr>
          <p:cNvPr id="66" name="圆角矩形 65"/>
          <p:cNvSpPr/>
          <p:nvPr/>
        </p:nvSpPr>
        <p:spPr>
          <a:xfrm>
            <a:off x="2123728" y="5085184"/>
            <a:ext cx="3384376" cy="86409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直角上箭头 66"/>
          <p:cNvSpPr/>
          <p:nvPr/>
        </p:nvSpPr>
        <p:spPr>
          <a:xfrm rot="5400000">
            <a:off x="6192180" y="4905164"/>
            <a:ext cx="864096" cy="1080120"/>
          </a:xfrm>
          <a:prstGeom prst="ben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a:off x="7164288" y="5229200"/>
            <a:ext cx="1979712" cy="954107"/>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过渡期暂</a:t>
            </a:r>
            <a:endParaRPr lang="en-US" altLang="zh-CN" sz="2800" b="1" dirty="0" smtClean="0">
              <a:solidFill>
                <a:srgbClr val="FF0000"/>
              </a:solidFill>
              <a:latin typeface="微软雅黑" pitchFamily="34" charset="-122"/>
              <a:ea typeface="微软雅黑" pitchFamily="34" charset="-122"/>
            </a:endParaRPr>
          </a:p>
          <a:p>
            <a:r>
              <a:rPr lang="zh-CN" altLang="en-US" sz="2800" b="1" dirty="0" smtClean="0">
                <a:solidFill>
                  <a:srgbClr val="FF0000"/>
                </a:solidFill>
                <a:latin typeface="微软雅黑" pitchFamily="34" charset="-122"/>
                <a:ea typeface="微软雅黑" pitchFamily="34" charset="-122"/>
              </a:rPr>
              <a:t>不扣除</a:t>
            </a:r>
            <a:endParaRPr lang="zh-CN" altLang="en-US" sz="2800" b="1" dirty="0">
              <a:solidFill>
                <a:srgbClr val="FF0000"/>
              </a:solidFill>
              <a:latin typeface="微软雅黑" pitchFamily="34" charset="-122"/>
              <a:ea typeface="微软雅黑" pitchFamily="34" charset="-122"/>
            </a:endParaRPr>
          </a:p>
        </p:txBody>
      </p:sp>
      <p:sp>
        <p:nvSpPr>
          <p:cNvPr id="69" name="圆角矩形 68"/>
          <p:cNvSpPr/>
          <p:nvPr/>
        </p:nvSpPr>
        <p:spPr>
          <a:xfrm>
            <a:off x="7164288" y="5157192"/>
            <a:ext cx="1728192" cy="108012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01p58PICCm5.jpg"/>
          <p:cNvPicPr>
            <a:picLocks noChangeAspect="1"/>
          </p:cNvPicPr>
          <p:nvPr/>
        </p:nvPicPr>
        <p:blipFill>
          <a:blip r:embed="rId2" cstate="print"/>
          <a:stretch>
            <a:fillRect/>
          </a:stretch>
        </p:blipFill>
        <p:spPr>
          <a:xfrm>
            <a:off x="6948264" y="404664"/>
            <a:ext cx="2195736" cy="2448272"/>
          </a:xfrm>
          <a:prstGeom prst="rect">
            <a:avLst/>
          </a:prstGeom>
        </p:spPr>
      </p:pic>
      <p:sp>
        <p:nvSpPr>
          <p:cNvPr id="14" name="TextBox 13"/>
          <p:cNvSpPr txBox="1"/>
          <p:nvPr/>
        </p:nvSpPr>
        <p:spPr>
          <a:xfrm>
            <a:off x="0" y="836712"/>
            <a:ext cx="6876256"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例：</a:t>
            </a:r>
            <a:r>
              <a:rPr lang="zh-CN" altLang="en-US" sz="1600" b="1" dirty="0" smtClean="0">
                <a:latin typeface="微软雅黑" pitchFamily="34" charset="-122"/>
                <a:ea typeface="微软雅黑" pitchFamily="34" charset="-122"/>
              </a:rPr>
              <a:t>李老师扣除五险一金后取得工资各项补贴合计</a:t>
            </a:r>
            <a:r>
              <a:rPr lang="en-US" altLang="zh-CN" sz="4000" b="1" dirty="0" smtClean="0">
                <a:solidFill>
                  <a:srgbClr val="FF0000"/>
                </a:solidFill>
                <a:latin typeface="微软雅黑" pitchFamily="34" charset="-122"/>
                <a:ea typeface="微软雅黑" pitchFamily="34" charset="-122"/>
              </a:rPr>
              <a:t>6000</a:t>
            </a:r>
            <a:r>
              <a:rPr lang="zh-CN" altLang="en-US" b="1" dirty="0" smtClean="0">
                <a:latin typeface="微软雅黑" pitchFamily="34" charset="-122"/>
                <a:ea typeface="微软雅黑" pitchFamily="34" charset="-122"/>
              </a:rPr>
              <a:t>元</a:t>
            </a:r>
            <a:endParaRPr lang="zh-CN" altLang="en-US" b="1" dirty="0">
              <a:latin typeface="微软雅黑" pitchFamily="34" charset="-122"/>
              <a:ea typeface="微软雅黑" pitchFamily="34" charset="-122"/>
            </a:endParaRPr>
          </a:p>
        </p:txBody>
      </p:sp>
      <p:grpSp>
        <p:nvGrpSpPr>
          <p:cNvPr id="17" name="组合 16"/>
          <p:cNvGrpSpPr/>
          <p:nvPr/>
        </p:nvGrpSpPr>
        <p:grpSpPr>
          <a:xfrm>
            <a:off x="1043608" y="1313383"/>
            <a:ext cx="6840760" cy="5544617"/>
            <a:chOff x="1043608" y="836711"/>
            <a:chExt cx="6840760" cy="5544617"/>
          </a:xfrm>
        </p:grpSpPr>
        <p:grpSp>
          <p:nvGrpSpPr>
            <p:cNvPr id="9" name="组合 8"/>
            <p:cNvGrpSpPr/>
            <p:nvPr/>
          </p:nvGrpSpPr>
          <p:grpSpPr>
            <a:xfrm>
              <a:off x="1043608" y="836711"/>
              <a:ext cx="6696744" cy="4392489"/>
              <a:chOff x="1619672" y="1196751"/>
              <a:chExt cx="5976664" cy="3736894"/>
            </a:xfrm>
          </p:grpSpPr>
          <p:grpSp>
            <p:nvGrpSpPr>
              <p:cNvPr id="4" name="组合 3"/>
              <p:cNvGrpSpPr/>
              <p:nvPr/>
            </p:nvGrpSpPr>
            <p:grpSpPr>
              <a:xfrm>
                <a:off x="1619672" y="1196751"/>
                <a:ext cx="5976664" cy="1872209"/>
                <a:chOff x="2051720" y="1772816"/>
                <a:chExt cx="4752528" cy="1152129"/>
              </a:xfrm>
            </p:grpSpPr>
            <p:sp>
              <p:nvSpPr>
                <p:cNvPr id="2" name="右箭头 1"/>
                <p:cNvSpPr/>
                <p:nvPr/>
              </p:nvSpPr>
              <p:spPr>
                <a:xfrm>
                  <a:off x="4427984" y="1772816"/>
                  <a:ext cx="2376264" cy="11521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rot="10800000">
                  <a:off x="2051720" y="1772817"/>
                  <a:ext cx="2376264" cy="1152128"/>
                </a:xfrm>
                <a:prstGeom prst="rightArrow">
                  <a:avLst/>
                </a:prstGeom>
                <a:solidFill>
                  <a:srgbClr val="C0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2647915" y="2636912"/>
                <a:ext cx="1924085" cy="229673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72000" y="2636912"/>
                <a:ext cx="2016224" cy="229673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2267744" y="1556792"/>
              <a:ext cx="1800200"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原政策</a:t>
              </a:r>
              <a:endParaRPr lang="zh-CN" altLang="en-US" sz="4000" b="1" dirty="0">
                <a:solidFill>
                  <a:srgbClr val="C00000"/>
                </a:solidFill>
                <a:latin typeface="微软雅黑" pitchFamily="34" charset="-122"/>
                <a:ea typeface="微软雅黑" pitchFamily="34" charset="-122"/>
              </a:endParaRPr>
            </a:p>
          </p:txBody>
        </p:sp>
        <p:sp>
          <p:nvSpPr>
            <p:cNvPr id="11" name="TextBox 10"/>
            <p:cNvSpPr txBox="1"/>
            <p:nvPr/>
          </p:nvSpPr>
          <p:spPr>
            <a:xfrm>
              <a:off x="4788024" y="1556792"/>
              <a:ext cx="1800200" cy="707886"/>
            </a:xfrm>
            <a:prstGeom prst="rect">
              <a:avLst/>
            </a:prstGeom>
            <a:no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新政策</a:t>
              </a:r>
              <a:endParaRPr lang="zh-CN" altLang="en-US" sz="4000" b="1" dirty="0">
                <a:solidFill>
                  <a:schemeClr val="bg1"/>
                </a:solidFill>
                <a:latin typeface="微软雅黑" pitchFamily="34" charset="-122"/>
                <a:ea typeface="微软雅黑" pitchFamily="34" charset="-122"/>
              </a:endParaRPr>
            </a:p>
          </p:txBody>
        </p:sp>
        <p:sp>
          <p:nvSpPr>
            <p:cNvPr id="12" name="TextBox 11"/>
            <p:cNvSpPr txBox="1"/>
            <p:nvPr/>
          </p:nvSpPr>
          <p:spPr>
            <a:xfrm>
              <a:off x="2195736" y="2924944"/>
              <a:ext cx="2160240" cy="2062103"/>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减除费用</a:t>
              </a:r>
              <a:r>
                <a:rPr lang="en-US" altLang="zh-CN" sz="3200" b="1" dirty="0" smtClean="0">
                  <a:solidFill>
                    <a:srgbClr val="C00000"/>
                  </a:solidFill>
                  <a:latin typeface="微软雅黑" pitchFamily="34" charset="-122"/>
                  <a:ea typeface="微软雅黑" pitchFamily="34" charset="-122"/>
                </a:rPr>
                <a:t>3500</a:t>
              </a:r>
            </a:p>
            <a:p>
              <a:r>
                <a:rPr lang="zh-CN" altLang="en-US" b="1" dirty="0" smtClean="0">
                  <a:latin typeface="微软雅黑" pitchFamily="34" charset="-122"/>
                  <a:ea typeface="微软雅黑" pitchFamily="34" charset="-122"/>
                </a:rPr>
                <a:t>税率         </a:t>
              </a:r>
              <a:r>
                <a:rPr lang="en-US" altLang="zh-CN" sz="3200" b="1" dirty="0" smtClean="0">
                  <a:solidFill>
                    <a:srgbClr val="C00000"/>
                  </a:solidFill>
                  <a:latin typeface="微软雅黑" pitchFamily="34" charset="-122"/>
                  <a:ea typeface="微软雅黑" pitchFamily="34" charset="-122"/>
                </a:rPr>
                <a:t>10%</a:t>
              </a:r>
            </a:p>
            <a:p>
              <a:r>
                <a:rPr lang="zh-CN" altLang="en-US" b="1" dirty="0" smtClean="0">
                  <a:latin typeface="微软雅黑" pitchFamily="34" charset="-122"/>
                  <a:ea typeface="微软雅黑" pitchFamily="34" charset="-122"/>
                </a:rPr>
                <a:t>速算扣除数 </a:t>
              </a:r>
              <a:r>
                <a:rPr lang="en-US" altLang="zh-CN" sz="3200" b="1" dirty="0" smtClean="0">
                  <a:solidFill>
                    <a:srgbClr val="C00000"/>
                  </a:solidFill>
                  <a:latin typeface="微软雅黑" pitchFamily="34" charset="-122"/>
                  <a:ea typeface="微软雅黑" pitchFamily="34" charset="-122"/>
                </a:rPr>
                <a:t>105</a:t>
              </a:r>
            </a:p>
            <a:p>
              <a:r>
                <a:rPr lang="zh-CN" altLang="en-US" b="1" dirty="0" smtClean="0">
                  <a:latin typeface="微软雅黑" pitchFamily="34" charset="-122"/>
                  <a:ea typeface="微软雅黑" pitchFamily="34" charset="-122"/>
                </a:rPr>
                <a:t>应缴税 </a:t>
              </a:r>
              <a:r>
                <a:rPr lang="zh-CN" altLang="en-US" sz="3200" b="1" dirty="0" smtClean="0">
                  <a:solidFill>
                    <a:srgbClr val="C00000"/>
                  </a:solidFill>
                  <a:latin typeface="微软雅黑" pitchFamily="34" charset="-122"/>
                  <a:ea typeface="微软雅黑" pitchFamily="34" charset="-122"/>
                </a:rPr>
                <a:t>￥</a:t>
              </a:r>
              <a:r>
                <a:rPr lang="en-US" altLang="zh-CN" sz="3200" b="1" dirty="0" smtClean="0">
                  <a:solidFill>
                    <a:srgbClr val="C00000"/>
                  </a:solidFill>
                  <a:latin typeface="微软雅黑" pitchFamily="34" charset="-122"/>
                  <a:ea typeface="微软雅黑" pitchFamily="34" charset="-122"/>
                </a:rPr>
                <a:t>145</a:t>
              </a:r>
              <a:endParaRPr lang="zh-CN" altLang="en-US" sz="3200" b="1" dirty="0" smtClean="0">
                <a:solidFill>
                  <a:srgbClr val="C00000"/>
                </a:solidFill>
                <a:latin typeface="微软雅黑" pitchFamily="34" charset="-122"/>
                <a:ea typeface="微软雅黑" pitchFamily="34" charset="-122"/>
              </a:endParaRPr>
            </a:p>
          </p:txBody>
        </p:sp>
        <p:sp>
          <p:nvSpPr>
            <p:cNvPr id="13" name="TextBox 12"/>
            <p:cNvSpPr txBox="1"/>
            <p:nvPr/>
          </p:nvSpPr>
          <p:spPr>
            <a:xfrm>
              <a:off x="4499992" y="2924944"/>
              <a:ext cx="2088232" cy="2062103"/>
            </a:xfrm>
            <a:prstGeom prst="rect">
              <a:avLst/>
            </a:prstGeom>
            <a:noFill/>
          </p:spPr>
          <p:txBody>
            <a:bodyPr wrap="square" rtlCol="0">
              <a:spAutoFit/>
            </a:bodyPr>
            <a:lstStyle/>
            <a:p>
              <a:r>
                <a:rPr lang="zh-CN" altLang="en-US" b="1" dirty="0" smtClean="0">
                  <a:latin typeface="微软雅黑" pitchFamily="34" charset="-122"/>
                  <a:ea typeface="微软雅黑" pitchFamily="34" charset="-122"/>
                </a:rPr>
                <a:t>减除费   </a:t>
              </a:r>
              <a:r>
                <a:rPr lang="en-US" altLang="zh-CN" sz="3200" b="1" dirty="0" smtClean="0">
                  <a:solidFill>
                    <a:srgbClr val="FF0000"/>
                  </a:solidFill>
                  <a:latin typeface="微软雅黑" pitchFamily="34" charset="-122"/>
                  <a:ea typeface="微软雅黑" pitchFamily="34" charset="-122"/>
                </a:rPr>
                <a:t>5000</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税率           </a:t>
              </a:r>
              <a:r>
                <a:rPr lang="en-US" altLang="zh-CN" sz="3200" b="1" dirty="0" smtClean="0">
                  <a:solidFill>
                    <a:srgbClr val="FF0000"/>
                  </a:solidFill>
                  <a:latin typeface="微软雅黑" pitchFamily="34" charset="-122"/>
                  <a:ea typeface="微软雅黑" pitchFamily="34" charset="-122"/>
                </a:rPr>
                <a:t>3%</a:t>
              </a:r>
            </a:p>
            <a:p>
              <a:r>
                <a:rPr lang="zh-CN" altLang="en-US" b="1" dirty="0" smtClean="0">
                  <a:latin typeface="微软雅黑" pitchFamily="34" charset="-122"/>
                  <a:ea typeface="微软雅黑" pitchFamily="34" charset="-122"/>
                </a:rPr>
                <a:t>速算扣除数      </a:t>
              </a:r>
              <a:r>
                <a:rPr lang="en-US" altLang="zh-CN" sz="3200" b="1" dirty="0" smtClean="0">
                  <a:solidFill>
                    <a:srgbClr val="FF0000"/>
                  </a:solidFill>
                  <a:latin typeface="微软雅黑" pitchFamily="34" charset="-122"/>
                  <a:ea typeface="微软雅黑" pitchFamily="34" charset="-122"/>
                </a:rPr>
                <a:t>0</a:t>
              </a:r>
            </a:p>
            <a:p>
              <a:r>
                <a:rPr lang="zh-CN" altLang="en-US" b="1" dirty="0" smtClean="0">
                  <a:latin typeface="微软雅黑" pitchFamily="34" charset="-122"/>
                  <a:ea typeface="微软雅黑" pitchFamily="34" charset="-122"/>
                </a:rPr>
                <a:t>应缴税 款</a:t>
              </a:r>
              <a:r>
                <a:rPr lang="zh-CN" altLang="en-US" sz="3200" b="1" dirty="0" smtClean="0">
                  <a:solidFill>
                    <a:srgbClr val="FF0000"/>
                  </a:solidFill>
                  <a:latin typeface="微软雅黑" pitchFamily="34" charset="-122"/>
                  <a:ea typeface="微软雅黑" pitchFamily="34" charset="-122"/>
                </a:rPr>
                <a:t>￥</a:t>
              </a:r>
              <a:r>
                <a:rPr lang="en-US" altLang="zh-CN" sz="3200" b="1" dirty="0" smtClean="0">
                  <a:solidFill>
                    <a:srgbClr val="FF0000"/>
                  </a:solidFill>
                  <a:latin typeface="微软雅黑" pitchFamily="34" charset="-122"/>
                  <a:ea typeface="微软雅黑" pitchFamily="34" charset="-122"/>
                </a:rPr>
                <a:t>30</a:t>
              </a:r>
              <a:endParaRPr lang="zh-CN" altLang="en-US" sz="3200" b="1" dirty="0">
                <a:solidFill>
                  <a:srgbClr val="FF0000"/>
                </a:solidFill>
                <a:latin typeface="微软雅黑" pitchFamily="34" charset="-122"/>
                <a:ea typeface="微软雅黑" pitchFamily="34" charset="-122"/>
              </a:endParaRPr>
            </a:p>
          </p:txBody>
        </p:sp>
        <p:sp>
          <p:nvSpPr>
            <p:cNvPr id="15" name="波形 14"/>
            <p:cNvSpPr/>
            <p:nvPr/>
          </p:nvSpPr>
          <p:spPr>
            <a:xfrm>
              <a:off x="1115616" y="5373216"/>
              <a:ext cx="6768752" cy="1008112"/>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新旧政策相比，每月减税</a:t>
              </a:r>
              <a:r>
                <a:rPr lang="en-US" altLang="zh-CN" sz="3200" b="1" dirty="0" smtClean="0"/>
                <a:t>115</a:t>
              </a:r>
              <a:r>
                <a:rPr lang="zh-CN" altLang="en-US" b="1" dirty="0" smtClean="0"/>
                <a:t>元，减税比例</a:t>
              </a:r>
              <a:r>
                <a:rPr lang="en-US" altLang="zh-CN" sz="3200" b="1" dirty="0" smtClean="0"/>
                <a:t>79.3%</a:t>
              </a:r>
              <a:endParaRPr lang="zh-CN" altLang="en-US" sz="3200" b="1" dirty="0"/>
            </a:p>
          </p:txBody>
        </p:sp>
      </p:grpSp>
      <p:sp>
        <p:nvSpPr>
          <p:cNvPr id="16" name="TextBox 15"/>
          <p:cNvSpPr txBox="1"/>
          <p:nvPr/>
        </p:nvSpPr>
        <p:spPr>
          <a:xfrm>
            <a:off x="1475656" y="188640"/>
            <a:ext cx="6192688"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圆角矩形 68"/>
          <p:cNvSpPr/>
          <p:nvPr/>
        </p:nvSpPr>
        <p:spPr>
          <a:xfrm>
            <a:off x="323528" y="1124744"/>
            <a:ext cx="3456384" cy="86409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5" name="TextBox 4"/>
          <p:cNvSpPr txBox="1"/>
          <p:nvPr/>
        </p:nvSpPr>
        <p:spPr>
          <a:xfrm>
            <a:off x="467544" y="1196752"/>
            <a:ext cx="3960440" cy="707886"/>
          </a:xfrm>
          <a:prstGeom prst="rect">
            <a:avLst/>
          </a:prstGeom>
          <a:noFill/>
        </p:spPr>
        <p:txBody>
          <a:bodyPr wrap="square" rtlCol="0">
            <a:spAutoFit/>
          </a:bodyPr>
          <a:lstStyle/>
          <a:p>
            <a:r>
              <a:rPr lang="zh-CN" altLang="en-US" sz="4000" b="1" dirty="0" smtClean="0">
                <a:solidFill>
                  <a:srgbClr val="FF0000"/>
                </a:solidFill>
                <a:latin typeface="微软雅黑" pitchFamily="34" charset="-122"/>
                <a:ea typeface="微软雅黑" pitchFamily="34" charset="-122"/>
              </a:rPr>
              <a:t>分次计税公式</a:t>
            </a:r>
            <a:endParaRPr lang="en-US" altLang="zh-CN" sz="4000" b="1" dirty="0" smtClean="0">
              <a:solidFill>
                <a:srgbClr val="FF0000"/>
              </a:solidFill>
              <a:latin typeface="微软雅黑" pitchFamily="34" charset="-122"/>
              <a:ea typeface="微软雅黑" pitchFamily="34" charset="-122"/>
            </a:endParaRPr>
          </a:p>
        </p:txBody>
      </p:sp>
      <p:grpSp>
        <p:nvGrpSpPr>
          <p:cNvPr id="71" name="组合 70"/>
          <p:cNvGrpSpPr/>
          <p:nvPr/>
        </p:nvGrpSpPr>
        <p:grpSpPr>
          <a:xfrm>
            <a:off x="179512" y="2420888"/>
            <a:ext cx="8568952" cy="3096344"/>
            <a:chOff x="179512" y="2132856"/>
            <a:chExt cx="8568952" cy="3096344"/>
          </a:xfrm>
        </p:grpSpPr>
        <p:sp>
          <p:nvSpPr>
            <p:cNvPr id="61" name="TextBox 60"/>
            <p:cNvSpPr txBox="1"/>
            <p:nvPr/>
          </p:nvSpPr>
          <p:spPr>
            <a:xfrm>
              <a:off x="251520" y="2348880"/>
              <a:ext cx="8424936" cy="1015663"/>
            </a:xfrm>
            <a:prstGeom prst="rect">
              <a:avLst/>
            </a:prstGeom>
            <a:noFill/>
          </p:spPr>
          <p:txBody>
            <a:bodyPr wrap="square" rtlCol="0">
              <a:spAutoFit/>
            </a:bodyPr>
            <a:lstStyle/>
            <a:p>
              <a:r>
                <a:rPr lang="zh-CN" altLang="en-US" sz="3600" b="1" dirty="0" smtClean="0">
                  <a:solidFill>
                    <a:srgbClr val="FF0000"/>
                  </a:solidFill>
                  <a:latin typeface="微软雅黑" pitchFamily="34" charset="-122"/>
                  <a:ea typeface="微软雅黑" pitchFamily="34" charset="-122"/>
                </a:rPr>
                <a:t>截止本次累计扣税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（本次应发</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之前累计已发</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免征额）*适用税率</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速算扣除数</a:t>
              </a:r>
              <a:endParaRPr lang="zh-CN" altLang="en-US" sz="2400" b="1" dirty="0">
                <a:solidFill>
                  <a:srgbClr val="C00000"/>
                </a:solidFill>
                <a:latin typeface="微软雅黑" pitchFamily="34" charset="-122"/>
                <a:ea typeface="微软雅黑" pitchFamily="34" charset="-122"/>
              </a:endParaRPr>
            </a:p>
          </p:txBody>
        </p:sp>
        <p:sp>
          <p:nvSpPr>
            <p:cNvPr id="64" name="TextBox 63"/>
            <p:cNvSpPr txBox="1"/>
            <p:nvPr/>
          </p:nvSpPr>
          <p:spPr>
            <a:xfrm>
              <a:off x="251520" y="3502749"/>
              <a:ext cx="8424936" cy="646331"/>
            </a:xfrm>
            <a:prstGeom prst="rect">
              <a:avLst/>
            </a:prstGeom>
            <a:noFill/>
          </p:spPr>
          <p:txBody>
            <a:bodyPr wrap="square" rtlCol="0">
              <a:spAutoFit/>
            </a:bodyPr>
            <a:lstStyle/>
            <a:p>
              <a:r>
                <a:rPr lang="zh-CN" altLang="en-US" sz="3600" b="1" dirty="0" smtClean="0">
                  <a:solidFill>
                    <a:srgbClr val="FF0000"/>
                  </a:solidFill>
                  <a:latin typeface="微软雅黑" pitchFamily="34" charset="-122"/>
                  <a:ea typeface="微软雅黑" pitchFamily="34" charset="-122"/>
                </a:rPr>
                <a:t>本次应扣税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截止本次累计扣税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之前累计扣税</a:t>
              </a:r>
              <a:endParaRPr lang="zh-CN" altLang="en-US" sz="2400" b="1" dirty="0">
                <a:solidFill>
                  <a:srgbClr val="C00000"/>
                </a:solidFill>
                <a:latin typeface="微软雅黑" pitchFamily="34" charset="-122"/>
                <a:ea typeface="微软雅黑" pitchFamily="34" charset="-122"/>
              </a:endParaRPr>
            </a:p>
          </p:txBody>
        </p:sp>
        <p:sp>
          <p:nvSpPr>
            <p:cNvPr id="68" name="TextBox 67"/>
            <p:cNvSpPr txBox="1"/>
            <p:nvPr/>
          </p:nvSpPr>
          <p:spPr>
            <a:xfrm>
              <a:off x="323528" y="4437112"/>
              <a:ext cx="8424936" cy="646331"/>
            </a:xfrm>
            <a:prstGeom prst="rect">
              <a:avLst/>
            </a:prstGeom>
            <a:noFill/>
          </p:spPr>
          <p:txBody>
            <a:bodyPr wrap="square" rtlCol="0">
              <a:spAutoFit/>
            </a:bodyPr>
            <a:lstStyle/>
            <a:p>
              <a:r>
                <a:rPr lang="zh-CN" altLang="en-US" sz="3600" b="1" dirty="0" smtClean="0">
                  <a:solidFill>
                    <a:srgbClr val="FF0000"/>
                  </a:solidFill>
                  <a:latin typeface="微软雅黑" pitchFamily="34" charset="-122"/>
                  <a:ea typeface="微软雅黑" pitchFamily="34" charset="-122"/>
                </a:rPr>
                <a:t>本次实发</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本次应发金额</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本次应扣税款</a:t>
              </a:r>
              <a:endParaRPr lang="zh-CN" altLang="en-US" sz="2400" b="1" dirty="0">
                <a:solidFill>
                  <a:srgbClr val="C00000"/>
                </a:solidFill>
                <a:latin typeface="微软雅黑" pitchFamily="34" charset="-122"/>
                <a:ea typeface="微软雅黑" pitchFamily="34" charset="-122"/>
              </a:endParaRPr>
            </a:p>
          </p:txBody>
        </p:sp>
        <p:sp>
          <p:nvSpPr>
            <p:cNvPr id="70" name="圆角矩形 69"/>
            <p:cNvSpPr/>
            <p:nvPr/>
          </p:nvSpPr>
          <p:spPr>
            <a:xfrm>
              <a:off x="179512" y="2132856"/>
              <a:ext cx="8568952" cy="30963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advClick="0"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15"/>
          <p:cNvGrpSpPr>
            <a:grpSpLocks/>
          </p:cNvGrpSpPr>
          <p:nvPr/>
        </p:nvGrpSpPr>
        <p:grpSpPr bwMode="auto">
          <a:xfrm>
            <a:off x="0" y="980728"/>
            <a:ext cx="1108075" cy="1104900"/>
            <a:chOff x="2308" y="3385"/>
            <a:chExt cx="1408" cy="1410"/>
          </a:xfrm>
        </p:grpSpPr>
        <p:sp>
          <p:nvSpPr>
            <p:cNvPr id="8" name="Oval 105"/>
            <p:cNvSpPr>
              <a:spLocks noChangeArrowheads="1"/>
            </p:cNvSpPr>
            <p:nvPr/>
          </p:nvSpPr>
          <p:spPr bwMode="gray">
            <a:xfrm>
              <a:off x="2308" y="3385"/>
              <a:ext cx="1408" cy="1410"/>
            </a:xfrm>
            <a:prstGeom prst="ellipse">
              <a:avLst/>
            </a:prstGeom>
            <a:gradFill rotWithShape="1">
              <a:gsLst>
                <a:gs pos="0">
                  <a:srgbClr val="FFFF00">
                    <a:gamma/>
                    <a:shade val="46275"/>
                    <a:invGamma/>
                  </a:srgbClr>
                </a:gs>
                <a:gs pos="100000">
                  <a:srgbClr val="FFFF00"/>
                </a:gs>
              </a:gsLst>
              <a:lin ang="5400000" scaled="1"/>
            </a:gradFill>
            <a:ln w="9525" algn="ctr">
              <a:noFill/>
              <a:round/>
              <a:headEnd/>
              <a:tailEnd/>
            </a:ln>
            <a:effectLst/>
          </p:spPr>
          <p:txBody>
            <a:bodyPr vert="eaVert" wrap="none" anchor="ctr"/>
            <a:lstStyle/>
            <a:p>
              <a:endParaRPr lang="zh-CN" altLang="en-US"/>
            </a:p>
          </p:txBody>
        </p:sp>
        <p:sp>
          <p:nvSpPr>
            <p:cNvPr id="9" name="Oval 106"/>
            <p:cNvSpPr>
              <a:spLocks noChangeArrowheads="1"/>
            </p:cNvSpPr>
            <p:nvPr/>
          </p:nvSpPr>
          <p:spPr bwMode="gray">
            <a:xfrm>
              <a:off x="2325" y="3393"/>
              <a:ext cx="1375" cy="1374"/>
            </a:xfrm>
            <a:prstGeom prst="ellipse">
              <a:avLst/>
            </a:prstGeom>
            <a:gradFill rotWithShape="1">
              <a:gsLst>
                <a:gs pos="0">
                  <a:srgbClr val="FFFF00">
                    <a:alpha val="0"/>
                  </a:srgbClr>
                </a:gs>
                <a:gs pos="100000">
                  <a:srgbClr val="FFFF00">
                    <a:gamma/>
                    <a:tint val="34902"/>
                    <a:invGamma/>
                  </a:srgbClr>
                </a:gs>
              </a:gsLst>
              <a:lin ang="5400000" scaled="1"/>
            </a:gradFill>
            <a:ln w="9525" algn="ctr">
              <a:noFill/>
              <a:round/>
              <a:headEnd/>
              <a:tailEnd/>
            </a:ln>
            <a:effectLst/>
          </p:spPr>
          <p:txBody>
            <a:bodyPr vert="eaVert" wrap="none" anchor="ctr"/>
            <a:lstStyle/>
            <a:p>
              <a:endParaRPr lang="zh-CN" altLang="en-US"/>
            </a:p>
          </p:txBody>
        </p:sp>
        <p:sp>
          <p:nvSpPr>
            <p:cNvPr id="10" name="Oval 107"/>
            <p:cNvSpPr>
              <a:spLocks noChangeArrowheads="1"/>
            </p:cNvSpPr>
            <p:nvPr/>
          </p:nvSpPr>
          <p:spPr bwMode="gray">
            <a:xfrm>
              <a:off x="2359" y="3406"/>
              <a:ext cx="1308" cy="1285"/>
            </a:xfrm>
            <a:prstGeom prst="ellipse">
              <a:avLst/>
            </a:prstGeom>
            <a:gradFill rotWithShape="1">
              <a:gsLst>
                <a:gs pos="0">
                  <a:srgbClr val="FFFF00">
                    <a:gamma/>
                    <a:shade val="79216"/>
                    <a:invGamma/>
                  </a:srgbClr>
                </a:gs>
                <a:gs pos="100000">
                  <a:srgbClr val="FFFF00">
                    <a:alpha val="48000"/>
                  </a:srgbClr>
                </a:gs>
              </a:gsLst>
              <a:lin ang="5400000" scaled="1"/>
            </a:gradFill>
            <a:ln w="9525" algn="ctr">
              <a:noFill/>
              <a:round/>
              <a:headEnd/>
              <a:tailEnd/>
            </a:ln>
            <a:effectLst/>
          </p:spPr>
          <p:txBody>
            <a:bodyPr vert="eaVert" wrap="none" anchor="ctr"/>
            <a:lstStyle/>
            <a:p>
              <a:endParaRPr lang="zh-CN" altLang="en-US"/>
            </a:p>
          </p:txBody>
        </p:sp>
        <p:sp>
          <p:nvSpPr>
            <p:cNvPr id="11" name="Oval 108"/>
            <p:cNvSpPr>
              <a:spLocks noChangeArrowheads="1"/>
            </p:cNvSpPr>
            <p:nvPr/>
          </p:nvSpPr>
          <p:spPr bwMode="gray">
            <a:xfrm>
              <a:off x="2431" y="3443"/>
              <a:ext cx="1164" cy="1042"/>
            </a:xfrm>
            <a:prstGeom prst="ellipse">
              <a:avLst/>
            </a:prstGeom>
            <a:gradFill rotWithShape="1">
              <a:gsLst>
                <a:gs pos="0">
                  <a:srgbClr val="FFFF00">
                    <a:gamma/>
                    <a:tint val="0"/>
                    <a:invGamma/>
                  </a:srgbClr>
                </a:gs>
                <a:gs pos="100000">
                  <a:srgbClr val="FFFF00">
                    <a:alpha val="38000"/>
                  </a:srgbClr>
                </a:gs>
              </a:gsLst>
              <a:lin ang="5400000" scaled="1"/>
            </a:gradFill>
            <a:ln w="9525" algn="ctr">
              <a:noFill/>
              <a:round/>
              <a:headEnd/>
              <a:tailEnd/>
            </a:ln>
            <a:effectLst/>
          </p:spPr>
          <p:txBody>
            <a:bodyPr vert="eaVert" wrap="none" anchor="ctr"/>
            <a:lstStyle/>
            <a:p>
              <a:endParaRPr lang="zh-CN" altLang="en-US"/>
            </a:p>
          </p:txBody>
        </p:sp>
      </p:grpSp>
      <p:sp>
        <p:nvSpPr>
          <p:cNvPr id="2" name="TextBox 1"/>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3" name="TextBox 2"/>
          <p:cNvSpPr txBox="1"/>
          <p:nvPr/>
        </p:nvSpPr>
        <p:spPr>
          <a:xfrm>
            <a:off x="144016" y="1147391"/>
            <a:ext cx="8388424" cy="769441"/>
          </a:xfrm>
          <a:prstGeom prst="rect">
            <a:avLst/>
          </a:prstGeom>
          <a:noFill/>
        </p:spPr>
        <p:txBody>
          <a:bodyPr wrap="square" rtlCol="0">
            <a:spAutoFit/>
          </a:bodyPr>
          <a:lstStyle/>
          <a:p>
            <a:r>
              <a:rPr lang="zh-CN" altLang="en-US" sz="4400" b="1" dirty="0" smtClean="0">
                <a:solidFill>
                  <a:srgbClr val="FF0000"/>
                </a:solidFill>
                <a:latin typeface="微软雅黑" pitchFamily="34" charset="-122"/>
                <a:ea typeface="微软雅黑" pitchFamily="34" charset="-122"/>
              </a:rPr>
              <a:t>例</a:t>
            </a:r>
            <a:r>
              <a:rPr lang="zh-CN" altLang="en-US" sz="2400" b="1" dirty="0" smtClean="0">
                <a:solidFill>
                  <a:srgbClr val="C00000"/>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刘老师本月</a:t>
            </a:r>
            <a:r>
              <a:rPr lang="en-US" altLang="zh-CN" sz="2400" b="1" dirty="0" smtClean="0">
                <a:latin typeface="微软雅黑" pitchFamily="34" charset="-122"/>
                <a:ea typeface="微软雅黑" pitchFamily="34" charset="-122"/>
              </a:rPr>
              <a:t>10</a:t>
            </a:r>
            <a:r>
              <a:rPr lang="zh-CN" altLang="en-US" sz="2400" b="1" dirty="0" smtClean="0">
                <a:latin typeface="微软雅黑" pitchFamily="34" charset="-122"/>
                <a:ea typeface="微软雅黑" pitchFamily="34" charset="-122"/>
              </a:rPr>
              <a:t>日发放工资</a:t>
            </a:r>
            <a:r>
              <a:rPr lang="en-US" altLang="zh-CN" sz="2400" b="1" dirty="0" smtClean="0">
                <a:latin typeface="微软雅黑" pitchFamily="34" charset="-122"/>
                <a:ea typeface="微软雅黑" pitchFamily="34" charset="-122"/>
              </a:rPr>
              <a:t>6000</a:t>
            </a:r>
            <a:r>
              <a:rPr lang="zh-CN" altLang="en-US" sz="2400" b="1" dirty="0" smtClean="0">
                <a:latin typeface="微软雅黑" pitchFamily="34" charset="-122"/>
                <a:ea typeface="微软雅黑" pitchFamily="34" charset="-122"/>
              </a:rPr>
              <a:t>元（扣除三险一金）</a:t>
            </a:r>
            <a:endParaRPr lang="zh-CN" altLang="en-US" sz="2400" b="1" dirty="0">
              <a:latin typeface="微软雅黑" pitchFamily="34" charset="-122"/>
              <a:ea typeface="微软雅黑" pitchFamily="34" charset="-122"/>
            </a:endParaRPr>
          </a:p>
        </p:txBody>
      </p:sp>
      <p:sp>
        <p:nvSpPr>
          <p:cNvPr id="4" name="TextBox 3"/>
          <p:cNvSpPr txBox="1"/>
          <p:nvPr/>
        </p:nvSpPr>
        <p:spPr>
          <a:xfrm>
            <a:off x="1331640" y="1805915"/>
            <a:ext cx="7488832" cy="830997"/>
          </a:xfrm>
          <a:prstGeom prst="rect">
            <a:avLst/>
          </a:prstGeom>
          <a:noFill/>
        </p:spPr>
        <p:txBody>
          <a:bodyPr wrap="square" rtlCol="0">
            <a:spAutoFit/>
          </a:bodyPr>
          <a:lstStyle/>
          <a:p>
            <a:r>
              <a:rPr lang="zh-CN" altLang="en-US" sz="2400" b="1" dirty="0" smtClean="0">
                <a:solidFill>
                  <a:srgbClr val="FF0000"/>
                </a:solidFill>
                <a:latin typeface="微软雅黑" pitchFamily="34" charset="-122"/>
                <a:ea typeface="微软雅黑" pitchFamily="34" charset="-122"/>
              </a:rPr>
              <a:t>本次应扣税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6000-5000</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3%=30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FF0000"/>
                </a:solidFill>
                <a:latin typeface="微软雅黑" pitchFamily="34" charset="-122"/>
                <a:ea typeface="微软雅黑" pitchFamily="34" charset="-122"/>
              </a:rPr>
              <a:t>本次实发工资</a:t>
            </a:r>
            <a:r>
              <a:rPr lang="en-US" altLang="zh-CN" sz="2400" b="1" dirty="0" smtClean="0">
                <a:solidFill>
                  <a:srgbClr val="C00000"/>
                </a:solidFill>
                <a:latin typeface="微软雅黑" pitchFamily="34" charset="-122"/>
                <a:ea typeface="微软雅黑" pitchFamily="34" charset="-122"/>
              </a:rPr>
              <a:t>=6000-30=5970</a:t>
            </a:r>
            <a:r>
              <a:rPr lang="zh-CN" altLang="en-US" sz="2400" b="1" dirty="0" smtClean="0">
                <a:solidFill>
                  <a:srgbClr val="C00000"/>
                </a:solidFill>
                <a:latin typeface="微软雅黑" pitchFamily="34" charset="-122"/>
                <a:ea typeface="微软雅黑" pitchFamily="34" charset="-122"/>
              </a:rPr>
              <a:t>元</a:t>
            </a:r>
            <a:endParaRPr lang="zh-CN" altLang="en-US" sz="2400" b="1" dirty="0">
              <a:solidFill>
                <a:srgbClr val="C00000"/>
              </a:solidFill>
              <a:latin typeface="微软雅黑" pitchFamily="34" charset="-122"/>
              <a:ea typeface="微软雅黑" pitchFamily="34" charset="-122"/>
            </a:endParaRPr>
          </a:p>
        </p:txBody>
      </p:sp>
      <p:sp>
        <p:nvSpPr>
          <p:cNvPr id="5" name="TextBox 4"/>
          <p:cNvSpPr txBox="1"/>
          <p:nvPr/>
        </p:nvSpPr>
        <p:spPr>
          <a:xfrm>
            <a:off x="1043608" y="2642136"/>
            <a:ext cx="8100392" cy="1569660"/>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本月</a:t>
            </a:r>
            <a:r>
              <a:rPr lang="en-US" altLang="zh-CN" sz="2400" b="1" dirty="0" smtClean="0">
                <a:latin typeface="微软雅黑" pitchFamily="34" charset="-122"/>
                <a:ea typeface="微软雅黑" pitchFamily="34" charset="-122"/>
              </a:rPr>
              <a:t>15</a:t>
            </a:r>
            <a:r>
              <a:rPr lang="zh-CN" altLang="en-US" sz="2400" b="1" dirty="0" smtClean="0">
                <a:latin typeface="微软雅黑" pitchFamily="34" charset="-122"/>
                <a:ea typeface="微软雅黑" pitchFamily="34" charset="-122"/>
              </a:rPr>
              <a:t>日发放上月绩效</a:t>
            </a:r>
            <a:r>
              <a:rPr lang="en-US" altLang="zh-CN" sz="2400" b="1" dirty="0" smtClean="0">
                <a:latin typeface="微软雅黑" pitchFamily="34" charset="-122"/>
                <a:ea typeface="微软雅黑" pitchFamily="34" charset="-122"/>
              </a:rPr>
              <a:t>2000</a:t>
            </a:r>
            <a:r>
              <a:rPr lang="zh-CN" altLang="en-US" sz="2400" b="1" dirty="0" smtClean="0">
                <a:latin typeface="微软雅黑" pitchFamily="34" charset="-122"/>
                <a:ea typeface="微软雅黑" pitchFamily="34" charset="-122"/>
              </a:rPr>
              <a:t>元</a:t>
            </a:r>
            <a:endParaRPr lang="en-US" altLang="zh-CN" sz="2400" b="1" dirty="0" smtClean="0">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截止本次累计扣税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6000+2000-5000</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3%=90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本次应扣税</a:t>
            </a:r>
            <a:r>
              <a:rPr lang="en-US" altLang="zh-CN" sz="2400" b="1" dirty="0" smtClean="0">
                <a:solidFill>
                  <a:srgbClr val="C00000"/>
                </a:solidFill>
                <a:latin typeface="微软雅黑" pitchFamily="34" charset="-122"/>
                <a:ea typeface="微软雅黑" pitchFamily="34" charset="-122"/>
              </a:rPr>
              <a:t>=90-30=60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本次实发绩效</a:t>
            </a:r>
            <a:r>
              <a:rPr lang="en-US" altLang="zh-CN" sz="2400" b="1" dirty="0" smtClean="0">
                <a:solidFill>
                  <a:srgbClr val="C00000"/>
                </a:solidFill>
                <a:latin typeface="微软雅黑" pitchFamily="34" charset="-122"/>
                <a:ea typeface="微软雅黑" pitchFamily="34" charset="-122"/>
              </a:rPr>
              <a:t>=2000-60=1940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p:txBody>
      </p:sp>
      <p:sp>
        <p:nvSpPr>
          <p:cNvPr id="6" name="TextBox 5"/>
          <p:cNvSpPr txBox="1"/>
          <p:nvPr/>
        </p:nvSpPr>
        <p:spPr>
          <a:xfrm>
            <a:off x="971600" y="4226312"/>
            <a:ext cx="8172400" cy="1938992"/>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3.</a:t>
            </a:r>
            <a:r>
              <a:rPr lang="zh-CN" altLang="en-US" sz="2400" b="1" dirty="0" smtClean="0">
                <a:latin typeface="微软雅黑" pitchFamily="34" charset="-122"/>
                <a:ea typeface="微软雅黑" pitchFamily="34" charset="-122"/>
              </a:rPr>
              <a:t>本月</a:t>
            </a:r>
            <a:r>
              <a:rPr lang="en-US" altLang="zh-CN" sz="2400" b="1" dirty="0" smtClean="0">
                <a:latin typeface="微软雅黑" pitchFamily="34" charset="-122"/>
                <a:ea typeface="微软雅黑" pitchFamily="34" charset="-122"/>
              </a:rPr>
              <a:t>20</a:t>
            </a:r>
            <a:r>
              <a:rPr lang="zh-CN" altLang="en-US" sz="2400" b="1" dirty="0" smtClean="0">
                <a:latin typeface="微软雅黑" pitchFamily="34" charset="-122"/>
                <a:ea typeface="微软雅黑" pitchFamily="34" charset="-122"/>
              </a:rPr>
              <a:t>日发放奖励金</a:t>
            </a:r>
            <a:r>
              <a:rPr lang="en-US" altLang="zh-CN" sz="2400" b="1" dirty="0" smtClean="0">
                <a:latin typeface="微软雅黑" pitchFamily="34" charset="-122"/>
                <a:ea typeface="微软雅黑" pitchFamily="34" charset="-122"/>
              </a:rPr>
              <a:t>1000</a:t>
            </a:r>
            <a:r>
              <a:rPr lang="zh-CN" altLang="en-US" sz="2400" b="1" dirty="0" smtClean="0">
                <a:latin typeface="微软雅黑" pitchFamily="34" charset="-122"/>
                <a:ea typeface="微软雅黑" pitchFamily="34" charset="-122"/>
              </a:rPr>
              <a:t>元</a:t>
            </a:r>
            <a:endParaRPr lang="en-US" altLang="zh-CN" sz="2400" b="1" dirty="0" smtClean="0">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截止本次累计扣税</a:t>
            </a:r>
            <a:r>
              <a:rPr lang="en-US" altLang="zh-CN" sz="2400" b="1" dirty="0" smtClean="0">
                <a:solidFill>
                  <a:srgbClr val="C00000"/>
                </a:solidFill>
                <a:latin typeface="微软雅黑" pitchFamily="34" charset="-122"/>
                <a:ea typeface="微软雅黑" pitchFamily="34" charset="-122"/>
              </a:rPr>
              <a:t>=</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1000+2000+6000-5000</a:t>
            </a:r>
            <a:r>
              <a:rPr lang="zh-CN" altLang="en-US" sz="2400" b="1" dirty="0" smtClean="0">
                <a:solidFill>
                  <a:srgbClr val="C00000"/>
                </a:solidFill>
                <a:latin typeface="微软雅黑" pitchFamily="34" charset="-122"/>
                <a:ea typeface="微软雅黑" pitchFamily="34" charset="-122"/>
              </a:rPr>
              <a:t>）   </a:t>
            </a:r>
            <a:endParaRPr lang="en-US" altLang="zh-CN" sz="2400" b="1" dirty="0" smtClean="0">
              <a:solidFill>
                <a:srgbClr val="C00000"/>
              </a:solidFill>
              <a:latin typeface="微软雅黑" pitchFamily="34" charset="-122"/>
              <a:ea typeface="微软雅黑" pitchFamily="34" charset="-122"/>
            </a:endParaRPr>
          </a:p>
          <a:p>
            <a:r>
              <a:rPr lang="en-US" altLang="zh-CN" sz="2400" b="1" dirty="0" smtClean="0">
                <a:solidFill>
                  <a:srgbClr val="C00000"/>
                </a:solidFill>
                <a:latin typeface="微软雅黑" pitchFamily="34" charset="-122"/>
                <a:ea typeface="微软雅黑" pitchFamily="34" charset="-122"/>
              </a:rPr>
              <a:t> </a:t>
            </a:r>
            <a:r>
              <a:rPr lang="en-US" altLang="zh-CN" sz="2400" b="1" dirty="0" smtClean="0">
                <a:solidFill>
                  <a:srgbClr val="C00000"/>
                </a:solidFill>
                <a:latin typeface="微软雅黑" pitchFamily="34" charset="-122"/>
                <a:ea typeface="微软雅黑" pitchFamily="34" charset="-122"/>
              </a:rPr>
              <a:t>                                  </a:t>
            </a:r>
            <a:r>
              <a:rPr lang="zh-CN" altLang="en-US" sz="2400" b="1" dirty="0" smtClean="0">
                <a:solidFill>
                  <a:srgbClr val="C00000"/>
                </a:solidFill>
                <a:latin typeface="微软雅黑" pitchFamily="34" charset="-122"/>
                <a:ea typeface="微软雅黑" pitchFamily="34" charset="-122"/>
              </a:rPr>
              <a:t>*</a:t>
            </a:r>
            <a:r>
              <a:rPr lang="en-US" altLang="zh-CN" sz="2400" b="1" dirty="0" smtClean="0">
                <a:solidFill>
                  <a:srgbClr val="C00000"/>
                </a:solidFill>
                <a:latin typeface="微软雅黑" pitchFamily="34" charset="-122"/>
                <a:ea typeface="微软雅黑" pitchFamily="34" charset="-122"/>
              </a:rPr>
              <a:t>10</a:t>
            </a:r>
            <a:r>
              <a:rPr lang="en-US" altLang="zh-CN" sz="2400" b="1" dirty="0" smtClean="0">
                <a:solidFill>
                  <a:srgbClr val="C00000"/>
                </a:solidFill>
                <a:latin typeface="微软雅黑" pitchFamily="34" charset="-122"/>
                <a:ea typeface="微软雅黑" pitchFamily="34" charset="-122"/>
              </a:rPr>
              <a:t>%-210=190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本次应扣税</a:t>
            </a:r>
            <a:r>
              <a:rPr lang="en-US" altLang="zh-CN" sz="2400" b="1" dirty="0" smtClean="0">
                <a:solidFill>
                  <a:srgbClr val="C00000"/>
                </a:solidFill>
                <a:latin typeface="微软雅黑" pitchFamily="34" charset="-122"/>
                <a:ea typeface="微软雅黑" pitchFamily="34" charset="-122"/>
              </a:rPr>
              <a:t>=190-90=100</a:t>
            </a:r>
            <a:r>
              <a:rPr lang="zh-CN" altLang="en-US" sz="2400" b="1" dirty="0" smtClean="0">
                <a:solidFill>
                  <a:srgbClr val="C00000"/>
                </a:solidFill>
                <a:latin typeface="微软雅黑" pitchFamily="34" charset="-122"/>
                <a:ea typeface="微软雅黑" pitchFamily="34" charset="-122"/>
              </a:rPr>
              <a:t>元</a:t>
            </a:r>
            <a:endParaRPr lang="en-US" altLang="zh-CN" sz="2400" b="1" dirty="0" smtClean="0">
              <a:solidFill>
                <a:srgbClr val="C00000"/>
              </a:solidFill>
              <a:latin typeface="微软雅黑" pitchFamily="34" charset="-122"/>
              <a:ea typeface="微软雅黑" pitchFamily="34" charset="-122"/>
            </a:endParaRPr>
          </a:p>
          <a:p>
            <a:r>
              <a:rPr lang="zh-CN" altLang="en-US" sz="2400" b="1" dirty="0" smtClean="0">
                <a:solidFill>
                  <a:srgbClr val="C00000"/>
                </a:solidFill>
                <a:latin typeface="微软雅黑" pitchFamily="34" charset="-122"/>
                <a:ea typeface="微软雅黑" pitchFamily="34" charset="-122"/>
              </a:rPr>
              <a:t>    </a:t>
            </a:r>
            <a:r>
              <a:rPr lang="zh-CN" altLang="en-US" sz="2400" b="1" dirty="0" smtClean="0">
                <a:solidFill>
                  <a:srgbClr val="FF0000"/>
                </a:solidFill>
                <a:latin typeface="微软雅黑" pitchFamily="34" charset="-122"/>
                <a:ea typeface="微软雅黑" pitchFamily="34" charset="-122"/>
              </a:rPr>
              <a:t>本次实发奖励金</a:t>
            </a:r>
            <a:r>
              <a:rPr lang="en-US" altLang="zh-CN" sz="2400" b="1" dirty="0" smtClean="0">
                <a:solidFill>
                  <a:srgbClr val="C00000"/>
                </a:solidFill>
                <a:latin typeface="微软雅黑" pitchFamily="34" charset="-122"/>
                <a:ea typeface="微软雅黑" pitchFamily="34" charset="-122"/>
              </a:rPr>
              <a:t>=1000-100=900</a:t>
            </a:r>
            <a:r>
              <a:rPr lang="zh-CN" altLang="en-US" sz="2400" b="1" dirty="0" smtClean="0">
                <a:solidFill>
                  <a:srgbClr val="C00000"/>
                </a:solidFill>
                <a:latin typeface="微软雅黑" pitchFamily="34" charset="-122"/>
                <a:ea typeface="微软雅黑" pitchFamily="34" charset="-122"/>
              </a:rPr>
              <a:t>元</a:t>
            </a:r>
            <a:endParaRPr lang="zh-CN" altLang="en-US" sz="2400" b="1" dirty="0">
              <a:solidFill>
                <a:srgbClr val="C00000"/>
              </a:solidFill>
              <a:latin typeface="微软雅黑" pitchFamily="34" charset="-122"/>
              <a:ea typeface="微软雅黑" pitchFamily="34" charset="-122"/>
            </a:endParaRPr>
          </a:p>
        </p:txBody>
      </p:sp>
      <p:sp>
        <p:nvSpPr>
          <p:cNvPr id="40" name="TextBox 39"/>
          <p:cNvSpPr txBox="1"/>
          <p:nvPr/>
        </p:nvSpPr>
        <p:spPr>
          <a:xfrm>
            <a:off x="683568" y="6237312"/>
            <a:ext cx="7416824"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注：后续发放，同理计算税款</a:t>
            </a:r>
          </a:p>
        </p:txBody>
      </p:sp>
    </p:spTree>
  </p:cSld>
  <p:clrMapOvr>
    <a:masterClrMapping/>
  </p:clrMapOvr>
  <p:transition advClick="0"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87624" y="980728"/>
            <a:ext cx="45365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331640" y="1052736"/>
            <a:ext cx="4752528"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全</a:t>
            </a:r>
            <a:r>
              <a:rPr lang="zh-CN" altLang="en-US" sz="4000" b="1" dirty="0" smtClean="0">
                <a:solidFill>
                  <a:srgbClr val="C00000"/>
                </a:solidFill>
                <a:latin typeface="微软雅黑" pitchFamily="34" charset="-122"/>
                <a:ea typeface="微软雅黑" pitchFamily="34" charset="-122"/>
              </a:rPr>
              <a:t>年一次性年终奖</a:t>
            </a:r>
            <a:endParaRPr lang="zh-CN" altLang="en-US" sz="4000" b="1" dirty="0">
              <a:solidFill>
                <a:srgbClr val="C00000"/>
              </a:solidFill>
              <a:latin typeface="微软雅黑" pitchFamily="34" charset="-122"/>
              <a:ea typeface="微软雅黑" pitchFamily="34" charset="-122"/>
            </a:endParaRPr>
          </a:p>
        </p:txBody>
      </p:sp>
      <p:sp>
        <p:nvSpPr>
          <p:cNvPr id="4" name="TextBox 3"/>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9" name="矩形 8"/>
          <p:cNvSpPr/>
          <p:nvPr/>
        </p:nvSpPr>
        <p:spPr>
          <a:xfrm>
            <a:off x="1043608" y="1916832"/>
            <a:ext cx="7128792" cy="4893647"/>
          </a:xfrm>
          <a:prstGeom prst="rect">
            <a:avLst/>
          </a:prstGeom>
        </p:spPr>
        <p:txBody>
          <a:bodyPr wrap="square">
            <a:spAutoFit/>
          </a:bodyPr>
          <a:lstStyle/>
          <a:p>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根</a:t>
            </a:r>
            <a:r>
              <a:rPr lang="zh-CN" altLang="en-US" sz="2400" dirty="0" smtClean="0">
                <a:latin typeface="微软雅黑" pitchFamily="34" charset="-122"/>
                <a:ea typeface="微软雅黑" pitchFamily="34" charset="-122"/>
              </a:rPr>
              <a:t>据</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国家税务总局关于调整个人取得全年一次性奖金等计算征收个人所得税方法问题的通知</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（国税发</a:t>
            </a:r>
            <a:r>
              <a:rPr lang="en-US" altLang="zh-CN" sz="2400" dirty="0" smtClean="0">
                <a:latin typeface="微软雅黑" pitchFamily="34" charset="-122"/>
                <a:ea typeface="微软雅黑" pitchFamily="34" charset="-122"/>
              </a:rPr>
              <a:t>[2005]9</a:t>
            </a:r>
            <a:r>
              <a:rPr lang="zh-CN" altLang="en-US" sz="2400" dirty="0" smtClean="0">
                <a:latin typeface="微软雅黑" pitchFamily="34" charset="-122"/>
                <a:ea typeface="微软雅黑" pitchFamily="34" charset="-122"/>
              </a:rPr>
              <a:t>号）第二条规定：“纳税人取得全年一次性奖金，单独作为一个月工资、薪金所得计算纳税，并按以下计税办法，由扣缴义务人发放时代扣代缴</a:t>
            </a:r>
            <a:r>
              <a:rPr lang="zh-CN" altLang="en-US"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
            </a:r>
            <a:br>
              <a:rPr lang="zh-CN" altLang="en-US" sz="2400" dirty="0" smtClean="0">
                <a:latin typeface="微软雅黑" pitchFamily="34" charset="-122"/>
                <a:ea typeface="微软雅黑" pitchFamily="34" charset="-122"/>
              </a:rPr>
            </a:br>
            <a:r>
              <a:rPr lang="en-US" altLang="zh-CN"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一</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先将雇员当月内取得的</a:t>
            </a:r>
            <a:r>
              <a:rPr lang="zh-CN" altLang="en-US" sz="2400" b="1" dirty="0" smtClean="0">
                <a:solidFill>
                  <a:srgbClr val="FF0000"/>
                </a:solidFill>
                <a:latin typeface="微软雅黑" pitchFamily="34" charset="-122"/>
                <a:ea typeface="微软雅黑" pitchFamily="34" charset="-122"/>
              </a:rPr>
              <a:t>全年一次性奖金，除以</a:t>
            </a:r>
            <a:r>
              <a:rPr lang="en-US" altLang="zh-CN" sz="2400" b="1" dirty="0" smtClean="0">
                <a:solidFill>
                  <a:srgbClr val="FF0000"/>
                </a:solidFill>
                <a:latin typeface="微软雅黑" pitchFamily="34" charset="-122"/>
                <a:ea typeface="微软雅黑" pitchFamily="34" charset="-122"/>
              </a:rPr>
              <a:t>12</a:t>
            </a:r>
            <a:r>
              <a:rPr lang="zh-CN" altLang="en-US" sz="2400" b="1" dirty="0" smtClean="0">
                <a:solidFill>
                  <a:srgbClr val="FF0000"/>
                </a:solidFill>
                <a:latin typeface="微软雅黑" pitchFamily="34" charset="-122"/>
                <a:ea typeface="微软雅黑" pitchFamily="34" charset="-122"/>
              </a:rPr>
              <a:t>个月，按其商数确定适用税率和速算扣除数</a:t>
            </a:r>
            <a:r>
              <a:rPr lang="zh-CN" altLang="en-US"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
            </a:r>
            <a:br>
              <a:rPr lang="zh-CN" altLang="en-US" sz="2400" dirty="0" smtClean="0">
                <a:latin typeface="微软雅黑" pitchFamily="34" charset="-122"/>
                <a:ea typeface="微软雅黑" pitchFamily="34" charset="-122"/>
              </a:rPr>
            </a:br>
            <a:r>
              <a:rPr lang="zh-CN" altLang="en-US" sz="2400" dirty="0" smtClean="0">
                <a:latin typeface="微软雅黑" pitchFamily="34" charset="-122"/>
                <a:ea typeface="微软雅黑" pitchFamily="34" charset="-122"/>
              </a:rPr>
              <a:t>　　如果在发放年终一次性奖金的当月，雇员当月工资薪金所得低于税法规定的费用扣除额，应将</a:t>
            </a:r>
            <a:r>
              <a:rPr lang="zh-CN" altLang="en-US" sz="2400" b="1" dirty="0" smtClean="0">
                <a:solidFill>
                  <a:srgbClr val="FF0000"/>
                </a:solidFill>
                <a:latin typeface="微软雅黑" pitchFamily="34" charset="-122"/>
                <a:ea typeface="微软雅黑" pitchFamily="34" charset="-122"/>
              </a:rPr>
              <a:t>全年一次性奖金减除“雇员当月工资薪金所得与费用扣除额的差额”后的余额</a:t>
            </a:r>
            <a:r>
              <a:rPr lang="zh-CN" altLang="en-US" sz="2400" dirty="0" smtClean="0">
                <a:latin typeface="微软雅黑" pitchFamily="34" charset="-122"/>
                <a:ea typeface="微软雅黑" pitchFamily="34" charset="-122"/>
              </a:rPr>
              <a:t>，按上述办法</a:t>
            </a:r>
            <a:r>
              <a:rPr lang="zh-CN" altLang="en-US" sz="2400" b="1" dirty="0" smtClean="0">
                <a:solidFill>
                  <a:srgbClr val="FF0000"/>
                </a:solidFill>
                <a:latin typeface="微软雅黑" pitchFamily="34" charset="-122"/>
                <a:ea typeface="微软雅黑" pitchFamily="34" charset="-122"/>
              </a:rPr>
              <a:t>确定</a:t>
            </a:r>
            <a:r>
              <a:rPr lang="zh-CN" altLang="en-US" sz="2400" dirty="0" smtClean="0">
                <a:latin typeface="微软雅黑" pitchFamily="34" charset="-122"/>
                <a:ea typeface="微软雅黑" pitchFamily="34" charset="-122"/>
              </a:rPr>
              <a:t>全年一次性奖金的</a:t>
            </a:r>
            <a:r>
              <a:rPr lang="zh-CN" altLang="en-US" sz="2400" b="1" dirty="0" smtClean="0">
                <a:solidFill>
                  <a:srgbClr val="FF0000"/>
                </a:solidFill>
                <a:latin typeface="微软雅黑" pitchFamily="34" charset="-122"/>
                <a:ea typeface="微软雅黑" pitchFamily="34" charset="-122"/>
              </a:rPr>
              <a:t>适用税率和速算扣除数</a:t>
            </a:r>
            <a:r>
              <a:rPr lang="zh-CN" altLang="en-US" sz="2400" dirty="0" smtClean="0">
                <a:latin typeface="微软雅黑" pitchFamily="34" charset="-122"/>
                <a:ea typeface="微软雅黑" pitchFamily="34" charset="-122"/>
              </a:rPr>
              <a:t>。</a:t>
            </a:r>
            <a:endParaRPr lang="zh-CN" altLang="en-US" sz="2400" dirty="0">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1403648" y="1988840"/>
            <a:ext cx="1224136" cy="2520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FF0000"/>
              </a:solidFill>
            </a:endParaRPr>
          </a:p>
        </p:txBody>
      </p:sp>
      <p:sp>
        <p:nvSpPr>
          <p:cNvPr id="22" name="TextBox 21"/>
          <p:cNvSpPr txBox="1"/>
          <p:nvPr/>
        </p:nvSpPr>
        <p:spPr>
          <a:xfrm>
            <a:off x="1591796" y="2276872"/>
            <a:ext cx="1107996" cy="1872208"/>
          </a:xfrm>
          <a:prstGeom prst="rect">
            <a:avLst/>
          </a:prstGeom>
          <a:noFill/>
        </p:spPr>
        <p:txBody>
          <a:bodyPr vert="eaVert" wrap="square" rtlCol="0">
            <a:spAutoFit/>
          </a:bodyPr>
          <a:lstStyle/>
          <a:p>
            <a:r>
              <a:rPr lang="zh-CN" altLang="en-US" sz="6000" b="1" dirty="0" smtClean="0">
                <a:solidFill>
                  <a:schemeClr val="bg1"/>
                </a:solidFill>
                <a:latin typeface="微软雅黑" pitchFamily="34" charset="-122"/>
                <a:ea typeface="微软雅黑" pitchFamily="34" charset="-122"/>
              </a:rPr>
              <a:t>目 录</a:t>
            </a:r>
            <a:endParaRPr lang="zh-CN" altLang="en-US" sz="6000" b="1" dirty="0">
              <a:solidFill>
                <a:schemeClr val="bg1"/>
              </a:solidFill>
              <a:latin typeface="微软雅黑" pitchFamily="34" charset="-122"/>
              <a:ea typeface="微软雅黑" pitchFamily="34" charset="-122"/>
            </a:endParaRPr>
          </a:p>
        </p:txBody>
      </p:sp>
      <p:grpSp>
        <p:nvGrpSpPr>
          <p:cNvPr id="49" name="组合 48"/>
          <p:cNvGrpSpPr/>
          <p:nvPr/>
        </p:nvGrpSpPr>
        <p:grpSpPr>
          <a:xfrm>
            <a:off x="2987824" y="2420888"/>
            <a:ext cx="4608512" cy="720080"/>
            <a:chOff x="2987824" y="1412776"/>
            <a:chExt cx="4608512" cy="720080"/>
          </a:xfrm>
        </p:grpSpPr>
        <p:sp>
          <p:nvSpPr>
            <p:cNvPr id="50" name="圆角矩形 49"/>
            <p:cNvSpPr/>
            <p:nvPr/>
          </p:nvSpPr>
          <p:spPr>
            <a:xfrm>
              <a:off x="2987824" y="1412776"/>
              <a:ext cx="936104"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1" name="圆角矩形 50"/>
            <p:cNvSpPr/>
            <p:nvPr/>
          </p:nvSpPr>
          <p:spPr>
            <a:xfrm>
              <a:off x="4211960" y="1412776"/>
              <a:ext cx="33843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52" name="组合 51"/>
          <p:cNvGrpSpPr/>
          <p:nvPr/>
        </p:nvGrpSpPr>
        <p:grpSpPr>
          <a:xfrm>
            <a:off x="2987824" y="3429000"/>
            <a:ext cx="4608512" cy="720080"/>
            <a:chOff x="2987824" y="1412776"/>
            <a:chExt cx="4608512" cy="720080"/>
          </a:xfrm>
        </p:grpSpPr>
        <p:sp>
          <p:nvSpPr>
            <p:cNvPr id="53" name="圆角矩形 52"/>
            <p:cNvSpPr/>
            <p:nvPr/>
          </p:nvSpPr>
          <p:spPr>
            <a:xfrm>
              <a:off x="2987824" y="1412776"/>
              <a:ext cx="936104"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4" name="圆角矩形 53"/>
            <p:cNvSpPr/>
            <p:nvPr/>
          </p:nvSpPr>
          <p:spPr>
            <a:xfrm>
              <a:off x="4211960" y="1412776"/>
              <a:ext cx="33843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55" name="组合 54"/>
          <p:cNvGrpSpPr/>
          <p:nvPr/>
        </p:nvGrpSpPr>
        <p:grpSpPr>
          <a:xfrm>
            <a:off x="2987824" y="4509120"/>
            <a:ext cx="4608512" cy="720080"/>
            <a:chOff x="2987824" y="1412776"/>
            <a:chExt cx="4608512" cy="720080"/>
          </a:xfrm>
        </p:grpSpPr>
        <p:sp>
          <p:nvSpPr>
            <p:cNvPr id="56" name="圆角矩形 55"/>
            <p:cNvSpPr/>
            <p:nvPr/>
          </p:nvSpPr>
          <p:spPr>
            <a:xfrm>
              <a:off x="2987824" y="1412776"/>
              <a:ext cx="936104"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7" name="圆角矩形 56"/>
            <p:cNvSpPr/>
            <p:nvPr/>
          </p:nvSpPr>
          <p:spPr>
            <a:xfrm>
              <a:off x="4211960" y="1412776"/>
              <a:ext cx="33843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60" name="组合 59"/>
          <p:cNvGrpSpPr/>
          <p:nvPr/>
        </p:nvGrpSpPr>
        <p:grpSpPr>
          <a:xfrm>
            <a:off x="2987824" y="1340768"/>
            <a:ext cx="4752528" cy="792088"/>
            <a:chOff x="2987824" y="1340768"/>
            <a:chExt cx="4752528" cy="792088"/>
          </a:xfrm>
        </p:grpSpPr>
        <p:grpSp>
          <p:nvGrpSpPr>
            <p:cNvPr id="48" name="组合 47"/>
            <p:cNvGrpSpPr/>
            <p:nvPr/>
          </p:nvGrpSpPr>
          <p:grpSpPr>
            <a:xfrm>
              <a:off x="2987824" y="1412776"/>
              <a:ext cx="4608512" cy="720080"/>
              <a:chOff x="2987824" y="1412776"/>
              <a:chExt cx="4608512" cy="720080"/>
            </a:xfrm>
          </p:grpSpPr>
          <p:sp>
            <p:nvSpPr>
              <p:cNvPr id="46" name="圆角矩形 45"/>
              <p:cNvSpPr/>
              <p:nvPr/>
            </p:nvSpPr>
            <p:spPr>
              <a:xfrm>
                <a:off x="2987824" y="1412776"/>
                <a:ext cx="936104"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7" name="圆角矩形 46"/>
              <p:cNvSpPr/>
              <p:nvPr/>
            </p:nvSpPr>
            <p:spPr>
              <a:xfrm>
                <a:off x="4211960" y="1412776"/>
                <a:ext cx="33843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
          <p:nvSpPr>
            <p:cNvPr id="58" name="TextBox 57"/>
            <p:cNvSpPr txBox="1"/>
            <p:nvPr/>
          </p:nvSpPr>
          <p:spPr>
            <a:xfrm>
              <a:off x="3131840" y="1340768"/>
              <a:ext cx="648072" cy="769441"/>
            </a:xfrm>
            <a:prstGeom prst="rect">
              <a:avLst/>
            </a:prstGeom>
            <a:noFill/>
          </p:spPr>
          <p:txBody>
            <a:bodyPr wrap="square" rtlCol="0">
              <a:spAutoFit/>
            </a:bodyPr>
            <a:lstStyle/>
            <a:p>
              <a:r>
                <a:rPr lang="en-US" altLang="zh-CN" sz="4400" b="1" dirty="0" smtClean="0">
                  <a:solidFill>
                    <a:schemeClr val="bg1"/>
                  </a:solidFill>
                  <a:latin typeface="微软雅黑" pitchFamily="34" charset="-122"/>
                  <a:ea typeface="微软雅黑" pitchFamily="34" charset="-122"/>
                </a:rPr>
                <a:t>1</a:t>
              </a:r>
              <a:endParaRPr lang="zh-CN" altLang="en-US" sz="4400" b="1" dirty="0">
                <a:solidFill>
                  <a:schemeClr val="bg1"/>
                </a:solidFill>
                <a:latin typeface="微软雅黑" pitchFamily="34" charset="-122"/>
                <a:ea typeface="微软雅黑" pitchFamily="34" charset="-122"/>
              </a:endParaRPr>
            </a:p>
          </p:txBody>
        </p:sp>
        <p:sp>
          <p:nvSpPr>
            <p:cNvPr id="59" name="TextBox 58"/>
            <p:cNvSpPr txBox="1"/>
            <p:nvPr/>
          </p:nvSpPr>
          <p:spPr>
            <a:xfrm>
              <a:off x="4355976" y="1412776"/>
              <a:ext cx="338437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个税征收范围</a:t>
              </a:r>
              <a:endParaRPr lang="zh-CN" altLang="en-US" sz="3200" b="1" dirty="0">
                <a:solidFill>
                  <a:schemeClr val="bg1"/>
                </a:solidFill>
                <a:latin typeface="微软雅黑" pitchFamily="34" charset="-122"/>
                <a:ea typeface="微软雅黑" pitchFamily="34" charset="-122"/>
              </a:endParaRPr>
            </a:p>
          </p:txBody>
        </p:sp>
      </p:grpSp>
      <p:sp>
        <p:nvSpPr>
          <p:cNvPr id="63" name="TextBox 62"/>
          <p:cNvSpPr txBox="1"/>
          <p:nvPr/>
        </p:nvSpPr>
        <p:spPr>
          <a:xfrm>
            <a:off x="3131840" y="2443535"/>
            <a:ext cx="648072" cy="769441"/>
          </a:xfrm>
          <a:prstGeom prst="rect">
            <a:avLst/>
          </a:prstGeom>
          <a:noFill/>
        </p:spPr>
        <p:txBody>
          <a:bodyPr wrap="square" rtlCol="0">
            <a:spAutoFit/>
          </a:bodyPr>
          <a:lstStyle/>
          <a:p>
            <a:r>
              <a:rPr lang="en-US" altLang="zh-CN" sz="4400" b="1" dirty="0" smtClean="0">
                <a:solidFill>
                  <a:schemeClr val="bg1"/>
                </a:solidFill>
                <a:latin typeface="微软雅黑" pitchFamily="34" charset="-122"/>
                <a:ea typeface="微软雅黑" pitchFamily="34" charset="-122"/>
              </a:rPr>
              <a:t>2</a:t>
            </a:r>
            <a:endParaRPr lang="zh-CN" altLang="en-US" sz="4400" b="1" dirty="0">
              <a:solidFill>
                <a:schemeClr val="bg1"/>
              </a:solidFill>
              <a:latin typeface="微软雅黑" pitchFamily="34" charset="-122"/>
              <a:ea typeface="微软雅黑" pitchFamily="34" charset="-122"/>
            </a:endParaRPr>
          </a:p>
        </p:txBody>
      </p:sp>
      <p:sp>
        <p:nvSpPr>
          <p:cNvPr id="64" name="TextBox 63"/>
          <p:cNvSpPr txBox="1"/>
          <p:nvPr/>
        </p:nvSpPr>
        <p:spPr>
          <a:xfrm>
            <a:off x="4355976" y="2492896"/>
            <a:ext cx="338437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新个税五大变化</a:t>
            </a:r>
            <a:endParaRPr lang="zh-CN" altLang="en-US" sz="3200" b="1" dirty="0">
              <a:solidFill>
                <a:schemeClr val="bg1"/>
              </a:solidFill>
              <a:latin typeface="微软雅黑" pitchFamily="34" charset="-122"/>
              <a:ea typeface="微软雅黑" pitchFamily="34" charset="-122"/>
            </a:endParaRPr>
          </a:p>
        </p:txBody>
      </p:sp>
      <p:grpSp>
        <p:nvGrpSpPr>
          <p:cNvPr id="69" name="组合 68"/>
          <p:cNvGrpSpPr/>
          <p:nvPr/>
        </p:nvGrpSpPr>
        <p:grpSpPr>
          <a:xfrm>
            <a:off x="3059832" y="3379639"/>
            <a:ext cx="4752528" cy="769441"/>
            <a:chOff x="3436640" y="1645568"/>
            <a:chExt cx="4752528" cy="769441"/>
          </a:xfrm>
        </p:grpSpPr>
        <p:sp>
          <p:nvSpPr>
            <p:cNvPr id="65" name="TextBox 64"/>
            <p:cNvSpPr txBox="1"/>
            <p:nvPr/>
          </p:nvSpPr>
          <p:spPr>
            <a:xfrm>
              <a:off x="3436640" y="1645568"/>
              <a:ext cx="648072" cy="769441"/>
            </a:xfrm>
            <a:prstGeom prst="rect">
              <a:avLst/>
            </a:prstGeom>
            <a:noFill/>
          </p:spPr>
          <p:txBody>
            <a:bodyPr wrap="square" rtlCol="0">
              <a:spAutoFit/>
            </a:bodyPr>
            <a:lstStyle/>
            <a:p>
              <a:r>
                <a:rPr lang="en-US" altLang="zh-CN" sz="4400" b="1" dirty="0" smtClean="0">
                  <a:solidFill>
                    <a:schemeClr val="bg1"/>
                  </a:solidFill>
                  <a:latin typeface="微软雅黑" pitchFamily="34" charset="-122"/>
                  <a:ea typeface="微软雅黑" pitchFamily="34" charset="-122"/>
                </a:rPr>
                <a:t>3</a:t>
              </a:r>
              <a:endParaRPr lang="zh-CN" altLang="en-US" sz="4400" b="1" dirty="0">
                <a:solidFill>
                  <a:schemeClr val="bg1"/>
                </a:solidFill>
                <a:latin typeface="微软雅黑" pitchFamily="34" charset="-122"/>
                <a:ea typeface="微软雅黑" pitchFamily="34" charset="-122"/>
              </a:endParaRPr>
            </a:p>
          </p:txBody>
        </p:sp>
        <p:sp>
          <p:nvSpPr>
            <p:cNvPr id="66" name="TextBox 65"/>
            <p:cNvSpPr txBox="1"/>
            <p:nvPr/>
          </p:nvSpPr>
          <p:spPr>
            <a:xfrm>
              <a:off x="4804792" y="1717576"/>
              <a:ext cx="338437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过渡期政策执行</a:t>
              </a:r>
              <a:endParaRPr lang="zh-CN" altLang="en-US" sz="3200" b="1" dirty="0">
                <a:solidFill>
                  <a:schemeClr val="bg1"/>
                </a:solidFill>
                <a:latin typeface="微软雅黑" pitchFamily="34" charset="-122"/>
                <a:ea typeface="微软雅黑" pitchFamily="34" charset="-122"/>
              </a:endParaRPr>
            </a:p>
          </p:txBody>
        </p:sp>
      </p:grpSp>
      <p:sp>
        <p:nvSpPr>
          <p:cNvPr id="67" name="TextBox 66"/>
          <p:cNvSpPr txBox="1"/>
          <p:nvPr/>
        </p:nvSpPr>
        <p:spPr>
          <a:xfrm>
            <a:off x="3059832" y="4459759"/>
            <a:ext cx="648072" cy="769441"/>
          </a:xfrm>
          <a:prstGeom prst="rect">
            <a:avLst/>
          </a:prstGeom>
          <a:noFill/>
        </p:spPr>
        <p:txBody>
          <a:bodyPr wrap="square" rtlCol="0">
            <a:spAutoFit/>
          </a:bodyPr>
          <a:lstStyle/>
          <a:p>
            <a:r>
              <a:rPr lang="en-US" altLang="zh-CN" sz="4400" b="1" dirty="0" smtClean="0">
                <a:solidFill>
                  <a:schemeClr val="bg1"/>
                </a:solidFill>
                <a:latin typeface="微软雅黑" pitchFamily="34" charset="-122"/>
                <a:ea typeface="微软雅黑" pitchFamily="34" charset="-122"/>
              </a:rPr>
              <a:t>4</a:t>
            </a:r>
            <a:endParaRPr lang="zh-CN" altLang="en-US" sz="4400" b="1" dirty="0">
              <a:solidFill>
                <a:schemeClr val="bg1"/>
              </a:solidFill>
              <a:latin typeface="微软雅黑" pitchFamily="34" charset="-122"/>
              <a:ea typeface="微软雅黑" pitchFamily="34" charset="-122"/>
            </a:endParaRPr>
          </a:p>
        </p:txBody>
      </p:sp>
      <p:sp>
        <p:nvSpPr>
          <p:cNvPr id="68" name="TextBox 67"/>
          <p:cNvSpPr txBox="1"/>
          <p:nvPr/>
        </p:nvSpPr>
        <p:spPr>
          <a:xfrm>
            <a:off x="4427984" y="4531767"/>
            <a:ext cx="3384376" cy="584775"/>
          </a:xfrm>
          <a:prstGeom prst="rect">
            <a:avLst/>
          </a:prstGeom>
          <a:noFill/>
        </p:spPr>
        <p:txBody>
          <a:bodyPr wrap="square" rtlCol="0">
            <a:spAutoFit/>
          </a:bodyPr>
          <a:lstStyle/>
          <a:p>
            <a:r>
              <a:rPr lang="zh-CN" altLang="en-US" sz="3200" b="1" dirty="0" smtClean="0">
                <a:solidFill>
                  <a:schemeClr val="bg1"/>
                </a:solidFill>
                <a:latin typeface="微软雅黑" pitchFamily="34" charset="-122"/>
                <a:ea typeface="微软雅黑" pitchFamily="34" charset="-122"/>
              </a:rPr>
              <a:t>专项附加扣除</a:t>
            </a:r>
            <a:endParaRPr lang="zh-CN" altLang="en-US" sz="32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87624" y="1340768"/>
            <a:ext cx="45365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331640" y="1412776"/>
            <a:ext cx="4752528"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全</a:t>
            </a:r>
            <a:r>
              <a:rPr lang="zh-CN" altLang="en-US" sz="4000" b="1" dirty="0" smtClean="0">
                <a:solidFill>
                  <a:srgbClr val="C00000"/>
                </a:solidFill>
                <a:latin typeface="微软雅黑" pitchFamily="34" charset="-122"/>
                <a:ea typeface="微软雅黑" pitchFamily="34" charset="-122"/>
              </a:rPr>
              <a:t>年一次性年终奖</a:t>
            </a:r>
            <a:endParaRPr lang="zh-CN" altLang="en-US" sz="4000" b="1" dirty="0">
              <a:solidFill>
                <a:srgbClr val="C00000"/>
              </a:solidFill>
              <a:latin typeface="微软雅黑" pitchFamily="34" charset="-122"/>
              <a:ea typeface="微软雅黑" pitchFamily="34" charset="-122"/>
            </a:endParaRPr>
          </a:p>
        </p:txBody>
      </p:sp>
      <p:sp>
        <p:nvSpPr>
          <p:cNvPr id="4" name="TextBox 3"/>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5" name="矩形 4"/>
          <p:cNvSpPr/>
          <p:nvPr/>
        </p:nvSpPr>
        <p:spPr>
          <a:xfrm>
            <a:off x="1043608" y="2420888"/>
            <a:ext cx="7128792" cy="4093428"/>
          </a:xfrm>
          <a:prstGeom prst="rect">
            <a:avLst/>
          </a:prstGeom>
        </p:spPr>
        <p:txBody>
          <a:bodyPr wrap="square">
            <a:spAutoFit/>
          </a:bodyPr>
          <a:lstStyle/>
          <a:p>
            <a:pPr latinLnBrk="1"/>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根据</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财政部 税务总局关于</a:t>
            </a:r>
            <a:r>
              <a:rPr lang="en-US" altLang="zh-CN" sz="2400" dirty="0" smtClean="0">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年第四季度个人所得税减除费用和税率适用问题的通知</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（财税</a:t>
            </a:r>
            <a:r>
              <a:rPr lang="en-US" altLang="zh-CN" sz="2400" dirty="0" smtClean="0">
                <a:latin typeface="微软雅黑" pitchFamily="34" charset="-122"/>
                <a:ea typeface="微软雅黑" pitchFamily="34" charset="-122"/>
              </a:rPr>
              <a:t>〔2018〕98</a:t>
            </a:r>
            <a:r>
              <a:rPr lang="zh-CN" altLang="en-US" sz="2400" dirty="0" smtClean="0">
                <a:latin typeface="微软雅黑" pitchFamily="34" charset="-122"/>
                <a:ea typeface="微软雅黑" pitchFamily="34" charset="-122"/>
              </a:rPr>
              <a:t>号）规定：“一、关于工资、薪金所得适用减除费用和税率问题</a:t>
            </a:r>
          </a:p>
          <a:p>
            <a:pPr latinLnBrk="1"/>
            <a:r>
              <a:rPr lang="zh-CN" altLang="en-US" sz="2400" dirty="0" smtClean="0">
                <a:latin typeface="微软雅黑" pitchFamily="34" charset="-122"/>
                <a:ea typeface="微软雅黑" pitchFamily="34" charset="-122"/>
              </a:rPr>
              <a:t>　　对纳税人在</a:t>
            </a:r>
            <a:r>
              <a:rPr lang="en-US" altLang="zh-CN" sz="2400" b="1" dirty="0" smtClean="0">
                <a:solidFill>
                  <a:srgbClr val="FF0000"/>
                </a:solidFill>
                <a:latin typeface="微软雅黑" pitchFamily="34" charset="-122"/>
                <a:ea typeface="微软雅黑" pitchFamily="34" charset="-122"/>
              </a:rPr>
              <a:t>2018</a:t>
            </a:r>
            <a:r>
              <a:rPr lang="zh-CN" altLang="en-US" sz="2400" b="1" dirty="0" smtClean="0">
                <a:solidFill>
                  <a:srgbClr val="FF0000"/>
                </a:solidFill>
                <a:latin typeface="微软雅黑" pitchFamily="34" charset="-122"/>
                <a:ea typeface="微软雅黑" pitchFamily="34" charset="-122"/>
              </a:rPr>
              <a:t>年</a:t>
            </a:r>
            <a:r>
              <a:rPr lang="en-US" altLang="zh-CN" sz="2400" b="1" dirty="0" smtClean="0">
                <a:solidFill>
                  <a:srgbClr val="FF0000"/>
                </a:solidFill>
                <a:latin typeface="微软雅黑" pitchFamily="34" charset="-122"/>
                <a:ea typeface="微软雅黑" pitchFamily="34" charset="-122"/>
              </a:rPr>
              <a:t>10</a:t>
            </a:r>
            <a:r>
              <a:rPr lang="zh-CN" altLang="en-US" sz="2400" b="1" dirty="0" smtClean="0">
                <a:solidFill>
                  <a:srgbClr val="FF0000"/>
                </a:solidFill>
                <a:latin typeface="微软雅黑" pitchFamily="34" charset="-122"/>
                <a:ea typeface="微软雅黑" pitchFamily="34" charset="-122"/>
              </a:rPr>
              <a:t>月</a:t>
            </a:r>
            <a:r>
              <a:rPr lang="en-US" altLang="zh-CN" sz="2400" b="1" dirty="0" smtClean="0">
                <a:solidFill>
                  <a:srgbClr val="FF0000"/>
                </a:solidFill>
                <a:latin typeface="微软雅黑" pitchFamily="34" charset="-122"/>
                <a:ea typeface="微软雅黑" pitchFamily="34" charset="-122"/>
              </a:rPr>
              <a:t>1</a:t>
            </a:r>
            <a:r>
              <a:rPr lang="zh-CN" altLang="en-US" sz="2400" b="1" dirty="0" smtClean="0">
                <a:solidFill>
                  <a:srgbClr val="FF0000"/>
                </a:solidFill>
                <a:latin typeface="微软雅黑" pitchFamily="34" charset="-122"/>
                <a:ea typeface="微软雅黑" pitchFamily="34" charset="-122"/>
              </a:rPr>
              <a:t>日</a:t>
            </a:r>
            <a:r>
              <a:rPr lang="zh-CN" altLang="en-US" sz="2400" dirty="0" smtClean="0">
                <a:latin typeface="微软雅黑" pitchFamily="34" charset="-122"/>
                <a:ea typeface="微软雅黑" pitchFamily="34" charset="-122"/>
              </a:rPr>
              <a:t>（含）后实际取得的工资、薪金所得，减除费用统一按照</a:t>
            </a:r>
            <a:r>
              <a:rPr lang="en-US" altLang="zh-CN" sz="2400" b="1" dirty="0" smtClean="0">
                <a:solidFill>
                  <a:srgbClr val="FF0000"/>
                </a:solidFill>
                <a:latin typeface="微软雅黑" pitchFamily="34" charset="-122"/>
                <a:ea typeface="微软雅黑" pitchFamily="34" charset="-122"/>
              </a:rPr>
              <a:t>5000</a:t>
            </a:r>
            <a:r>
              <a:rPr lang="zh-CN" altLang="en-US" sz="2400" b="1" dirty="0" smtClean="0">
                <a:solidFill>
                  <a:srgbClr val="FF0000"/>
                </a:solidFill>
                <a:latin typeface="微软雅黑" pitchFamily="34" charset="-122"/>
                <a:ea typeface="微软雅黑" pitchFamily="34" charset="-122"/>
              </a:rPr>
              <a:t>元</a:t>
            </a:r>
            <a:r>
              <a:rPr lang="en-US" altLang="zh-CN" sz="2400" b="1" dirty="0" smtClean="0">
                <a:solidFill>
                  <a:srgbClr val="FF0000"/>
                </a:solidFill>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月</a:t>
            </a:r>
            <a:r>
              <a:rPr lang="zh-CN" altLang="en-US" sz="2400" dirty="0" smtClean="0">
                <a:latin typeface="微软雅黑" pitchFamily="34" charset="-122"/>
                <a:ea typeface="微软雅黑" pitchFamily="34" charset="-122"/>
              </a:rPr>
              <a:t>执行，并按照本通知所附个人所得税税率表一计算应纳税额。对纳税人在</a:t>
            </a:r>
            <a:r>
              <a:rPr lang="en-US" altLang="zh-CN" sz="2400" dirty="0" smtClean="0">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9</a:t>
            </a:r>
            <a:r>
              <a:rPr lang="zh-CN" altLang="en-US" sz="2400" dirty="0" smtClean="0">
                <a:latin typeface="微软雅黑" pitchFamily="34" charset="-122"/>
                <a:ea typeface="微软雅黑" pitchFamily="34" charset="-122"/>
              </a:rPr>
              <a:t>月</a:t>
            </a:r>
            <a:r>
              <a:rPr lang="en-US" altLang="zh-CN" sz="2400" dirty="0" smtClean="0">
                <a:latin typeface="微软雅黑" pitchFamily="34" charset="-122"/>
                <a:ea typeface="微软雅黑" pitchFamily="34" charset="-122"/>
              </a:rPr>
              <a:t>30</a:t>
            </a:r>
            <a:r>
              <a:rPr lang="zh-CN" altLang="en-US" sz="2400" dirty="0" smtClean="0">
                <a:latin typeface="微软雅黑" pitchFamily="34" charset="-122"/>
                <a:ea typeface="微软雅黑" pitchFamily="34" charset="-122"/>
              </a:rPr>
              <a:t>日（含）前实际取得的工资、薪金所得，减除费用按照税法修改前规定执行。”</a:t>
            </a:r>
          </a:p>
          <a:p>
            <a:endParaRPr lang="zh-CN" altLang="en-US" sz="2000" dirty="0">
              <a:solidFill>
                <a:srgbClr val="C0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2420888"/>
            <a:ext cx="7416824" cy="3416320"/>
          </a:xfrm>
          <a:prstGeom prst="rect">
            <a:avLst/>
          </a:prstGeom>
          <a:noFill/>
        </p:spPr>
        <p:txBody>
          <a:bodyPr wrap="square" rtlCol="0">
            <a:spAutoFit/>
          </a:bodyPr>
          <a:lstStyle/>
          <a:p>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根据国</a:t>
            </a:r>
            <a:r>
              <a:rPr lang="zh-CN" altLang="en-US" sz="2400" dirty="0" smtClean="0">
                <a:latin typeface="微软雅黑" pitchFamily="34" charset="-122"/>
                <a:ea typeface="微软雅黑" pitchFamily="34" charset="-122"/>
              </a:rPr>
              <a:t>税发</a:t>
            </a:r>
            <a:r>
              <a:rPr lang="en-US" altLang="zh-CN" sz="2400" dirty="0" smtClean="0">
                <a:latin typeface="微软雅黑" pitchFamily="34" charset="-122"/>
                <a:ea typeface="微软雅黑" pitchFamily="34" charset="-122"/>
              </a:rPr>
              <a:t>〔2005〕9</a:t>
            </a:r>
            <a:r>
              <a:rPr lang="zh-CN" altLang="en-US" sz="2400" dirty="0" smtClean="0">
                <a:latin typeface="微软雅黑" pitchFamily="34" charset="-122"/>
                <a:ea typeface="微软雅黑" pitchFamily="34" charset="-122"/>
              </a:rPr>
              <a:t>号、财税</a:t>
            </a:r>
            <a:r>
              <a:rPr lang="en-US" altLang="zh-CN" sz="2400" dirty="0" smtClean="0">
                <a:latin typeface="微软雅黑" pitchFamily="34" charset="-122"/>
                <a:ea typeface="微软雅黑" pitchFamily="34" charset="-122"/>
              </a:rPr>
              <a:t>〔2018〕98</a:t>
            </a:r>
            <a:r>
              <a:rPr lang="zh-CN" altLang="en-US" sz="2400" dirty="0" smtClean="0">
                <a:latin typeface="微软雅黑" pitchFamily="34" charset="-122"/>
                <a:ea typeface="微软雅黑" pitchFamily="34" charset="-122"/>
              </a:rPr>
              <a:t>号两个文件。按政策理解，</a:t>
            </a:r>
            <a:r>
              <a:rPr lang="en-US" altLang="zh-CN" sz="2400" dirty="0" smtClean="0">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10</a:t>
            </a:r>
            <a:r>
              <a:rPr lang="zh-CN" altLang="en-US" sz="2400" dirty="0" smtClean="0">
                <a:latin typeface="微软雅黑" pitchFamily="34" charset="-122"/>
                <a:ea typeface="微软雅黑" pitchFamily="34" charset="-122"/>
              </a:rPr>
              <a:t>月</a:t>
            </a:r>
            <a:r>
              <a:rPr lang="en-US" altLang="zh-CN" sz="2400" dirty="0" smtClean="0">
                <a:latin typeface="微软雅黑" pitchFamily="34" charset="-122"/>
                <a:ea typeface="微软雅黑" pitchFamily="34" charset="-122"/>
              </a:rPr>
              <a:t>-12</a:t>
            </a:r>
            <a:r>
              <a:rPr lang="zh-CN" altLang="en-US" sz="2400" dirty="0" smtClean="0">
                <a:latin typeface="微软雅黑" pitchFamily="34" charset="-122"/>
                <a:ea typeface="微软雅黑" pitchFamily="34" charset="-122"/>
              </a:rPr>
              <a:t>月发放的年终奖，应当可以按新税率、新级距操</a:t>
            </a:r>
            <a:r>
              <a:rPr lang="zh-CN" altLang="en-US" sz="2400" dirty="0" smtClean="0">
                <a:latin typeface="微软雅黑" pitchFamily="34" charset="-122"/>
                <a:ea typeface="微软雅黑" pitchFamily="34" charset="-122"/>
              </a:rPr>
              <a:t>作。</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因</a:t>
            </a:r>
            <a:r>
              <a:rPr lang="zh-CN" altLang="en-US" sz="2400" dirty="0" smtClean="0">
                <a:latin typeface="微软雅黑" pitchFamily="34" charset="-122"/>
                <a:ea typeface="微软雅黑" pitchFamily="34" charset="-122"/>
              </a:rPr>
              <a:t>年终奖优惠政策一年只能用一次，对于</a:t>
            </a:r>
            <a:r>
              <a:rPr lang="en-US" altLang="zh-CN" sz="2400" dirty="0" smtClean="0">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1-9</a:t>
            </a:r>
            <a:r>
              <a:rPr lang="zh-CN" altLang="en-US" sz="2400" dirty="0" smtClean="0">
                <a:latin typeface="微软雅黑" pitchFamily="34" charset="-122"/>
                <a:ea typeface="微软雅黑" pitchFamily="34" charset="-122"/>
              </a:rPr>
              <a:t>月期间已经使用过年终奖政策的人员，</a:t>
            </a:r>
            <a:r>
              <a:rPr lang="en-US" altLang="zh-CN" sz="2400" dirty="0" smtClean="0">
                <a:latin typeface="微软雅黑" pitchFamily="34" charset="-122"/>
                <a:ea typeface="微软雅黑" pitchFamily="34" charset="-122"/>
              </a:rPr>
              <a:t>2018</a:t>
            </a:r>
            <a:r>
              <a:rPr lang="zh-CN" altLang="en-US" sz="2400" dirty="0" smtClean="0">
                <a:latin typeface="微软雅黑" pitchFamily="34" charset="-122"/>
                <a:ea typeface="微软雅黑" pitchFamily="34" charset="-122"/>
              </a:rPr>
              <a:t>年</a:t>
            </a:r>
            <a:r>
              <a:rPr lang="en-US" altLang="zh-CN" sz="2400" dirty="0" smtClean="0">
                <a:latin typeface="微软雅黑" pitchFamily="34" charset="-122"/>
                <a:ea typeface="微软雅黑" pitchFamily="34" charset="-122"/>
              </a:rPr>
              <a:t>10-12</a:t>
            </a:r>
            <a:r>
              <a:rPr lang="zh-CN" altLang="en-US" sz="2400" dirty="0" smtClean="0">
                <a:latin typeface="微软雅黑" pitchFamily="34" charset="-122"/>
                <a:ea typeface="微软雅黑" pitchFamily="34" charset="-122"/>
              </a:rPr>
              <a:t>月再次发放年终奖</a:t>
            </a:r>
            <a:r>
              <a:rPr lang="zh-CN" altLang="en-US" sz="2400" dirty="0" smtClean="0">
                <a:latin typeface="微软雅黑" pitchFamily="34" charset="-122"/>
                <a:ea typeface="微软雅黑" pitchFamily="34" charset="-122"/>
              </a:rPr>
              <a:t>，不</a:t>
            </a:r>
            <a:r>
              <a:rPr lang="zh-CN" altLang="en-US" sz="2400" dirty="0" smtClean="0">
                <a:latin typeface="微软雅黑" pitchFamily="34" charset="-122"/>
                <a:ea typeface="微软雅黑" pitchFamily="34" charset="-122"/>
              </a:rPr>
              <a:t>能享受优惠政策</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修</a:t>
            </a:r>
            <a:r>
              <a:rPr lang="zh-CN" altLang="en-US" sz="2400" dirty="0" smtClean="0">
                <a:latin typeface="微软雅黑" pitchFamily="34" charset="-122"/>
                <a:ea typeface="微软雅黑" pitchFamily="34" charset="-122"/>
              </a:rPr>
              <a:t>订后的个人所得税</a:t>
            </a:r>
            <a:r>
              <a:rPr lang="en-US" altLang="zh-CN" sz="2400" dirty="0" smtClean="0">
                <a:latin typeface="微软雅黑" pitchFamily="34" charset="-122"/>
                <a:ea typeface="微软雅黑" pitchFamily="34" charset="-122"/>
              </a:rPr>
              <a:t>2019</a:t>
            </a:r>
            <a:r>
              <a:rPr lang="zh-CN" altLang="en-US" sz="2400" dirty="0" smtClean="0">
                <a:latin typeface="微软雅黑" pitchFamily="34" charset="-122"/>
                <a:ea typeface="微软雅黑" pitchFamily="34" charset="-122"/>
              </a:rPr>
              <a:t>年开始实施，到时个人所得税是按年计算（年度扣减</a:t>
            </a:r>
            <a:r>
              <a:rPr lang="en-US" altLang="zh-CN" sz="2400" dirty="0" smtClean="0">
                <a:latin typeface="微软雅黑" pitchFamily="34" charset="-122"/>
                <a:ea typeface="微软雅黑" pitchFamily="34" charset="-122"/>
              </a:rPr>
              <a:t>6</a:t>
            </a:r>
            <a:r>
              <a:rPr lang="zh-CN" altLang="en-US" sz="2400" dirty="0" smtClean="0">
                <a:latin typeface="微软雅黑" pitchFamily="34" charset="-122"/>
                <a:ea typeface="微软雅黑" pitchFamily="34" charset="-122"/>
              </a:rPr>
              <a:t>万的费用），年终奖政策在</a:t>
            </a:r>
            <a:r>
              <a:rPr lang="en-US" altLang="zh-CN" sz="2400" dirty="0" smtClean="0">
                <a:latin typeface="微软雅黑" pitchFamily="34" charset="-122"/>
                <a:ea typeface="微软雅黑" pitchFamily="34" charset="-122"/>
              </a:rPr>
              <a:t>2019</a:t>
            </a:r>
            <a:r>
              <a:rPr lang="zh-CN" altLang="en-US" sz="2400" dirty="0" smtClean="0">
                <a:latin typeface="微软雅黑" pitchFamily="34" charset="-122"/>
                <a:ea typeface="微软雅黑" pitchFamily="34" charset="-122"/>
              </a:rPr>
              <a:t>年之后是否依据存在，目前并不明</a:t>
            </a:r>
            <a:r>
              <a:rPr lang="zh-CN" altLang="en-US" sz="2400" dirty="0" smtClean="0">
                <a:latin typeface="微软雅黑" pitchFamily="34" charset="-122"/>
                <a:ea typeface="微软雅黑" pitchFamily="34" charset="-122"/>
              </a:rPr>
              <a:t>确。</a:t>
            </a:r>
            <a:endParaRPr lang="zh-CN" altLang="en-US" sz="2400" dirty="0" smtClean="0">
              <a:latin typeface="微软雅黑" pitchFamily="34" charset="-122"/>
              <a:ea typeface="微软雅黑" pitchFamily="34" charset="-122"/>
            </a:endParaRPr>
          </a:p>
        </p:txBody>
      </p:sp>
      <p:sp>
        <p:nvSpPr>
          <p:cNvPr id="4" name="圆角矩形 3"/>
          <p:cNvSpPr/>
          <p:nvPr/>
        </p:nvSpPr>
        <p:spPr>
          <a:xfrm>
            <a:off x="1187624" y="1340768"/>
            <a:ext cx="45365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331640" y="1412776"/>
            <a:ext cx="4752528"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全</a:t>
            </a:r>
            <a:r>
              <a:rPr lang="zh-CN" altLang="en-US" sz="4000" b="1" dirty="0" smtClean="0">
                <a:solidFill>
                  <a:srgbClr val="C00000"/>
                </a:solidFill>
                <a:latin typeface="微软雅黑" pitchFamily="34" charset="-122"/>
                <a:ea typeface="微软雅黑" pitchFamily="34" charset="-122"/>
              </a:rPr>
              <a:t>年一次性年终奖</a:t>
            </a:r>
            <a:endParaRPr lang="zh-CN" altLang="en-US" sz="4000" b="1" dirty="0">
              <a:solidFill>
                <a:srgbClr val="C00000"/>
              </a:solidFill>
              <a:latin typeface="微软雅黑" pitchFamily="34" charset="-122"/>
              <a:ea typeface="微软雅黑" pitchFamily="34" charset="-122"/>
            </a:endParaRPr>
          </a:p>
        </p:txBody>
      </p:sp>
      <p:sp>
        <p:nvSpPr>
          <p:cNvPr id="6" name="TextBox 5"/>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95536" y="2420888"/>
            <a:ext cx="7848872" cy="19442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187624" y="1340768"/>
            <a:ext cx="4536504"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331640" y="1412776"/>
            <a:ext cx="4752528"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年终奖计算公式</a:t>
            </a:r>
            <a:endParaRPr lang="zh-CN" altLang="en-US" sz="4000" b="1" dirty="0">
              <a:solidFill>
                <a:srgbClr val="C00000"/>
              </a:solidFill>
              <a:latin typeface="微软雅黑" pitchFamily="34" charset="-122"/>
              <a:ea typeface="微软雅黑" pitchFamily="34" charset="-122"/>
            </a:endParaRPr>
          </a:p>
        </p:txBody>
      </p:sp>
      <p:sp>
        <p:nvSpPr>
          <p:cNvPr id="6" name="TextBox 5"/>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10" name="矩形 9"/>
          <p:cNvSpPr/>
          <p:nvPr/>
        </p:nvSpPr>
        <p:spPr>
          <a:xfrm>
            <a:off x="1187624" y="2636912"/>
            <a:ext cx="7056784" cy="3785652"/>
          </a:xfrm>
          <a:prstGeom prst="rect">
            <a:avLst/>
          </a:prstGeom>
        </p:spPr>
        <p:txBody>
          <a:bodyPr wrap="square">
            <a:spAutoFit/>
          </a:bodyPr>
          <a:lstStyle/>
          <a:p>
            <a:r>
              <a:rPr lang="zh-CN" altLang="en-US" sz="2400" b="1" dirty="0" smtClean="0">
                <a:latin typeface="微软雅黑" pitchFamily="34" charset="-122"/>
                <a:ea typeface="微软雅黑" pitchFamily="34" charset="-122"/>
              </a:rPr>
              <a:t>当月工资超过</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元，根据年终奖</a:t>
            </a:r>
            <a:r>
              <a:rPr lang="en-US" altLang="zh-CN" sz="2400" b="1" dirty="0" smtClean="0">
                <a:latin typeface="微软雅黑" pitchFamily="34" charset="-122"/>
                <a:ea typeface="微软雅黑" pitchFamily="34" charset="-122"/>
              </a:rPr>
              <a:t>/12</a:t>
            </a:r>
            <a:r>
              <a:rPr lang="zh-CN" altLang="en-US" sz="2400" b="1" dirty="0" smtClean="0">
                <a:latin typeface="微软雅黑" pitchFamily="34" charset="-122"/>
                <a:ea typeface="微软雅黑" pitchFamily="34" charset="-122"/>
              </a:rPr>
              <a:t>确定税率和速算扣除数，</a:t>
            </a:r>
            <a:endParaRPr lang="en-US" altLang="zh-CN" sz="2400" b="1" dirty="0" smtClean="0">
              <a:latin typeface="微软雅黑" pitchFamily="34" charset="-122"/>
              <a:ea typeface="微软雅黑" pitchFamily="34" charset="-122"/>
            </a:endParaRPr>
          </a:p>
          <a:p>
            <a:r>
              <a:rPr lang="zh-CN" altLang="en-US" sz="2400" dirty="0" smtClean="0">
                <a:solidFill>
                  <a:srgbClr val="C00000"/>
                </a:solidFill>
                <a:latin typeface="微软雅黑" pitchFamily="34" charset="-122"/>
                <a:ea typeface="微软雅黑" pitchFamily="34" charset="-122"/>
              </a:rPr>
              <a:t>年终奖应交个人所得税</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年终奖</a:t>
            </a:r>
            <a:r>
              <a:rPr lang="en-US" altLang="zh-CN" sz="2400" dirty="0" smtClean="0">
                <a:solidFill>
                  <a:srgbClr val="C00000"/>
                </a:solidFill>
                <a:latin typeface="微软雅黑" pitchFamily="34" charset="-122"/>
                <a:ea typeface="微软雅黑" pitchFamily="34" charset="-122"/>
              </a:rPr>
              <a:t>(A)*</a:t>
            </a:r>
            <a:r>
              <a:rPr lang="zh-CN" altLang="en-US" sz="2400" dirty="0" smtClean="0">
                <a:solidFill>
                  <a:srgbClr val="C00000"/>
                </a:solidFill>
                <a:latin typeface="微软雅黑" pitchFamily="34" charset="-122"/>
                <a:ea typeface="微软雅黑" pitchFamily="34" charset="-122"/>
              </a:rPr>
              <a:t>适用税率</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速算扣除</a:t>
            </a:r>
            <a:r>
              <a:rPr lang="zh-CN" altLang="en-US" sz="2400" dirty="0" smtClean="0">
                <a:solidFill>
                  <a:srgbClr val="C00000"/>
                </a:solidFill>
                <a:latin typeface="微软雅黑" pitchFamily="34" charset="-122"/>
                <a:ea typeface="微软雅黑" pitchFamily="34" charset="-122"/>
              </a:rPr>
              <a:t>数</a:t>
            </a:r>
            <a:endParaRPr lang="en-US" altLang="zh-CN" sz="2400" dirty="0" smtClean="0">
              <a:solidFill>
                <a:srgbClr val="C00000"/>
              </a:solidFill>
              <a:latin typeface="微软雅黑" pitchFamily="34" charset="-122"/>
              <a:ea typeface="微软雅黑" pitchFamily="34" charset="-122"/>
            </a:endParaRPr>
          </a:p>
          <a:p>
            <a:endParaRPr lang="en-US" altLang="zh-CN" sz="2400" dirty="0" smtClean="0">
              <a:solidFill>
                <a:srgbClr val="C00000"/>
              </a:solidFill>
              <a:latin typeface="微软雅黑" pitchFamily="34" charset="-122"/>
              <a:ea typeface="微软雅黑" pitchFamily="34" charset="-122"/>
            </a:endParaRPr>
          </a:p>
          <a:p>
            <a:endParaRPr lang="en-US" altLang="zh-CN" sz="2400" dirty="0" smtClean="0">
              <a:solidFill>
                <a:srgbClr val="C00000"/>
              </a:solidFill>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当月工资不超过</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元，根据（年终奖</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5000-</a:t>
            </a:r>
            <a:r>
              <a:rPr lang="zh-CN" altLang="en-US" sz="2400" b="1" dirty="0" smtClean="0">
                <a:latin typeface="微软雅黑" pitchFamily="34" charset="-122"/>
                <a:ea typeface="微软雅黑" pitchFamily="34" charset="-122"/>
              </a:rPr>
              <a:t>当月工资））</a:t>
            </a:r>
            <a:r>
              <a:rPr lang="en-US" altLang="zh-CN" sz="2400" b="1" dirty="0" smtClean="0">
                <a:latin typeface="微软雅黑" pitchFamily="34" charset="-122"/>
                <a:ea typeface="微软雅黑" pitchFamily="34" charset="-122"/>
              </a:rPr>
              <a:t>/12</a:t>
            </a:r>
            <a:r>
              <a:rPr lang="zh-CN" altLang="en-US" sz="2400" b="1" dirty="0" smtClean="0">
                <a:latin typeface="微软雅黑" pitchFamily="34" charset="-122"/>
                <a:ea typeface="微软雅黑" pitchFamily="34" charset="-122"/>
              </a:rPr>
              <a:t>确定税率和速算扣除数</a:t>
            </a:r>
          </a:p>
          <a:p>
            <a:r>
              <a:rPr lang="zh-CN" altLang="en-US" sz="2400" dirty="0" smtClean="0">
                <a:solidFill>
                  <a:srgbClr val="C00000"/>
                </a:solidFill>
                <a:latin typeface="微软雅黑" pitchFamily="34" charset="-122"/>
                <a:ea typeface="微软雅黑" pitchFamily="34" charset="-122"/>
              </a:rPr>
              <a:t>年终奖应交个人所得税</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年终奖</a:t>
            </a:r>
            <a:r>
              <a:rPr lang="en-US" altLang="zh-CN" sz="2400" dirty="0" smtClean="0">
                <a:solidFill>
                  <a:srgbClr val="C00000"/>
                </a:solidFill>
                <a:latin typeface="微软雅黑" pitchFamily="34" charset="-122"/>
                <a:ea typeface="微软雅黑" pitchFamily="34" charset="-122"/>
              </a:rPr>
              <a:t>(A</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a:t>
            </a:r>
            <a:r>
              <a:rPr lang="en-US" altLang="zh-CN" sz="2400" dirty="0" smtClean="0">
                <a:solidFill>
                  <a:srgbClr val="C00000"/>
                </a:solidFill>
                <a:latin typeface="微软雅黑" pitchFamily="34" charset="-122"/>
                <a:ea typeface="微软雅黑" pitchFamily="34" charset="-122"/>
              </a:rPr>
              <a:t>5000-</a:t>
            </a:r>
            <a:r>
              <a:rPr lang="zh-CN" altLang="en-US" sz="2400" dirty="0" smtClean="0">
                <a:solidFill>
                  <a:srgbClr val="C00000"/>
                </a:solidFill>
                <a:latin typeface="微软雅黑" pitchFamily="34" charset="-122"/>
                <a:ea typeface="微软雅黑" pitchFamily="34" charset="-122"/>
              </a:rPr>
              <a:t>当月工资）</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适用税率</a:t>
            </a:r>
            <a:r>
              <a:rPr lang="en-US" altLang="zh-CN"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速算扣除数</a:t>
            </a:r>
            <a:endParaRPr lang="zh-CN" altLang="en-US" sz="2400" dirty="0">
              <a:solidFill>
                <a:srgbClr val="C00000"/>
              </a:solidFill>
              <a:latin typeface="微软雅黑" pitchFamily="34" charset="-122"/>
              <a:ea typeface="微软雅黑" pitchFamily="34" charset="-122"/>
            </a:endParaRPr>
          </a:p>
        </p:txBody>
      </p:sp>
      <p:grpSp>
        <p:nvGrpSpPr>
          <p:cNvPr id="13" name="组合 12"/>
          <p:cNvGrpSpPr/>
          <p:nvPr/>
        </p:nvGrpSpPr>
        <p:grpSpPr>
          <a:xfrm rot="1594462">
            <a:off x="7133411" y="1155251"/>
            <a:ext cx="2016224" cy="936104"/>
            <a:chOff x="6732240" y="1268760"/>
            <a:chExt cx="2016224" cy="936104"/>
          </a:xfrm>
        </p:grpSpPr>
        <p:sp>
          <p:nvSpPr>
            <p:cNvPr id="11" name="椭圆 10"/>
            <p:cNvSpPr/>
            <p:nvPr/>
          </p:nvSpPr>
          <p:spPr>
            <a:xfrm>
              <a:off x="6732240" y="1268760"/>
              <a:ext cx="2016224" cy="93610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6948264" y="1484784"/>
              <a:ext cx="1656184" cy="461665"/>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假设存在</a:t>
              </a:r>
              <a:endParaRPr lang="zh-CN" altLang="en-US" sz="2400" b="1" dirty="0">
                <a:latin typeface="微软雅黑" pitchFamily="34" charset="-122"/>
                <a:ea typeface="微软雅黑" pitchFamily="34" charset="-122"/>
              </a:endParaRPr>
            </a:p>
          </p:txBody>
        </p:sp>
      </p:grpSp>
      <p:sp>
        <p:nvSpPr>
          <p:cNvPr id="15" name="TextBox 14"/>
          <p:cNvSpPr txBox="1"/>
          <p:nvPr/>
        </p:nvSpPr>
        <p:spPr>
          <a:xfrm>
            <a:off x="510516" y="2852936"/>
            <a:ext cx="677108" cy="1368152"/>
          </a:xfrm>
          <a:prstGeom prst="rect">
            <a:avLst/>
          </a:prstGeom>
          <a:noFill/>
        </p:spPr>
        <p:txBody>
          <a:bodyPr vert="eaVert" wrap="square" rtlCol="0">
            <a:spAutoFit/>
          </a:bodyPr>
          <a:lstStyle/>
          <a:p>
            <a:r>
              <a:rPr lang="zh-CN" altLang="en-US" sz="3200" b="1" dirty="0" smtClean="0">
                <a:latin typeface="微软雅黑" pitchFamily="34" charset="-122"/>
                <a:ea typeface="微软雅黑" pitchFamily="34" charset="-122"/>
              </a:rPr>
              <a:t>公式一</a:t>
            </a:r>
            <a:endParaRPr lang="zh-CN" altLang="en-US" sz="3200" b="1" dirty="0">
              <a:latin typeface="微软雅黑" pitchFamily="34" charset="-122"/>
              <a:ea typeface="微软雅黑" pitchFamily="34" charset="-122"/>
            </a:endParaRPr>
          </a:p>
        </p:txBody>
      </p:sp>
      <p:sp>
        <p:nvSpPr>
          <p:cNvPr id="16" name="TextBox 15"/>
          <p:cNvSpPr txBox="1"/>
          <p:nvPr/>
        </p:nvSpPr>
        <p:spPr>
          <a:xfrm>
            <a:off x="467544" y="4941168"/>
            <a:ext cx="677108" cy="1368152"/>
          </a:xfrm>
          <a:prstGeom prst="rect">
            <a:avLst/>
          </a:prstGeom>
          <a:noFill/>
        </p:spPr>
        <p:txBody>
          <a:bodyPr vert="eaVert" wrap="square" rtlCol="0">
            <a:spAutoFit/>
          </a:bodyPr>
          <a:lstStyle/>
          <a:p>
            <a:r>
              <a:rPr lang="zh-CN" altLang="en-US" sz="3200" b="1" dirty="0" smtClean="0">
                <a:latin typeface="微软雅黑" pitchFamily="34" charset="-122"/>
                <a:ea typeface="微软雅黑" pitchFamily="34" charset="-122"/>
              </a:rPr>
              <a:t>公式二</a:t>
            </a:r>
            <a:endParaRPr lang="zh-CN" altLang="en-US" sz="3200" b="1" dirty="0">
              <a:latin typeface="微软雅黑" pitchFamily="34" charset="-122"/>
              <a:ea typeface="微软雅黑" pitchFamily="34" charset="-122"/>
            </a:endParaRPr>
          </a:p>
        </p:txBody>
      </p:sp>
      <p:sp>
        <p:nvSpPr>
          <p:cNvPr id="18" name="圆角矩形 17"/>
          <p:cNvSpPr/>
          <p:nvPr/>
        </p:nvSpPr>
        <p:spPr>
          <a:xfrm>
            <a:off x="395536" y="4653136"/>
            <a:ext cx="7848872" cy="19442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01p58PICCm5.jpg"/>
          <p:cNvPicPr>
            <a:picLocks noChangeAspect="1"/>
          </p:cNvPicPr>
          <p:nvPr/>
        </p:nvPicPr>
        <p:blipFill>
          <a:blip r:embed="rId2" cstate="print"/>
          <a:stretch>
            <a:fillRect/>
          </a:stretch>
        </p:blipFill>
        <p:spPr>
          <a:xfrm>
            <a:off x="6948264" y="404664"/>
            <a:ext cx="2195736" cy="2448272"/>
          </a:xfrm>
          <a:prstGeom prst="rect">
            <a:avLst/>
          </a:prstGeom>
        </p:spPr>
      </p:pic>
      <p:sp>
        <p:nvSpPr>
          <p:cNvPr id="4" name="TextBox 3"/>
          <p:cNvSpPr txBox="1"/>
          <p:nvPr/>
        </p:nvSpPr>
        <p:spPr>
          <a:xfrm>
            <a:off x="1475656" y="188640"/>
            <a:ext cx="6192688"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6" name="TextBox 5"/>
          <p:cNvSpPr txBox="1"/>
          <p:nvPr/>
        </p:nvSpPr>
        <p:spPr>
          <a:xfrm>
            <a:off x="827584" y="1556792"/>
            <a:ext cx="6552728" cy="5078313"/>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例</a:t>
            </a:r>
            <a:r>
              <a:rPr lang="en-US" altLang="zh-CN" sz="2400" b="1" dirty="0" smtClean="0">
                <a:latin typeface="微软雅黑" pitchFamily="34" charset="-122"/>
                <a:ea typeface="微软雅黑" pitchFamily="34" charset="-122"/>
              </a:rPr>
              <a:t>1:</a:t>
            </a:r>
            <a:r>
              <a:rPr lang="zh-CN" altLang="en-US" sz="2400" b="1" dirty="0" smtClean="0">
                <a:latin typeface="微软雅黑" pitchFamily="34" charset="-122"/>
                <a:ea typeface="微软雅黑" pitchFamily="34" charset="-122"/>
              </a:rPr>
              <a:t>刘老师</a:t>
            </a:r>
            <a:r>
              <a:rPr lang="en-US" altLang="zh-CN" sz="2400" b="1" dirty="0" smtClean="0">
                <a:latin typeface="微软雅黑" pitchFamily="34" charset="-122"/>
                <a:ea typeface="微软雅黑" pitchFamily="34" charset="-122"/>
              </a:rPr>
              <a:t>2018</a:t>
            </a:r>
            <a:r>
              <a:rPr lang="zh-CN" altLang="en-US" sz="2400" b="1" dirty="0" smtClean="0">
                <a:latin typeface="微软雅黑" pitchFamily="34" charset="-122"/>
                <a:ea typeface="微软雅黑" pitchFamily="34" charset="-122"/>
              </a:rPr>
              <a:t>年四季度某月取得</a:t>
            </a:r>
            <a:r>
              <a:rPr lang="zh-CN" altLang="en-US" sz="2400" b="1" dirty="0" smtClean="0">
                <a:solidFill>
                  <a:srgbClr val="FF0000"/>
                </a:solidFill>
                <a:latin typeface="微软雅黑" pitchFamily="34" charset="-122"/>
                <a:ea typeface="微软雅黑" pitchFamily="34" charset="-122"/>
              </a:rPr>
              <a:t>年终奖</a:t>
            </a:r>
            <a:r>
              <a:rPr lang="en-US" altLang="zh-CN" sz="2400" b="1" dirty="0" smtClean="0">
                <a:solidFill>
                  <a:srgbClr val="FF0000"/>
                </a:solidFill>
                <a:latin typeface="微软雅黑" pitchFamily="34" charset="-122"/>
                <a:ea typeface="微软雅黑" pitchFamily="34" charset="-122"/>
              </a:rPr>
              <a:t>24000</a:t>
            </a:r>
            <a:r>
              <a:rPr lang="zh-CN" altLang="en-US" sz="2400" b="1" dirty="0" smtClean="0">
                <a:latin typeface="微软雅黑" pitchFamily="34" charset="-122"/>
                <a:ea typeface="微软雅黑" pitchFamily="34" charset="-122"/>
              </a:rPr>
              <a:t>元，当月扣除五险一金后</a:t>
            </a:r>
            <a:r>
              <a:rPr lang="zh-CN" altLang="en-US" sz="2400" b="1" dirty="0" smtClean="0">
                <a:solidFill>
                  <a:srgbClr val="FF0000"/>
                </a:solidFill>
                <a:latin typeface="微软雅黑" pitchFamily="34" charset="-122"/>
                <a:ea typeface="微软雅黑" pitchFamily="34" charset="-122"/>
              </a:rPr>
              <a:t>工资薪金补贴</a:t>
            </a:r>
            <a:r>
              <a:rPr lang="zh-CN" altLang="en-US" sz="2400" b="1" dirty="0" smtClean="0">
                <a:latin typeface="微软雅黑" pitchFamily="34" charset="-122"/>
                <a:ea typeface="微软雅黑" pitchFamily="34" charset="-122"/>
              </a:rPr>
              <a:t>共发放</a:t>
            </a:r>
            <a:r>
              <a:rPr lang="en-US" altLang="zh-CN" sz="2400" b="1" dirty="0" smtClean="0">
                <a:solidFill>
                  <a:srgbClr val="FF0000"/>
                </a:solidFill>
                <a:latin typeface="微软雅黑" pitchFamily="34" charset="-122"/>
                <a:ea typeface="微软雅黑" pitchFamily="34" charset="-122"/>
              </a:rPr>
              <a:t>6000</a:t>
            </a:r>
            <a:r>
              <a:rPr lang="zh-CN" altLang="en-US" sz="2400" b="1" dirty="0" smtClean="0">
                <a:latin typeface="微软雅黑" pitchFamily="34" charset="-122"/>
                <a:ea typeface="微软雅黑" pitchFamily="34" charset="-122"/>
              </a:rPr>
              <a:t>元，则计算步骤如下：</a:t>
            </a:r>
            <a:endParaRPr lang="en-US" altLang="zh-CN" sz="2400" b="1"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因为当月工薪</a:t>
            </a:r>
            <a:r>
              <a:rPr lang="zh-CN" altLang="en-US" sz="2400" b="1" dirty="0" smtClean="0">
                <a:solidFill>
                  <a:srgbClr val="FF0000"/>
                </a:solidFill>
                <a:latin typeface="微软雅黑" pitchFamily="34" charset="-122"/>
                <a:ea typeface="微软雅黑" pitchFamily="34" charset="-122"/>
              </a:rPr>
              <a:t>超过</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元，所以适用</a:t>
            </a:r>
            <a:r>
              <a:rPr lang="zh-CN" altLang="en-US" sz="2400" b="1" dirty="0" smtClean="0">
                <a:solidFill>
                  <a:srgbClr val="FF0000"/>
                </a:solidFill>
                <a:latin typeface="微软雅黑" pitchFamily="34" charset="-122"/>
                <a:ea typeface="微软雅黑" pitchFamily="34" charset="-122"/>
              </a:rPr>
              <a:t>公式一</a:t>
            </a:r>
            <a:endParaRPr lang="en-US" altLang="zh-CN" sz="2400" b="1" dirty="0" smtClean="0">
              <a:solidFill>
                <a:srgbClr val="FF0000"/>
              </a:solidFill>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年终奖金额</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/12=2000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2000</a:t>
            </a:r>
            <a:r>
              <a:rPr lang="zh-CN" altLang="en-US" sz="2400" dirty="0" smtClean="0">
                <a:latin typeface="微软雅黑" pitchFamily="34" charset="-122"/>
                <a:ea typeface="微软雅黑" pitchFamily="34" charset="-122"/>
              </a:rPr>
              <a:t>元，参照税率表，得到税率</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应纳税所得额*适用税率</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3%-0=720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税后年终奖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税前年终奖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=24000-720=23280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endParaRPr lang="en-US" altLang="zh-CN" dirty="0" smtClean="0"/>
          </a:p>
          <a:p>
            <a:endParaRPr lang="zh-CN" altLang="en-US" dirty="0"/>
          </a:p>
        </p:txBody>
      </p:sp>
    </p:spTree>
  </p:cSld>
  <p:clrMapOvr>
    <a:masterClrMapping/>
  </p:clrMapOvr>
  <p:transition advClick="0"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p58PICCm5.jpg"/>
          <p:cNvPicPr>
            <a:picLocks noChangeAspect="1"/>
          </p:cNvPicPr>
          <p:nvPr/>
        </p:nvPicPr>
        <p:blipFill>
          <a:blip r:embed="rId2" cstate="print"/>
          <a:stretch>
            <a:fillRect/>
          </a:stretch>
        </p:blipFill>
        <p:spPr>
          <a:xfrm>
            <a:off x="6948264" y="404664"/>
            <a:ext cx="2195736" cy="2448272"/>
          </a:xfrm>
          <a:prstGeom prst="rect">
            <a:avLst/>
          </a:prstGeom>
        </p:spPr>
      </p:pic>
      <p:sp>
        <p:nvSpPr>
          <p:cNvPr id="3" name="TextBox 2"/>
          <p:cNvSpPr txBox="1"/>
          <p:nvPr/>
        </p:nvSpPr>
        <p:spPr>
          <a:xfrm>
            <a:off x="1475656" y="188640"/>
            <a:ext cx="6192688" cy="707886"/>
          </a:xfrm>
          <a:prstGeom prst="rect">
            <a:avLst/>
          </a:prstGeom>
          <a:blipFill>
            <a:blip r:embed="rId3"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4" name="TextBox 3"/>
          <p:cNvSpPr txBox="1"/>
          <p:nvPr/>
        </p:nvSpPr>
        <p:spPr>
          <a:xfrm>
            <a:off x="467544" y="1273398"/>
            <a:ext cx="7560840" cy="5539978"/>
          </a:xfrm>
          <a:prstGeom prst="rect">
            <a:avLst/>
          </a:prstGeom>
          <a:noFill/>
        </p:spPr>
        <p:txBody>
          <a:bodyPr wrap="square" rtlCol="0">
            <a:spAutoFit/>
          </a:bodyPr>
          <a:lstStyle/>
          <a:p>
            <a:r>
              <a:rPr lang="zh-CN" altLang="en-US" sz="2400" b="1" dirty="0" smtClean="0">
                <a:latin typeface="微软雅黑" pitchFamily="34" charset="-122"/>
                <a:ea typeface="微软雅黑" pitchFamily="34" charset="-122"/>
              </a:rPr>
              <a:t>例</a:t>
            </a:r>
            <a:r>
              <a:rPr lang="en-US" altLang="zh-CN" sz="2400" b="1" dirty="0" smtClean="0">
                <a:latin typeface="微软雅黑" pitchFamily="34" charset="-122"/>
                <a:ea typeface="微软雅黑" pitchFamily="34" charset="-122"/>
              </a:rPr>
              <a:t>2:</a:t>
            </a:r>
            <a:r>
              <a:rPr lang="zh-CN" altLang="en-US" sz="2400" b="1" dirty="0" smtClean="0">
                <a:latin typeface="微软雅黑" pitchFamily="34" charset="-122"/>
                <a:ea typeface="微软雅黑" pitchFamily="34" charset="-122"/>
              </a:rPr>
              <a:t>王老师</a:t>
            </a:r>
            <a:r>
              <a:rPr lang="en-US" altLang="zh-CN" sz="2400" b="1" dirty="0" smtClean="0">
                <a:latin typeface="微软雅黑" pitchFamily="34" charset="-122"/>
                <a:ea typeface="微软雅黑" pitchFamily="34" charset="-122"/>
              </a:rPr>
              <a:t>2018</a:t>
            </a:r>
            <a:r>
              <a:rPr lang="zh-CN" altLang="en-US" sz="2400" b="1" dirty="0" smtClean="0">
                <a:latin typeface="微软雅黑" pitchFamily="34" charset="-122"/>
                <a:ea typeface="微软雅黑" pitchFamily="34" charset="-122"/>
              </a:rPr>
              <a:t>年四季度某月取得</a:t>
            </a:r>
            <a:r>
              <a:rPr lang="zh-CN" altLang="en-US" sz="2400" b="1" dirty="0" smtClean="0">
                <a:solidFill>
                  <a:srgbClr val="FF0000"/>
                </a:solidFill>
                <a:latin typeface="微软雅黑" pitchFamily="34" charset="-122"/>
                <a:ea typeface="微软雅黑" pitchFamily="34" charset="-122"/>
              </a:rPr>
              <a:t>年终奖</a:t>
            </a:r>
            <a:r>
              <a:rPr lang="en-US" altLang="zh-CN" sz="2400" b="1" dirty="0" smtClean="0">
                <a:solidFill>
                  <a:srgbClr val="FF0000"/>
                </a:solidFill>
                <a:latin typeface="微软雅黑" pitchFamily="34" charset="-122"/>
                <a:ea typeface="微软雅黑" pitchFamily="34" charset="-122"/>
              </a:rPr>
              <a:t>24000</a:t>
            </a:r>
            <a:r>
              <a:rPr lang="zh-CN" altLang="en-US" sz="2400" b="1" dirty="0" smtClean="0">
                <a:latin typeface="微软雅黑" pitchFamily="34" charset="-122"/>
                <a:ea typeface="微软雅黑" pitchFamily="34" charset="-122"/>
              </a:rPr>
              <a:t>元，当月扣除五险一金后</a:t>
            </a:r>
            <a:r>
              <a:rPr lang="zh-CN" altLang="en-US" sz="2400" b="1" dirty="0" smtClean="0">
                <a:solidFill>
                  <a:srgbClr val="FF0000"/>
                </a:solidFill>
                <a:latin typeface="微软雅黑" pitchFamily="34" charset="-122"/>
                <a:ea typeface="微软雅黑" pitchFamily="34" charset="-122"/>
              </a:rPr>
              <a:t>工资薪金补贴</a:t>
            </a:r>
            <a:r>
              <a:rPr lang="zh-CN" altLang="en-US" sz="2400" b="1" dirty="0" smtClean="0">
                <a:latin typeface="微软雅黑" pitchFamily="34" charset="-122"/>
                <a:ea typeface="微软雅黑" pitchFamily="34" charset="-122"/>
              </a:rPr>
              <a:t>共发放</a:t>
            </a:r>
            <a:r>
              <a:rPr lang="en-US" altLang="zh-CN" sz="2400" b="1" dirty="0" smtClean="0">
                <a:solidFill>
                  <a:srgbClr val="FF0000"/>
                </a:solidFill>
                <a:latin typeface="微软雅黑" pitchFamily="34" charset="-122"/>
                <a:ea typeface="微软雅黑" pitchFamily="34" charset="-122"/>
              </a:rPr>
              <a:t>4000</a:t>
            </a:r>
            <a:r>
              <a:rPr lang="zh-CN" altLang="en-US" sz="2400" b="1" dirty="0" smtClean="0">
                <a:latin typeface="微软雅黑" pitchFamily="34" charset="-122"/>
                <a:ea typeface="微软雅黑" pitchFamily="34" charset="-122"/>
              </a:rPr>
              <a:t>元，则计算步骤如下：</a:t>
            </a:r>
            <a:endParaRPr lang="en-US" altLang="zh-CN" sz="2400" b="1"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因为当月工薪</a:t>
            </a:r>
            <a:r>
              <a:rPr lang="zh-CN" altLang="en-US" sz="2400" b="1" dirty="0" smtClean="0">
                <a:solidFill>
                  <a:srgbClr val="FF0000"/>
                </a:solidFill>
                <a:latin typeface="微软雅黑" pitchFamily="34" charset="-122"/>
                <a:ea typeface="微软雅黑" pitchFamily="34" charset="-122"/>
              </a:rPr>
              <a:t>不超过</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元，所以适用</a:t>
            </a:r>
            <a:r>
              <a:rPr lang="zh-CN" altLang="en-US" sz="2400" b="1" dirty="0" smtClean="0">
                <a:solidFill>
                  <a:srgbClr val="FF0000"/>
                </a:solidFill>
                <a:latin typeface="微软雅黑" pitchFamily="34" charset="-122"/>
                <a:ea typeface="微软雅黑" pitchFamily="34" charset="-122"/>
              </a:rPr>
              <a:t>公式二</a:t>
            </a:r>
            <a:endParaRPr lang="en-US" altLang="zh-CN" sz="2400" b="1" dirty="0" smtClean="0">
              <a:solidFill>
                <a:srgbClr val="FF0000"/>
              </a:solidFill>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年终奖金额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a:t>
            </a:r>
            <a:r>
              <a:rPr lang="zh-CN" altLang="en-US" sz="2400" dirty="0" smtClean="0">
                <a:latin typeface="微软雅黑" pitchFamily="34" charset="-122"/>
                <a:ea typeface="微软雅黑" pitchFamily="34" charset="-122"/>
              </a:rPr>
              <a:t>当月工资）               </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=23000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a:t>
            </a:r>
            <a:r>
              <a:rPr lang="en-US" altLang="zh-CN" sz="2400" dirty="0" smtClean="0">
                <a:latin typeface="微软雅黑" pitchFamily="34" charset="-122"/>
                <a:ea typeface="微软雅黑" pitchFamily="34" charset="-122"/>
              </a:rPr>
              <a:t>/12</a:t>
            </a:r>
          </a:p>
          <a:p>
            <a:r>
              <a:rPr lang="en-US" altLang="zh-CN" sz="2400" dirty="0" smtClean="0">
                <a:latin typeface="微软雅黑" pitchFamily="34" charset="-122"/>
                <a:ea typeface="微软雅黑" pitchFamily="34" charset="-122"/>
              </a:rPr>
              <a:t>          =23000/12=1916.67</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）平均每月</a:t>
            </a:r>
            <a:r>
              <a:rPr lang="en-US" altLang="zh-CN" sz="2400" dirty="0" smtClean="0">
                <a:latin typeface="微软雅黑" pitchFamily="34" charset="-122"/>
                <a:ea typeface="微软雅黑" pitchFamily="34" charset="-122"/>
              </a:rPr>
              <a:t>1916.67</a:t>
            </a:r>
            <a:r>
              <a:rPr lang="zh-CN" altLang="en-US" sz="2400" dirty="0" smtClean="0">
                <a:latin typeface="微软雅黑" pitchFamily="34" charset="-122"/>
                <a:ea typeface="微软雅黑" pitchFamily="34" charset="-122"/>
              </a:rPr>
              <a:t>元，参照税率表，得到税率</a:t>
            </a:r>
            <a:r>
              <a:rPr lang="en-US" altLang="zh-CN" sz="2400" dirty="0" smtClean="0">
                <a:latin typeface="微软雅黑" pitchFamily="34" charset="-122"/>
                <a:ea typeface="微软雅黑" pitchFamily="34" charset="-122"/>
              </a:rPr>
              <a:t>3%</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速算扣除数</a:t>
            </a:r>
            <a:r>
              <a:rPr lang="en-US" altLang="zh-CN" sz="2400" dirty="0" smtClean="0">
                <a:latin typeface="微软雅黑" pitchFamily="34" charset="-122"/>
                <a:ea typeface="微软雅黑" pitchFamily="34" charset="-122"/>
              </a:rPr>
              <a:t>0</a:t>
            </a: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应纳税额</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应纳税所得额*适用税率</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速算扣除数</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24000-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5000-4000</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3%-0=690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a:t>
            </a:r>
            <a:r>
              <a:rPr lang="zh-CN" altLang="en-US" sz="2400" b="1" dirty="0" smtClean="0">
                <a:solidFill>
                  <a:srgbClr val="FF0000"/>
                </a:solidFill>
                <a:latin typeface="微软雅黑" pitchFamily="34" charset="-122"/>
                <a:ea typeface="微软雅黑" pitchFamily="34" charset="-122"/>
              </a:rPr>
              <a:t>税后年终奖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税前年终奖</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应纳税额</a:t>
            </a:r>
            <a:endParaRPr lang="en-US" altLang="zh-CN" sz="2400" dirty="0" smtClean="0">
              <a:latin typeface="微软雅黑" pitchFamily="34" charset="-122"/>
              <a:ea typeface="微软雅黑" pitchFamily="34" charset="-122"/>
            </a:endParaRPr>
          </a:p>
          <a:p>
            <a:r>
              <a:rPr lang="en-US" altLang="zh-CN"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=24000-690=23310</a:t>
            </a:r>
            <a:r>
              <a:rPr lang="zh-CN" altLang="en-US" sz="2400" dirty="0" smtClean="0">
                <a:latin typeface="微软雅黑" pitchFamily="34" charset="-122"/>
                <a:ea typeface="微软雅黑" pitchFamily="34" charset="-122"/>
              </a:rPr>
              <a:t>元</a:t>
            </a:r>
            <a:endParaRPr lang="en-US" altLang="zh-CN" sz="2400" dirty="0" smtClean="0">
              <a:latin typeface="微软雅黑" pitchFamily="34" charset="-122"/>
              <a:ea typeface="微软雅黑" pitchFamily="34" charset="-122"/>
            </a:endParaRPr>
          </a:p>
          <a:p>
            <a:endParaRPr lang="en-US" altLang="zh-CN" dirty="0" smtClean="0"/>
          </a:p>
        </p:txBody>
      </p:sp>
    </p:spTree>
  </p:cSld>
  <p:clrMapOvr>
    <a:masterClrMapping/>
  </p:clrMapOvr>
  <p:transition advClick="0"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横卷形 7"/>
          <p:cNvSpPr/>
          <p:nvPr/>
        </p:nvSpPr>
        <p:spPr>
          <a:xfrm>
            <a:off x="2339752" y="0"/>
            <a:ext cx="4320480" cy="908720"/>
          </a:xfrm>
          <a:prstGeom prst="horizontalScrol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表格 5"/>
          <p:cNvGraphicFramePr>
            <a:graphicFrameLocks noGrp="1"/>
          </p:cNvGraphicFramePr>
          <p:nvPr/>
        </p:nvGraphicFramePr>
        <p:xfrm>
          <a:off x="107504" y="908720"/>
          <a:ext cx="8928000" cy="5312556"/>
        </p:xfrm>
        <a:graphic>
          <a:graphicData uri="http://schemas.openxmlformats.org/drawingml/2006/table">
            <a:tbl>
              <a:tblPr/>
              <a:tblGrid>
                <a:gridCol w="1224136"/>
                <a:gridCol w="1007864"/>
                <a:gridCol w="1116000"/>
                <a:gridCol w="1116000"/>
                <a:gridCol w="1116000"/>
                <a:gridCol w="1116000"/>
                <a:gridCol w="1116000"/>
                <a:gridCol w="1116000"/>
              </a:tblGrid>
              <a:tr h="327130">
                <a:tc>
                  <a:txBody>
                    <a:bodyPr/>
                    <a:lstStyle/>
                    <a:p>
                      <a:pPr algn="ctr" fontAlgn="b"/>
                      <a:r>
                        <a:rPr lang="zh-CN" altLang="en-US" sz="1800" b="1" i="0" u="none" strike="noStrike" dirty="0">
                          <a:solidFill>
                            <a:srgbClr val="FFFF00"/>
                          </a:solidFill>
                          <a:latin typeface="微软雅黑"/>
                        </a:rPr>
                        <a:t>年终奖</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除以</a:t>
                      </a:r>
                      <a:r>
                        <a:rPr lang="en-US" altLang="zh-CN" sz="1800" b="1" i="0" u="none" strike="noStrike" dirty="0">
                          <a:solidFill>
                            <a:srgbClr val="FFFF00"/>
                          </a:solidFill>
                          <a:latin typeface="微软雅黑"/>
                        </a:rPr>
                        <a:t>12</a:t>
                      </a:r>
                      <a:r>
                        <a:rPr lang="zh-CN" altLang="en-US" sz="1800" b="1" i="0" u="none" strike="noStrike" dirty="0">
                          <a:solidFill>
                            <a:srgbClr val="FFFF00"/>
                          </a:solidFill>
                          <a:latin typeface="微软雅黑"/>
                        </a:rPr>
                        <a:t>的商数</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适用税率</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速算扣除数</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应纳税额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多发奖金数额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增加税额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zh-CN" altLang="en-US" sz="1800" b="1" i="0" u="none" strike="noStrike" dirty="0">
                          <a:solidFill>
                            <a:srgbClr val="FFFF00"/>
                          </a:solidFill>
                          <a:latin typeface="微软雅黑"/>
                        </a:rPr>
                        <a:t>税后金额</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0725">
                <a:tc>
                  <a:txBody>
                    <a:bodyPr/>
                    <a:lstStyle/>
                    <a:p>
                      <a:pPr algn="r" fontAlgn="b"/>
                      <a:r>
                        <a:rPr lang="en-US" altLang="zh-CN" sz="1800" b="1" i="0" u="none" strike="noStrike" dirty="0">
                          <a:latin typeface="宋体"/>
                        </a:rPr>
                        <a:t>36000.00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1080.00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34920.00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dirty="0">
                          <a:latin typeface="宋体"/>
                        </a:rPr>
                        <a:t>36001.00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3390.10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solidFill>
                            <a:srgbClr val="FF0000"/>
                          </a:solidFill>
                          <a:latin typeface="宋体"/>
                        </a:rPr>
                        <a:t>2310.10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32610.90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725">
                <a:tc>
                  <a:txBody>
                    <a:bodyPr/>
                    <a:lstStyle/>
                    <a:p>
                      <a:pPr algn="r" fontAlgn="b"/>
                      <a:r>
                        <a:rPr lang="en-US" altLang="zh-CN" sz="1800" b="1" i="0" u="none" strike="noStrike" dirty="0">
                          <a:latin typeface="宋体"/>
                        </a:rPr>
                        <a:t>38566.67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3213.89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3646.67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2566.67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solidFill>
                            <a:srgbClr val="FF0000"/>
                          </a:solidFill>
                          <a:latin typeface="宋体"/>
                        </a:rPr>
                        <a:t>2566.67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34920.00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144000.00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12000.00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14190.00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129810.00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144001.00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latin typeface="宋体"/>
                        </a:rPr>
                        <a:t>12000.08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27390.20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13200.20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116610.80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725">
                <a:tc>
                  <a:txBody>
                    <a:bodyPr/>
                    <a:lstStyle/>
                    <a:p>
                      <a:pPr algn="r" fontAlgn="b"/>
                      <a:r>
                        <a:rPr lang="en-US" altLang="zh-CN" sz="1800" b="1" i="0" u="none" strike="noStrike">
                          <a:latin typeface="宋体"/>
                        </a:rPr>
                        <a:t>160500.00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13375.00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30690.00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solidFill>
                            <a:srgbClr val="FF0000"/>
                          </a:solidFill>
                          <a:latin typeface="宋体"/>
                        </a:rPr>
                        <a:t>16500.00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16500.00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129810.00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300000.00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25000.00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20.00%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58590.00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241410.00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300001.00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25000.08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72340.25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13750.25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227660.75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725">
                <a:tc>
                  <a:txBody>
                    <a:bodyPr/>
                    <a:lstStyle/>
                    <a:p>
                      <a:pPr algn="r" fontAlgn="b"/>
                      <a:r>
                        <a:rPr lang="en-US" altLang="zh-CN" sz="1800" b="1" i="0" u="none" strike="noStrike">
                          <a:latin typeface="宋体"/>
                        </a:rPr>
                        <a:t>318333.33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26527.78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76923.33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solidFill>
                            <a:srgbClr val="FF0000"/>
                          </a:solidFill>
                          <a:latin typeface="宋体"/>
                        </a:rPr>
                        <a:t>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18333.33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241410.00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420000.00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35000.00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2660.00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102340.00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317660.00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420001.00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35000.08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4410.00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latin typeface="宋体"/>
                        </a:rPr>
                        <a:t>121590.30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19250.30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298410.70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725">
                <a:tc>
                  <a:txBody>
                    <a:bodyPr/>
                    <a:lstStyle/>
                    <a:p>
                      <a:pPr algn="r" fontAlgn="b"/>
                      <a:r>
                        <a:rPr lang="en-US" altLang="zh-CN" sz="1800" b="1" i="0" u="none" strike="noStrike">
                          <a:latin typeface="宋体"/>
                        </a:rPr>
                        <a:t>447500.00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37291.67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4410.00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129840.00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solidFill>
                            <a:srgbClr val="FF0000"/>
                          </a:solidFill>
                          <a:latin typeface="宋体"/>
                        </a:rPr>
                        <a:t>27500.00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27500.00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317660.00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660000.00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55000.00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30.00%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4410.00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latin typeface="宋体"/>
                        </a:rPr>
                        <a:t>193590.00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466410.00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660001.00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55000.08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35.00%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7160.00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223840.35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30250.35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436160.65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150725">
                <a:tc>
                  <a:txBody>
                    <a:bodyPr/>
                    <a:lstStyle/>
                    <a:p>
                      <a:pPr algn="r" fontAlgn="b"/>
                      <a:r>
                        <a:rPr lang="en-US" altLang="zh-CN" sz="1800" b="1" i="0" u="none" strike="noStrike">
                          <a:latin typeface="宋体"/>
                        </a:rPr>
                        <a:t>706538.46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58878.21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7160.00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240128.46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46538.46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dirty="0">
                          <a:solidFill>
                            <a:srgbClr val="FF0000"/>
                          </a:solidFill>
                          <a:latin typeface="宋体"/>
                        </a:rPr>
                        <a:t>46538.46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466410.00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960000.00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80000.00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7160.00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328840.00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1800" b="1" i="0" u="none" strike="noStrike" dirty="0">
                          <a:solidFill>
                            <a:srgbClr val="FF0000"/>
                          </a:solidFill>
                          <a:latin typeface="宋体"/>
                        </a:rPr>
                        <a:t>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zh-CN" sz="1800" b="1" i="0" u="none" strike="noStrike">
                          <a:latin typeface="宋体"/>
                        </a:rPr>
                        <a:t>631160.00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25">
                <a:tc>
                  <a:txBody>
                    <a:bodyPr/>
                    <a:lstStyle/>
                    <a:p>
                      <a:pPr algn="r" fontAlgn="b"/>
                      <a:r>
                        <a:rPr lang="en-US" altLang="zh-CN" sz="1800" b="1" i="0" u="none" strike="noStrike">
                          <a:latin typeface="宋体"/>
                        </a:rPr>
                        <a:t>960001.00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80000.08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45.00%</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15160.00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latin typeface="宋体"/>
                        </a:rPr>
                        <a:t>416840.45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a:solidFill>
                            <a:srgbClr val="FF0000"/>
                          </a:solidFill>
                          <a:latin typeface="宋体"/>
                        </a:rPr>
                        <a:t>1.00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solidFill>
                            <a:srgbClr val="FF0000"/>
                          </a:solidFill>
                          <a:latin typeface="宋体"/>
                        </a:rPr>
                        <a:t>88000.45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r" fontAlgn="b"/>
                      <a:r>
                        <a:rPr lang="en-US" altLang="zh-CN" sz="1800" b="1" i="0" u="none" strike="noStrike" dirty="0">
                          <a:latin typeface="宋体"/>
                        </a:rPr>
                        <a:t>543160.55 </a:t>
                      </a:r>
                    </a:p>
                  </a:txBody>
                  <a:tcPr marL="5582" marR="5582" marT="55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bl>
          </a:graphicData>
        </a:graphic>
      </p:graphicFrame>
      <p:sp>
        <p:nvSpPr>
          <p:cNvPr id="7" name="TextBox 6"/>
          <p:cNvSpPr txBox="1"/>
          <p:nvPr/>
        </p:nvSpPr>
        <p:spPr>
          <a:xfrm>
            <a:off x="323528" y="116632"/>
            <a:ext cx="8424936" cy="646331"/>
          </a:xfrm>
          <a:prstGeom prst="rect">
            <a:avLst/>
          </a:prstGeom>
          <a:noFill/>
        </p:spPr>
        <p:txBody>
          <a:bodyPr wrap="square" rtlCol="0">
            <a:spAutoFit/>
          </a:bodyPr>
          <a:lstStyle/>
          <a:p>
            <a:pPr algn="ctr"/>
            <a:r>
              <a:rPr lang="zh-CN" altLang="en-US" sz="3600" b="1" dirty="0" smtClean="0">
                <a:solidFill>
                  <a:srgbClr val="FFFF00"/>
                </a:solidFill>
                <a:latin typeface="微软雅黑" pitchFamily="34" charset="-122"/>
                <a:ea typeface="微软雅黑" pitchFamily="34" charset="-122"/>
              </a:rPr>
              <a:t>年终奖防“雷”表</a:t>
            </a:r>
            <a:endParaRPr lang="zh-CN" altLang="en-US" sz="3600" b="1" dirty="0">
              <a:solidFill>
                <a:srgbClr val="FFFF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259632" y="3717032"/>
            <a:ext cx="6408712" cy="187220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187624" y="1340768"/>
            <a:ext cx="3672408"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331640" y="1412776"/>
            <a:ext cx="3384376"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劳务报酬所得</a:t>
            </a:r>
            <a:endParaRPr lang="zh-CN" altLang="en-US" sz="4000" b="1" dirty="0">
              <a:solidFill>
                <a:srgbClr val="C00000"/>
              </a:solidFill>
              <a:latin typeface="微软雅黑" pitchFamily="34" charset="-122"/>
              <a:ea typeface="微软雅黑" pitchFamily="34" charset="-122"/>
            </a:endParaRPr>
          </a:p>
        </p:txBody>
      </p:sp>
      <p:sp>
        <p:nvSpPr>
          <p:cNvPr id="4" name="TextBox 3"/>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5" name="矩形 4"/>
          <p:cNvSpPr/>
          <p:nvPr/>
        </p:nvSpPr>
        <p:spPr>
          <a:xfrm>
            <a:off x="1187624" y="2492896"/>
            <a:ext cx="7128792" cy="1200329"/>
          </a:xfrm>
          <a:prstGeom prst="rect">
            <a:avLst/>
          </a:prstGeom>
        </p:spPr>
        <p:txBody>
          <a:bodyPr wrap="square">
            <a:spAutoFit/>
          </a:bodyPr>
          <a:lstStyle/>
          <a:p>
            <a:r>
              <a:rPr lang="zh-CN" altLang="en-US" sz="2400" dirty="0" smtClean="0">
                <a:latin typeface="微软雅黑" pitchFamily="34" charset="-122"/>
                <a:ea typeface="微软雅黑" pitchFamily="34" charset="-122"/>
              </a:rPr>
              <a:t>劳务报酬所得、稿酬所得、特许权使用费所得以收入减除百分之二十的费用后的余额为收入额。</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稿酬所得的收入额减按百分之七十计算</a:t>
            </a:r>
            <a:endParaRPr lang="zh-CN" altLang="en-US" sz="2400" dirty="0">
              <a:latin typeface="微软雅黑" pitchFamily="34" charset="-122"/>
              <a:ea typeface="微软雅黑" pitchFamily="34" charset="-122"/>
            </a:endParaRPr>
          </a:p>
        </p:txBody>
      </p:sp>
      <p:sp>
        <p:nvSpPr>
          <p:cNvPr id="6" name="TextBox 5"/>
          <p:cNvSpPr txBox="1"/>
          <p:nvPr/>
        </p:nvSpPr>
        <p:spPr>
          <a:xfrm>
            <a:off x="1403648" y="3866272"/>
            <a:ext cx="6912768" cy="1938992"/>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不超过</a:t>
            </a:r>
            <a:r>
              <a:rPr lang="en-US" altLang="zh-CN" sz="2400" dirty="0" smtClean="0">
                <a:solidFill>
                  <a:schemeClr val="bg1"/>
                </a:solidFill>
                <a:latin typeface="微软雅黑" pitchFamily="34" charset="-122"/>
                <a:ea typeface="微软雅黑" pitchFamily="34" charset="-122"/>
              </a:rPr>
              <a:t>4000</a:t>
            </a:r>
            <a:r>
              <a:rPr lang="zh-CN" altLang="en-US" sz="2400" dirty="0" smtClean="0">
                <a:solidFill>
                  <a:schemeClr val="bg1"/>
                </a:solidFill>
                <a:latin typeface="微软雅黑" pitchFamily="34" charset="-122"/>
                <a:ea typeface="微软雅黑" pitchFamily="34" charset="-122"/>
              </a:rPr>
              <a:t>元</a:t>
            </a:r>
            <a:endParaRPr lang="en-US" altLang="zh-CN" sz="2400" dirty="0" smtClean="0">
              <a:solidFill>
                <a:schemeClr val="bg1"/>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劳务报酬个税</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（收入</a:t>
            </a:r>
            <a:r>
              <a:rPr lang="en-US" altLang="zh-CN" sz="2400" dirty="0" smtClean="0">
                <a:solidFill>
                  <a:schemeClr val="bg1"/>
                </a:solidFill>
                <a:latin typeface="微软雅黑" pitchFamily="34" charset="-122"/>
                <a:ea typeface="微软雅黑" pitchFamily="34" charset="-122"/>
              </a:rPr>
              <a:t>-800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20%</a:t>
            </a:r>
          </a:p>
          <a:p>
            <a:r>
              <a:rPr lang="zh-CN" altLang="en-US" sz="2400" dirty="0" smtClean="0">
                <a:solidFill>
                  <a:schemeClr val="bg1"/>
                </a:solidFill>
                <a:latin typeface="微软雅黑" pitchFamily="34" charset="-122"/>
                <a:ea typeface="微软雅黑" pitchFamily="34" charset="-122"/>
              </a:rPr>
              <a:t>超过</a:t>
            </a:r>
            <a:r>
              <a:rPr lang="en-US" altLang="zh-CN" sz="2400" dirty="0" smtClean="0">
                <a:solidFill>
                  <a:schemeClr val="bg1"/>
                </a:solidFill>
                <a:latin typeface="微软雅黑" pitchFamily="34" charset="-122"/>
                <a:ea typeface="微软雅黑" pitchFamily="34" charset="-122"/>
              </a:rPr>
              <a:t>4000</a:t>
            </a:r>
            <a:r>
              <a:rPr lang="zh-CN" altLang="en-US" sz="2400" dirty="0" smtClean="0">
                <a:solidFill>
                  <a:schemeClr val="bg1"/>
                </a:solidFill>
                <a:latin typeface="微软雅黑" pitchFamily="34" charset="-122"/>
                <a:ea typeface="微软雅黑" pitchFamily="34" charset="-122"/>
              </a:rPr>
              <a:t>元</a:t>
            </a:r>
            <a:endParaRPr lang="en-US" altLang="zh-CN" sz="2400" dirty="0" smtClean="0">
              <a:solidFill>
                <a:schemeClr val="bg1"/>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劳务报酬个税</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收入*（</a:t>
            </a:r>
            <a:r>
              <a:rPr lang="en-US" altLang="zh-CN" sz="2400" dirty="0" smtClean="0">
                <a:solidFill>
                  <a:schemeClr val="bg1"/>
                </a:solidFill>
                <a:latin typeface="微软雅黑" pitchFamily="34" charset="-122"/>
                <a:ea typeface="微软雅黑" pitchFamily="34" charset="-122"/>
              </a:rPr>
              <a:t>1-20%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20%</a:t>
            </a:r>
          </a:p>
          <a:p>
            <a:endParaRPr lang="zh-CN" altLang="en-US" sz="2400" dirty="0">
              <a:latin typeface="微软雅黑" pitchFamily="34" charset="-122"/>
              <a:ea typeface="微软雅黑" pitchFamily="34" charset="-122"/>
            </a:endParaRPr>
          </a:p>
        </p:txBody>
      </p:sp>
      <p:sp>
        <p:nvSpPr>
          <p:cNvPr id="8" name="TextBox 7"/>
          <p:cNvSpPr txBox="1"/>
          <p:nvPr/>
        </p:nvSpPr>
        <p:spPr>
          <a:xfrm>
            <a:off x="5400600" y="5589240"/>
            <a:ext cx="3563888" cy="1138773"/>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注</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2019</a:t>
            </a:r>
            <a:r>
              <a:rPr lang="zh-CN" altLang="en-US" sz="2000" b="1" dirty="0" smtClean="0">
                <a:solidFill>
                  <a:srgbClr val="C00000"/>
                </a:solidFill>
                <a:latin typeface="微软雅黑" pitchFamily="34" charset="-122"/>
                <a:ea typeface="微软雅黑" pitchFamily="34" charset="-122"/>
              </a:rPr>
              <a:t>年</a:t>
            </a:r>
            <a:r>
              <a:rPr lang="en-US" altLang="zh-CN" sz="2000" b="1" dirty="0" smtClean="0">
                <a:solidFill>
                  <a:srgbClr val="C00000"/>
                </a:solidFill>
                <a:latin typeface="微软雅黑" pitchFamily="34" charset="-122"/>
                <a:ea typeface="微软雅黑" pitchFamily="34" charset="-122"/>
              </a:rPr>
              <a:t>1</a:t>
            </a:r>
            <a:r>
              <a:rPr lang="zh-CN" altLang="en-US" sz="2000" b="1" dirty="0" smtClean="0">
                <a:solidFill>
                  <a:srgbClr val="C00000"/>
                </a:solidFill>
                <a:latin typeface="微软雅黑" pitchFamily="34" charset="-122"/>
                <a:ea typeface="微软雅黑" pitchFamily="34" charset="-122"/>
              </a:rPr>
              <a:t>月</a:t>
            </a:r>
            <a:r>
              <a:rPr lang="en-US" altLang="zh-CN" sz="2000" b="1" dirty="0" smtClean="0">
                <a:solidFill>
                  <a:srgbClr val="C00000"/>
                </a:solidFill>
                <a:latin typeface="微软雅黑" pitchFamily="34" charset="-122"/>
                <a:ea typeface="微软雅黑" pitchFamily="34" charset="-122"/>
              </a:rPr>
              <a:t>1</a:t>
            </a:r>
            <a:r>
              <a:rPr lang="zh-CN" altLang="en-US" sz="2000" b="1" dirty="0" smtClean="0">
                <a:solidFill>
                  <a:srgbClr val="C00000"/>
                </a:solidFill>
                <a:latin typeface="微软雅黑" pitchFamily="34" charset="-122"/>
                <a:ea typeface="微软雅黑" pitchFamily="34" charset="-122"/>
              </a:rPr>
              <a:t>日，并入综合所得，适用适用百分之三至百分之四十五的超额累进税率</a:t>
            </a:r>
            <a:endParaRPr lang="zh-CN" altLang="en-US" sz="2000" b="1" dirty="0">
              <a:solidFill>
                <a:srgbClr val="C0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259632" y="3789040"/>
            <a:ext cx="6552728" cy="1800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187624" y="1340768"/>
            <a:ext cx="3672408" cy="93610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331640" y="1412776"/>
            <a:ext cx="3384376" cy="707886"/>
          </a:xfrm>
          <a:prstGeom prst="rect">
            <a:avLst/>
          </a:prstGeom>
          <a:noFill/>
        </p:spPr>
        <p:txBody>
          <a:bodyPr wrap="square" rtlCol="0">
            <a:spAutoFit/>
          </a:bodyPr>
          <a:lstStyle/>
          <a:p>
            <a:r>
              <a:rPr lang="zh-CN" altLang="en-US" sz="4000" b="1" dirty="0" smtClean="0">
                <a:solidFill>
                  <a:srgbClr val="C00000"/>
                </a:solidFill>
                <a:latin typeface="微软雅黑" pitchFamily="34" charset="-122"/>
                <a:ea typeface="微软雅黑" pitchFamily="34" charset="-122"/>
              </a:rPr>
              <a:t>稿酬所得</a:t>
            </a:r>
            <a:endParaRPr lang="zh-CN" altLang="en-US" sz="4000" b="1" dirty="0">
              <a:solidFill>
                <a:srgbClr val="C00000"/>
              </a:solidFill>
              <a:latin typeface="微软雅黑" pitchFamily="34" charset="-122"/>
              <a:ea typeface="微软雅黑" pitchFamily="34" charset="-122"/>
            </a:endParaRPr>
          </a:p>
        </p:txBody>
      </p:sp>
      <p:sp>
        <p:nvSpPr>
          <p:cNvPr id="4" name="TextBox 3"/>
          <p:cNvSpPr txBox="1"/>
          <p:nvPr/>
        </p:nvSpPr>
        <p:spPr>
          <a:xfrm>
            <a:off x="1475656" y="18864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三、过渡期政策执行</a:t>
            </a:r>
            <a:endParaRPr lang="zh-CN" altLang="en-US" sz="4000" b="1" dirty="0">
              <a:solidFill>
                <a:schemeClr val="bg1"/>
              </a:solidFill>
              <a:latin typeface="微软雅黑" pitchFamily="34" charset="-122"/>
              <a:ea typeface="微软雅黑" pitchFamily="34" charset="-122"/>
            </a:endParaRPr>
          </a:p>
        </p:txBody>
      </p:sp>
      <p:sp>
        <p:nvSpPr>
          <p:cNvPr id="5" name="矩形 4"/>
          <p:cNvSpPr/>
          <p:nvPr/>
        </p:nvSpPr>
        <p:spPr>
          <a:xfrm>
            <a:off x="1187624" y="2492896"/>
            <a:ext cx="7128792" cy="1200329"/>
          </a:xfrm>
          <a:prstGeom prst="rect">
            <a:avLst/>
          </a:prstGeom>
        </p:spPr>
        <p:txBody>
          <a:bodyPr wrap="square">
            <a:spAutoFit/>
          </a:bodyPr>
          <a:lstStyle/>
          <a:p>
            <a:r>
              <a:rPr lang="zh-CN" altLang="en-US" sz="2400" dirty="0" smtClean="0">
                <a:latin typeface="微软雅黑" pitchFamily="34" charset="-122"/>
                <a:ea typeface="微软雅黑" pitchFamily="34" charset="-122"/>
              </a:rPr>
              <a:t>劳务报酬所得、稿酬所得、特许权使用费所得以收入减除百分之二十的费用后的余额为收入额。</a:t>
            </a:r>
            <a:endParaRPr lang="en-US" altLang="zh-CN" sz="2400" dirty="0" smtClean="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稿酬所得的收入额减按百分之七十计算</a:t>
            </a:r>
            <a:endParaRPr lang="zh-CN" altLang="en-US" sz="2400" dirty="0">
              <a:latin typeface="微软雅黑" pitchFamily="34" charset="-122"/>
              <a:ea typeface="微软雅黑" pitchFamily="34" charset="-122"/>
            </a:endParaRPr>
          </a:p>
        </p:txBody>
      </p:sp>
      <p:sp>
        <p:nvSpPr>
          <p:cNvPr id="6" name="TextBox 5"/>
          <p:cNvSpPr txBox="1"/>
          <p:nvPr/>
        </p:nvSpPr>
        <p:spPr>
          <a:xfrm>
            <a:off x="1331640" y="3866272"/>
            <a:ext cx="6912768" cy="1938992"/>
          </a:xfrm>
          <a:prstGeom prst="rect">
            <a:avLst/>
          </a:prstGeom>
          <a:noFill/>
        </p:spPr>
        <p:txBody>
          <a:bodyPr wrap="square" rtlCol="0">
            <a:spAutoFit/>
          </a:bodyPr>
          <a:lstStyle/>
          <a:p>
            <a:r>
              <a:rPr lang="zh-CN" altLang="en-US" sz="2400" dirty="0" smtClean="0">
                <a:solidFill>
                  <a:schemeClr val="bg1"/>
                </a:solidFill>
                <a:latin typeface="微软雅黑" pitchFamily="34" charset="-122"/>
                <a:ea typeface="微软雅黑" pitchFamily="34" charset="-122"/>
              </a:rPr>
              <a:t>不超过</a:t>
            </a:r>
            <a:r>
              <a:rPr lang="en-US" altLang="zh-CN" sz="2400" dirty="0" smtClean="0">
                <a:solidFill>
                  <a:schemeClr val="bg1"/>
                </a:solidFill>
                <a:latin typeface="微软雅黑" pitchFamily="34" charset="-122"/>
                <a:ea typeface="微软雅黑" pitchFamily="34" charset="-122"/>
              </a:rPr>
              <a:t>4000</a:t>
            </a:r>
            <a:r>
              <a:rPr lang="zh-CN" altLang="en-US" sz="2400" dirty="0" smtClean="0">
                <a:solidFill>
                  <a:schemeClr val="bg1"/>
                </a:solidFill>
                <a:latin typeface="微软雅黑" pitchFamily="34" charset="-122"/>
                <a:ea typeface="微软雅黑" pitchFamily="34" charset="-122"/>
              </a:rPr>
              <a:t>元</a:t>
            </a:r>
            <a:endParaRPr lang="en-US" altLang="zh-CN" sz="2400" dirty="0" smtClean="0">
              <a:solidFill>
                <a:schemeClr val="bg1"/>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稿酬个税</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（收入</a:t>
            </a:r>
            <a:r>
              <a:rPr lang="en-US" altLang="zh-CN" sz="2400" dirty="0" smtClean="0">
                <a:solidFill>
                  <a:schemeClr val="bg1"/>
                </a:solidFill>
                <a:latin typeface="微软雅黑" pitchFamily="34" charset="-122"/>
                <a:ea typeface="微软雅黑" pitchFamily="34" charset="-122"/>
              </a:rPr>
              <a:t>-800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70%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20%</a:t>
            </a:r>
          </a:p>
          <a:p>
            <a:r>
              <a:rPr lang="zh-CN" altLang="en-US" sz="2400" dirty="0" smtClean="0">
                <a:solidFill>
                  <a:schemeClr val="bg1"/>
                </a:solidFill>
                <a:latin typeface="微软雅黑" pitchFamily="34" charset="-122"/>
                <a:ea typeface="微软雅黑" pitchFamily="34" charset="-122"/>
              </a:rPr>
              <a:t>超过</a:t>
            </a:r>
            <a:r>
              <a:rPr lang="en-US" altLang="zh-CN" sz="2400" dirty="0" smtClean="0">
                <a:solidFill>
                  <a:schemeClr val="bg1"/>
                </a:solidFill>
                <a:latin typeface="微软雅黑" pitchFamily="34" charset="-122"/>
                <a:ea typeface="微软雅黑" pitchFamily="34" charset="-122"/>
              </a:rPr>
              <a:t>4000</a:t>
            </a:r>
            <a:r>
              <a:rPr lang="zh-CN" altLang="en-US" sz="2400" dirty="0" smtClean="0">
                <a:solidFill>
                  <a:schemeClr val="bg1"/>
                </a:solidFill>
                <a:latin typeface="微软雅黑" pitchFamily="34" charset="-122"/>
                <a:ea typeface="微软雅黑" pitchFamily="34" charset="-122"/>
              </a:rPr>
              <a:t>元</a:t>
            </a:r>
            <a:endParaRPr lang="en-US" altLang="zh-CN" sz="2400" dirty="0" smtClean="0">
              <a:solidFill>
                <a:schemeClr val="bg1"/>
              </a:solidFill>
              <a:latin typeface="微软雅黑" pitchFamily="34" charset="-122"/>
              <a:ea typeface="微软雅黑" pitchFamily="34" charset="-122"/>
            </a:endParaRPr>
          </a:p>
          <a:p>
            <a:r>
              <a:rPr lang="zh-CN" altLang="en-US" sz="2400" dirty="0" smtClean="0">
                <a:solidFill>
                  <a:schemeClr val="bg1"/>
                </a:solidFill>
                <a:latin typeface="微软雅黑" pitchFamily="34" charset="-122"/>
                <a:ea typeface="微软雅黑" pitchFamily="34" charset="-122"/>
              </a:rPr>
              <a:t>稿酬个税</a:t>
            </a:r>
            <a:r>
              <a:rPr lang="en-US" altLang="zh-CN" sz="24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收入*（</a:t>
            </a:r>
            <a:r>
              <a:rPr lang="en-US" altLang="zh-CN" sz="2400" dirty="0" smtClean="0">
                <a:solidFill>
                  <a:schemeClr val="bg1"/>
                </a:solidFill>
                <a:latin typeface="微软雅黑" pitchFamily="34" charset="-122"/>
                <a:ea typeface="微软雅黑" pitchFamily="34" charset="-122"/>
              </a:rPr>
              <a:t>1-20%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70%</a:t>
            </a:r>
            <a:r>
              <a:rPr lang="zh-CN" altLang="en-US" sz="2400" dirty="0" smtClean="0">
                <a:solidFill>
                  <a:schemeClr val="bg1"/>
                </a:solidFill>
                <a:latin typeface="微软雅黑" pitchFamily="34" charset="-122"/>
                <a:ea typeface="微软雅黑" pitchFamily="34" charset="-122"/>
              </a:rPr>
              <a:t>*</a:t>
            </a:r>
            <a:r>
              <a:rPr lang="en-US" altLang="zh-CN" sz="2400" dirty="0" smtClean="0">
                <a:solidFill>
                  <a:schemeClr val="bg1"/>
                </a:solidFill>
                <a:latin typeface="微软雅黑" pitchFamily="34" charset="-122"/>
                <a:ea typeface="微软雅黑" pitchFamily="34" charset="-122"/>
              </a:rPr>
              <a:t>20%</a:t>
            </a:r>
          </a:p>
          <a:p>
            <a:endParaRPr lang="zh-CN" altLang="en-US" sz="2400" dirty="0">
              <a:latin typeface="微软雅黑" pitchFamily="34" charset="-122"/>
              <a:ea typeface="微软雅黑" pitchFamily="34" charset="-122"/>
            </a:endParaRPr>
          </a:p>
        </p:txBody>
      </p:sp>
      <p:sp>
        <p:nvSpPr>
          <p:cNvPr id="9" name="TextBox 8"/>
          <p:cNvSpPr txBox="1"/>
          <p:nvPr/>
        </p:nvSpPr>
        <p:spPr>
          <a:xfrm>
            <a:off x="5400600" y="5589240"/>
            <a:ext cx="3563888" cy="1138773"/>
          </a:xfrm>
          <a:prstGeom prst="rect">
            <a:avLst/>
          </a:prstGeom>
          <a:noFill/>
        </p:spPr>
        <p:txBody>
          <a:bodyPr wrap="square" rtlCol="0">
            <a:spAutoFit/>
          </a:bodyPr>
          <a:lstStyle/>
          <a:p>
            <a:r>
              <a:rPr lang="zh-CN" altLang="en-US" sz="2800" b="1" dirty="0" smtClean="0">
                <a:solidFill>
                  <a:srgbClr val="FF0000"/>
                </a:solidFill>
                <a:latin typeface="微软雅黑" pitchFamily="34" charset="-122"/>
                <a:ea typeface="微软雅黑" pitchFamily="34" charset="-122"/>
              </a:rPr>
              <a:t>注</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2019</a:t>
            </a:r>
            <a:r>
              <a:rPr lang="zh-CN" altLang="en-US" sz="2000" b="1" dirty="0" smtClean="0">
                <a:solidFill>
                  <a:srgbClr val="C00000"/>
                </a:solidFill>
                <a:latin typeface="微软雅黑" pitchFamily="34" charset="-122"/>
                <a:ea typeface="微软雅黑" pitchFamily="34" charset="-122"/>
              </a:rPr>
              <a:t>年</a:t>
            </a:r>
            <a:r>
              <a:rPr lang="en-US" altLang="zh-CN" sz="2000" b="1" dirty="0" smtClean="0">
                <a:solidFill>
                  <a:srgbClr val="C00000"/>
                </a:solidFill>
                <a:latin typeface="微软雅黑" pitchFamily="34" charset="-122"/>
                <a:ea typeface="微软雅黑" pitchFamily="34" charset="-122"/>
              </a:rPr>
              <a:t>1</a:t>
            </a:r>
            <a:r>
              <a:rPr lang="zh-CN" altLang="en-US" sz="2000" b="1" dirty="0" smtClean="0">
                <a:solidFill>
                  <a:srgbClr val="C00000"/>
                </a:solidFill>
                <a:latin typeface="微软雅黑" pitchFamily="34" charset="-122"/>
                <a:ea typeface="微软雅黑" pitchFamily="34" charset="-122"/>
              </a:rPr>
              <a:t>月</a:t>
            </a:r>
            <a:r>
              <a:rPr lang="en-US" altLang="zh-CN" sz="2000" b="1" dirty="0" smtClean="0">
                <a:solidFill>
                  <a:srgbClr val="C00000"/>
                </a:solidFill>
                <a:latin typeface="微软雅黑" pitchFamily="34" charset="-122"/>
                <a:ea typeface="微软雅黑" pitchFamily="34" charset="-122"/>
              </a:rPr>
              <a:t>1</a:t>
            </a:r>
            <a:r>
              <a:rPr lang="zh-CN" altLang="en-US" sz="2000" b="1" dirty="0" smtClean="0">
                <a:solidFill>
                  <a:srgbClr val="C00000"/>
                </a:solidFill>
                <a:latin typeface="微软雅黑" pitchFamily="34" charset="-122"/>
                <a:ea typeface="微软雅黑" pitchFamily="34" charset="-122"/>
              </a:rPr>
              <a:t>日，并入综合所得，适用适用百分之三至百分之四十五的超额累进税率</a:t>
            </a:r>
            <a:endParaRPr lang="zh-CN" altLang="en-US" sz="2000" b="1" dirty="0">
              <a:solidFill>
                <a:srgbClr val="C0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第四章</a:t>
            </a:r>
            <a:endParaRPr lang="zh-CN" altLang="en-US" sz="4000" b="1" dirty="0">
              <a:latin typeface="微软雅黑" pitchFamily="34" charset="-122"/>
              <a:ea typeface="微软雅黑" pitchFamily="34" charset="-122"/>
            </a:endParaRPr>
          </a:p>
        </p:txBody>
      </p:sp>
      <p:sp>
        <p:nvSpPr>
          <p:cNvPr id="3" name="TextBox 2"/>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4" name="TextBox 3"/>
          <p:cNvSpPr txBox="1"/>
          <p:nvPr/>
        </p:nvSpPr>
        <p:spPr>
          <a:xfrm>
            <a:off x="2267744" y="2852936"/>
            <a:ext cx="4896544" cy="1015663"/>
          </a:xfrm>
          <a:prstGeom prst="rect">
            <a:avLst/>
          </a:prstGeom>
          <a:noFill/>
        </p:spPr>
        <p:txBody>
          <a:bodyPr wrap="square" rtlCol="0">
            <a:spAutoFit/>
          </a:bodyPr>
          <a:lstStyle/>
          <a:p>
            <a:r>
              <a:rPr lang="zh-CN" altLang="en-US" sz="6000" b="1" dirty="0" smtClean="0">
                <a:solidFill>
                  <a:srgbClr val="FF0000"/>
                </a:solidFill>
                <a:latin typeface="微软雅黑" pitchFamily="34" charset="-122"/>
                <a:ea typeface="微软雅黑" pitchFamily="34" charset="-122"/>
              </a:rPr>
              <a:t>专项附加扣除</a:t>
            </a:r>
            <a:endParaRPr lang="zh-CN" altLang="en-US" sz="60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sp>
        <p:nvSpPr>
          <p:cNvPr id="3" name="矩形 2"/>
          <p:cNvSpPr/>
          <p:nvPr/>
        </p:nvSpPr>
        <p:spPr>
          <a:xfrm>
            <a:off x="899592" y="1340768"/>
            <a:ext cx="7344816" cy="2492990"/>
          </a:xfrm>
          <a:prstGeom prst="rect">
            <a:avLst/>
          </a:prstGeom>
        </p:spPr>
        <p:txBody>
          <a:bodyPr wrap="square">
            <a:spAutoFit/>
          </a:bodyPr>
          <a:lstStyle/>
          <a:p>
            <a:r>
              <a:rPr lang="en-US" altLang="zh-CN" sz="3200" b="1" dirty="0" smtClean="0">
                <a:solidFill>
                  <a:srgbClr val="FF0000"/>
                </a:solidFill>
                <a:latin typeface="微软雅黑" pitchFamily="34" charset="-122"/>
                <a:ea typeface="微软雅黑" pitchFamily="34" charset="-122"/>
              </a:rPr>
              <a:t>2018</a:t>
            </a:r>
            <a:r>
              <a:rPr lang="zh-CN" altLang="en-US" sz="3200" b="1" dirty="0" smtClean="0">
                <a:solidFill>
                  <a:srgbClr val="FF0000"/>
                </a:solidFill>
                <a:latin typeface="微软雅黑" pitchFamily="34" charset="-122"/>
                <a:ea typeface="微软雅黑" pitchFamily="34" charset="-122"/>
              </a:rPr>
              <a:t>年</a:t>
            </a:r>
            <a:r>
              <a:rPr lang="en-US" altLang="zh-CN" sz="3200" b="1" dirty="0" smtClean="0">
                <a:solidFill>
                  <a:srgbClr val="FF0000"/>
                </a:solidFill>
                <a:latin typeface="微软雅黑" pitchFamily="34" charset="-122"/>
                <a:ea typeface="微软雅黑" pitchFamily="34" charset="-122"/>
              </a:rPr>
              <a:t>10</a:t>
            </a:r>
            <a:r>
              <a:rPr lang="zh-CN" altLang="en-US" sz="3200" b="1" dirty="0" smtClean="0">
                <a:solidFill>
                  <a:srgbClr val="FF0000"/>
                </a:solidFill>
                <a:latin typeface="微软雅黑" pitchFamily="34" charset="-122"/>
                <a:ea typeface="微软雅黑" pitchFamily="34" charset="-122"/>
              </a:rPr>
              <a:t>月</a:t>
            </a:r>
            <a:r>
              <a:rPr lang="en-US" altLang="zh-CN" sz="3200" b="1" dirty="0" smtClean="0">
                <a:solidFill>
                  <a:srgbClr val="FF0000"/>
                </a:solidFill>
                <a:latin typeface="微软雅黑" pitchFamily="34" charset="-122"/>
                <a:ea typeface="微软雅黑" pitchFamily="34" charset="-122"/>
              </a:rPr>
              <a:t>20</a:t>
            </a:r>
            <a:r>
              <a:rPr lang="zh-CN" altLang="en-US" sz="3200" b="1" dirty="0" smtClean="0">
                <a:solidFill>
                  <a:srgbClr val="FF0000"/>
                </a:solidFill>
                <a:latin typeface="微软雅黑" pitchFamily="34" charset="-122"/>
                <a:ea typeface="微软雅黑" pitchFamily="34" charset="-122"/>
              </a:rPr>
              <a:t>日</a:t>
            </a:r>
            <a:r>
              <a:rPr lang="zh-CN" altLang="en-US" sz="2000" b="1" dirty="0" smtClean="0">
                <a:solidFill>
                  <a:srgbClr val="C00000"/>
                </a:solidFill>
                <a:latin typeface="微软雅黑" pitchFamily="34" charset="-122"/>
                <a:ea typeface="微软雅黑" pitchFamily="34" charset="-122"/>
              </a:rPr>
              <a:t>，财政部、国家税务总局等相关单位起草并对外公布了</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个人所得税</a:t>
            </a:r>
            <a:r>
              <a:rPr lang="zh-CN" altLang="en-US" sz="3200" b="1" dirty="0" smtClean="0">
                <a:solidFill>
                  <a:srgbClr val="FF0000"/>
                </a:solidFill>
                <a:latin typeface="微软雅黑" pitchFamily="34" charset="-122"/>
                <a:ea typeface="微软雅黑" pitchFamily="34" charset="-122"/>
              </a:rPr>
              <a:t>专项附加扣除</a:t>
            </a:r>
            <a:r>
              <a:rPr lang="zh-CN" altLang="en-US" sz="2000" b="1" dirty="0" smtClean="0">
                <a:solidFill>
                  <a:srgbClr val="C00000"/>
                </a:solidFill>
                <a:latin typeface="微软雅黑" pitchFamily="34" charset="-122"/>
                <a:ea typeface="微软雅黑" pitchFamily="34" charset="-122"/>
              </a:rPr>
              <a:t>暂行办法（征求意见稿）</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（以下简称暂行办法）</a:t>
            </a:r>
            <a:r>
              <a:rPr lang="zh-CN" altLang="en-US" sz="3200" b="1" dirty="0" smtClean="0">
                <a:solidFill>
                  <a:srgbClr val="FF0000"/>
                </a:solidFill>
                <a:latin typeface="微软雅黑" pitchFamily="34" charset="-122"/>
                <a:ea typeface="微软雅黑" pitchFamily="34" charset="-122"/>
              </a:rPr>
              <a:t>公开征求</a:t>
            </a:r>
            <a:r>
              <a:rPr lang="zh-CN" altLang="en-US" sz="2000" b="1" dirty="0" smtClean="0">
                <a:solidFill>
                  <a:srgbClr val="C00000"/>
                </a:solidFill>
                <a:latin typeface="微软雅黑" pitchFamily="34" charset="-122"/>
                <a:ea typeface="微软雅黑" pitchFamily="34" charset="-122"/>
              </a:rPr>
              <a:t>社会意见，截止时间为</a:t>
            </a:r>
            <a:r>
              <a:rPr lang="en-US" altLang="zh-CN" sz="2000" b="1" dirty="0" smtClean="0">
                <a:solidFill>
                  <a:srgbClr val="C00000"/>
                </a:solidFill>
                <a:latin typeface="微软雅黑" pitchFamily="34" charset="-122"/>
                <a:ea typeface="微软雅黑" pitchFamily="34" charset="-122"/>
              </a:rPr>
              <a:t>11</a:t>
            </a:r>
            <a:r>
              <a:rPr lang="zh-CN" altLang="en-US" sz="2000" b="1" dirty="0" smtClean="0">
                <a:solidFill>
                  <a:srgbClr val="C00000"/>
                </a:solidFill>
                <a:latin typeface="微软雅黑" pitchFamily="34" charset="-122"/>
                <a:ea typeface="微软雅黑" pitchFamily="34" charset="-122"/>
              </a:rPr>
              <a:t>月</a:t>
            </a:r>
            <a:r>
              <a:rPr lang="en-US" altLang="zh-CN" sz="2000" b="1" dirty="0" smtClean="0">
                <a:solidFill>
                  <a:srgbClr val="C00000"/>
                </a:solidFill>
                <a:latin typeface="微软雅黑" pitchFamily="34" charset="-122"/>
                <a:ea typeface="微软雅黑" pitchFamily="34" charset="-122"/>
              </a:rPr>
              <a:t>4</a:t>
            </a:r>
            <a:r>
              <a:rPr lang="zh-CN" altLang="en-US" sz="2000" b="1" dirty="0" smtClean="0">
                <a:solidFill>
                  <a:srgbClr val="C00000"/>
                </a:solidFill>
                <a:latin typeface="微软雅黑" pitchFamily="34" charset="-122"/>
                <a:ea typeface="微软雅黑" pitchFamily="34" charset="-122"/>
              </a:rPr>
              <a:t>日。该意见稿旨在落实</a:t>
            </a:r>
            <a:r>
              <a:rPr lang="en-US" altLang="zh-CN" sz="2000" b="1" dirty="0" smtClean="0">
                <a:solidFill>
                  <a:srgbClr val="C00000"/>
                </a:solidFill>
                <a:latin typeface="微软雅黑" pitchFamily="34" charset="-122"/>
                <a:ea typeface="微软雅黑" pitchFamily="34" charset="-122"/>
              </a:rPr>
              <a:t>8</a:t>
            </a:r>
            <a:r>
              <a:rPr lang="zh-CN" altLang="en-US" sz="2000" b="1" dirty="0" smtClean="0">
                <a:solidFill>
                  <a:srgbClr val="C00000"/>
                </a:solidFill>
                <a:latin typeface="微软雅黑" pitchFamily="34" charset="-122"/>
                <a:ea typeface="微软雅黑" pitchFamily="34" charset="-122"/>
              </a:rPr>
              <a:t>月</a:t>
            </a:r>
            <a:r>
              <a:rPr lang="en-US" altLang="zh-CN" sz="2000" b="1" dirty="0" smtClean="0">
                <a:solidFill>
                  <a:srgbClr val="C00000"/>
                </a:solidFill>
                <a:latin typeface="微软雅黑" pitchFamily="34" charset="-122"/>
                <a:ea typeface="微软雅黑" pitchFamily="34" charset="-122"/>
              </a:rPr>
              <a:t>31</a:t>
            </a:r>
            <a:r>
              <a:rPr lang="zh-CN" altLang="en-US" sz="2000" b="1" dirty="0" smtClean="0">
                <a:solidFill>
                  <a:srgbClr val="C00000"/>
                </a:solidFill>
                <a:latin typeface="微软雅黑" pitchFamily="34" charset="-122"/>
                <a:ea typeface="微软雅黑" pitchFamily="34" charset="-122"/>
              </a:rPr>
              <a:t>日十三届全国人大常委会通过的</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中华人民共和国个人所得税法修正案</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（即新个税法）中的专项附加扣除的细则</a:t>
            </a:r>
            <a:endParaRPr lang="zh-CN" altLang="en-US" sz="2000" b="1" dirty="0">
              <a:solidFill>
                <a:srgbClr val="C0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弯带形 1"/>
          <p:cNvSpPr/>
          <p:nvPr/>
        </p:nvSpPr>
        <p:spPr>
          <a:xfrm>
            <a:off x="2987824" y="836712"/>
            <a:ext cx="3456384" cy="1152128"/>
          </a:xfrm>
          <a:prstGeom prst="ellipseRibbon">
            <a:avLst/>
          </a:prstGeom>
          <a:solidFill>
            <a:srgbClr val="FF0000"/>
          </a:solidFill>
          <a:ln>
            <a:noFill/>
          </a:ln>
          <a:effectLst>
            <a:outerShdw blurRad="50800" dist="50800" dir="5400000" algn="ctr" rotWithShape="0">
              <a:srgbClr val="00B0F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latin typeface="微软雅黑" pitchFamily="34" charset="-122"/>
                <a:ea typeface="微软雅黑" pitchFamily="34" charset="-122"/>
              </a:rPr>
              <a:t>第一章</a:t>
            </a:r>
            <a:endParaRPr lang="zh-CN" altLang="en-US" sz="4000" b="1" dirty="0">
              <a:latin typeface="微软雅黑" pitchFamily="34" charset="-122"/>
              <a:ea typeface="微软雅黑" pitchFamily="34" charset="-122"/>
            </a:endParaRPr>
          </a:p>
        </p:txBody>
      </p:sp>
      <p:sp>
        <p:nvSpPr>
          <p:cNvPr id="5" name="TextBox 4"/>
          <p:cNvSpPr txBox="1"/>
          <p:nvPr/>
        </p:nvSpPr>
        <p:spPr>
          <a:xfrm>
            <a:off x="3995936" y="3068960"/>
            <a:ext cx="1728192" cy="1015663"/>
          </a:xfrm>
          <a:prstGeom prst="rect">
            <a:avLst/>
          </a:prstGeom>
          <a:noFill/>
        </p:spPr>
        <p:txBody>
          <a:bodyPr wrap="square" rtlCol="0">
            <a:spAutoFit/>
          </a:bodyPr>
          <a:lstStyle/>
          <a:p>
            <a:endParaRPr lang="zh-CN" altLang="en-US" sz="6000" dirty="0">
              <a:latin typeface="微软雅黑" pitchFamily="34" charset="-122"/>
              <a:ea typeface="微软雅黑" pitchFamily="34" charset="-122"/>
            </a:endParaRPr>
          </a:p>
        </p:txBody>
      </p:sp>
      <p:sp>
        <p:nvSpPr>
          <p:cNvPr id="6" name="TextBox 5"/>
          <p:cNvSpPr txBox="1"/>
          <p:nvPr/>
        </p:nvSpPr>
        <p:spPr>
          <a:xfrm>
            <a:off x="1043608" y="2852936"/>
            <a:ext cx="7200800" cy="1015663"/>
          </a:xfrm>
          <a:prstGeom prst="rect">
            <a:avLst/>
          </a:prstGeom>
          <a:noFill/>
        </p:spPr>
        <p:txBody>
          <a:bodyPr wrap="square" rtlCol="0">
            <a:spAutoFit/>
          </a:bodyPr>
          <a:lstStyle/>
          <a:p>
            <a:r>
              <a:rPr lang="zh-CN" altLang="en-US" sz="6000" b="1" dirty="0" smtClean="0">
                <a:solidFill>
                  <a:srgbClr val="FF0000"/>
                </a:solidFill>
                <a:latin typeface="微软雅黑" pitchFamily="34" charset="-122"/>
                <a:ea typeface="微软雅黑" pitchFamily="34" charset="-122"/>
              </a:rPr>
              <a:t>个人所得税征收范围</a:t>
            </a:r>
            <a:endParaRPr lang="zh-CN" altLang="en-US" sz="60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71"/>
          <p:cNvGrpSpPr>
            <a:grpSpLocks/>
          </p:cNvGrpSpPr>
          <p:nvPr/>
        </p:nvGrpSpPr>
        <p:grpSpPr bwMode="auto">
          <a:xfrm>
            <a:off x="5076056" y="4640942"/>
            <a:ext cx="2952328" cy="1012825"/>
            <a:chOff x="3107" y="3530"/>
            <a:chExt cx="1686" cy="638"/>
          </a:xfrm>
        </p:grpSpPr>
        <p:sp>
          <p:nvSpPr>
            <p:cNvPr id="61" name="AutoShape 72"/>
            <p:cNvSpPr>
              <a:spLocks noChangeArrowheads="1"/>
            </p:cNvSpPr>
            <p:nvPr/>
          </p:nvSpPr>
          <p:spPr bwMode="auto">
            <a:xfrm flipV="1">
              <a:off x="3107" y="3557"/>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62" name="Group 73"/>
            <p:cNvGrpSpPr>
              <a:grpSpLocks/>
            </p:cNvGrpSpPr>
            <p:nvPr/>
          </p:nvGrpSpPr>
          <p:grpSpPr bwMode="auto">
            <a:xfrm flipV="1">
              <a:off x="3383" y="3530"/>
              <a:ext cx="1134" cy="638"/>
              <a:chOff x="1303" y="1480"/>
              <a:chExt cx="1724" cy="1041"/>
            </a:xfrm>
          </p:grpSpPr>
          <p:sp>
            <p:nvSpPr>
              <p:cNvPr id="65" name="AutoShape 7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66" name="AutoShape 7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63" name="AutoShape 76"/>
            <p:cNvSpPr>
              <a:spLocks noChangeArrowheads="1"/>
            </p:cNvSpPr>
            <p:nvPr/>
          </p:nvSpPr>
          <p:spPr bwMode="auto">
            <a:xfrm flipV="1">
              <a:off x="3160" y="3639"/>
              <a:ext cx="1580" cy="420"/>
            </a:xfrm>
            <a:prstGeom prst="roundRect">
              <a:avLst>
                <a:gd name="adj" fmla="val 16667"/>
              </a:avLst>
            </a:prstGeom>
            <a:gradFill rotWithShape="1">
              <a:gsLst>
                <a:gs pos="0">
                  <a:srgbClr val="FF6699"/>
                </a:gs>
                <a:gs pos="100000">
                  <a:srgbClr val="FF66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64" name="Oval 77"/>
            <p:cNvSpPr>
              <a:spLocks noChangeArrowheads="1"/>
            </p:cNvSpPr>
            <p:nvPr/>
          </p:nvSpPr>
          <p:spPr bwMode="auto">
            <a:xfrm>
              <a:off x="3474" y="395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2" name="Group 3"/>
          <p:cNvGrpSpPr>
            <a:grpSpLocks/>
          </p:cNvGrpSpPr>
          <p:nvPr/>
        </p:nvGrpSpPr>
        <p:grpSpPr bwMode="auto">
          <a:xfrm>
            <a:off x="971600" y="824518"/>
            <a:ext cx="2676525" cy="1012825"/>
            <a:chOff x="597" y="563"/>
            <a:chExt cx="1686" cy="638"/>
          </a:xfrm>
        </p:grpSpPr>
        <p:grpSp>
          <p:nvGrpSpPr>
            <p:cNvPr id="3" name="Group 4"/>
            <p:cNvGrpSpPr>
              <a:grpSpLocks/>
            </p:cNvGrpSpPr>
            <p:nvPr/>
          </p:nvGrpSpPr>
          <p:grpSpPr bwMode="auto">
            <a:xfrm>
              <a:off x="597" y="563"/>
              <a:ext cx="1686" cy="638"/>
              <a:chOff x="693" y="2039"/>
              <a:chExt cx="1746" cy="710"/>
            </a:xfrm>
          </p:grpSpPr>
          <p:sp>
            <p:nvSpPr>
              <p:cNvPr id="5" name="AutoShape 5"/>
              <p:cNvSpPr>
                <a:spLocks noChangeArrowheads="1"/>
              </p:cNvSpPr>
              <p:nvPr/>
            </p:nvSpPr>
            <p:spPr bwMode="auto">
              <a:xfrm flipV="1">
                <a:off x="693" y="2069"/>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6" name="Group 6"/>
              <p:cNvGrpSpPr>
                <a:grpSpLocks/>
              </p:cNvGrpSpPr>
              <p:nvPr/>
            </p:nvGrpSpPr>
            <p:grpSpPr bwMode="auto">
              <a:xfrm flipV="1">
                <a:off x="979" y="2039"/>
                <a:ext cx="1174" cy="710"/>
                <a:chOff x="1303" y="1480"/>
                <a:chExt cx="1724" cy="1041"/>
              </a:xfrm>
            </p:grpSpPr>
            <p:sp>
              <p:nvSpPr>
                <p:cNvPr id="8" name="AutoShape 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9" name="AutoShape 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7" name="AutoShape 9"/>
              <p:cNvSpPr>
                <a:spLocks noChangeArrowheads="1"/>
              </p:cNvSpPr>
              <p:nvPr/>
            </p:nvSpPr>
            <p:spPr bwMode="auto">
              <a:xfrm flipV="1">
                <a:off x="748" y="2160"/>
                <a:ext cx="1636" cy="468"/>
              </a:xfrm>
              <a:prstGeom prst="roundRect">
                <a:avLst>
                  <a:gd name="adj" fmla="val 16667"/>
                </a:avLst>
              </a:prstGeom>
              <a:gradFill rotWithShape="1">
                <a:gsLst>
                  <a:gs pos="0">
                    <a:schemeClr val="folHlink"/>
                  </a:gs>
                  <a:gs pos="100000">
                    <a:schemeClr val="folHlink">
                      <a:gamma/>
                      <a:shade val="79216"/>
                      <a:invGamma/>
                    </a:schemeClr>
                  </a:gs>
                </a:gsLst>
                <a:lin ang="5400000" scaled="1"/>
              </a:gradFill>
              <a:ln w="9525" algn="ctr">
                <a:noFill/>
                <a:round/>
                <a:headEnd/>
                <a:tailEnd/>
              </a:ln>
              <a:effectLst/>
            </p:spPr>
            <p:txBody>
              <a:bodyPr anchor="ctr">
                <a:spAutoFit/>
              </a:bodyPr>
              <a:lstStyle/>
              <a:p>
                <a:endParaRPr lang="zh-CN" altLang="en-US"/>
              </a:p>
            </p:txBody>
          </p:sp>
        </p:grpSp>
        <p:sp>
          <p:nvSpPr>
            <p:cNvPr id="4" name="Oval 10"/>
            <p:cNvSpPr>
              <a:spLocks noChangeArrowheads="1"/>
            </p:cNvSpPr>
            <p:nvPr/>
          </p:nvSpPr>
          <p:spPr bwMode="auto">
            <a:xfrm>
              <a:off x="96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10" name="Group 11"/>
          <p:cNvGrpSpPr>
            <a:grpSpLocks/>
          </p:cNvGrpSpPr>
          <p:nvPr/>
        </p:nvGrpSpPr>
        <p:grpSpPr bwMode="auto">
          <a:xfrm>
            <a:off x="5004048" y="896526"/>
            <a:ext cx="2880320" cy="1012825"/>
            <a:chOff x="3107" y="566"/>
            <a:chExt cx="1686" cy="638"/>
          </a:xfrm>
        </p:grpSpPr>
        <p:sp>
          <p:nvSpPr>
            <p:cNvPr id="11" name="AutoShape 12"/>
            <p:cNvSpPr>
              <a:spLocks noChangeArrowheads="1"/>
            </p:cNvSpPr>
            <p:nvPr/>
          </p:nvSpPr>
          <p:spPr bwMode="auto">
            <a:xfrm flipV="1">
              <a:off x="3107" y="593"/>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2" name="Group 13"/>
            <p:cNvGrpSpPr>
              <a:grpSpLocks/>
            </p:cNvGrpSpPr>
            <p:nvPr/>
          </p:nvGrpSpPr>
          <p:grpSpPr bwMode="auto">
            <a:xfrm flipV="1">
              <a:off x="3383" y="566"/>
              <a:ext cx="1134" cy="638"/>
              <a:chOff x="1303" y="1480"/>
              <a:chExt cx="1724" cy="1041"/>
            </a:xfrm>
          </p:grpSpPr>
          <p:sp>
            <p:nvSpPr>
              <p:cNvPr id="15" name="AutoShape 1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6" name="AutoShape 1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3" name="AutoShape 16"/>
            <p:cNvSpPr>
              <a:spLocks noChangeArrowheads="1"/>
            </p:cNvSpPr>
            <p:nvPr/>
          </p:nvSpPr>
          <p:spPr bwMode="auto">
            <a:xfrm flipV="1">
              <a:off x="3160" y="675"/>
              <a:ext cx="1580" cy="420"/>
            </a:xfrm>
            <a:prstGeom prst="roundRect">
              <a:avLst>
                <a:gd name="adj" fmla="val 16667"/>
              </a:avLst>
            </a:prstGeom>
            <a:gradFill rotWithShape="1">
              <a:gsLst>
                <a:gs pos="0">
                  <a:srgbClr val="FF6600"/>
                </a:gs>
                <a:gs pos="100000">
                  <a:srgbClr val="FF66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14" name="Oval 17"/>
            <p:cNvSpPr>
              <a:spLocks noChangeArrowheads="1"/>
            </p:cNvSpPr>
            <p:nvPr/>
          </p:nvSpPr>
          <p:spPr bwMode="auto">
            <a:xfrm>
              <a:off x="347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17" name="Group 18"/>
          <p:cNvGrpSpPr>
            <a:grpSpLocks/>
          </p:cNvGrpSpPr>
          <p:nvPr/>
        </p:nvGrpSpPr>
        <p:grpSpPr bwMode="auto">
          <a:xfrm>
            <a:off x="899592" y="2696726"/>
            <a:ext cx="2676525" cy="1012825"/>
            <a:chOff x="597" y="1304"/>
            <a:chExt cx="1686" cy="638"/>
          </a:xfrm>
        </p:grpSpPr>
        <p:grpSp>
          <p:nvGrpSpPr>
            <p:cNvPr id="18" name="Group 19"/>
            <p:cNvGrpSpPr>
              <a:grpSpLocks/>
            </p:cNvGrpSpPr>
            <p:nvPr/>
          </p:nvGrpSpPr>
          <p:grpSpPr bwMode="auto">
            <a:xfrm>
              <a:off x="597" y="1304"/>
              <a:ext cx="1686" cy="638"/>
              <a:chOff x="567" y="1343"/>
              <a:chExt cx="1746" cy="710"/>
            </a:xfrm>
          </p:grpSpPr>
          <p:sp>
            <p:nvSpPr>
              <p:cNvPr id="20" name="AutoShape 20"/>
              <p:cNvSpPr>
                <a:spLocks noChangeArrowheads="1"/>
              </p:cNvSpPr>
              <p:nvPr/>
            </p:nvSpPr>
            <p:spPr bwMode="auto">
              <a:xfrm flipV="1">
                <a:off x="567" y="137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1" name="Group 21"/>
              <p:cNvGrpSpPr>
                <a:grpSpLocks/>
              </p:cNvGrpSpPr>
              <p:nvPr/>
            </p:nvGrpSpPr>
            <p:grpSpPr bwMode="auto">
              <a:xfrm flipV="1">
                <a:off x="853" y="1343"/>
                <a:ext cx="1174" cy="710"/>
                <a:chOff x="1303" y="1480"/>
                <a:chExt cx="1724" cy="1041"/>
              </a:xfrm>
            </p:grpSpPr>
            <p:sp>
              <p:nvSpPr>
                <p:cNvPr id="23" name="AutoShape 2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24" name="AutoShape 2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2" name="AutoShape 24"/>
              <p:cNvSpPr>
                <a:spLocks noChangeArrowheads="1"/>
              </p:cNvSpPr>
              <p:nvPr/>
            </p:nvSpPr>
            <p:spPr bwMode="auto">
              <a:xfrm flipV="1">
                <a:off x="622" y="1464"/>
                <a:ext cx="1636" cy="468"/>
              </a:xfrm>
              <a:prstGeom prst="roundRect">
                <a:avLst>
                  <a:gd name="adj" fmla="val 16667"/>
                </a:avLst>
              </a:prstGeom>
              <a:gradFill rotWithShape="1">
                <a:gsLst>
                  <a:gs pos="0">
                    <a:srgbClr val="66CCFF"/>
                  </a:gs>
                  <a:gs pos="100000">
                    <a:srgbClr val="66CCFF">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19" name="Oval 25"/>
            <p:cNvSpPr>
              <a:spLocks noChangeArrowheads="1"/>
            </p:cNvSpPr>
            <p:nvPr/>
          </p:nvSpPr>
          <p:spPr bwMode="auto">
            <a:xfrm>
              <a:off x="96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25" name="Group 26"/>
          <p:cNvGrpSpPr>
            <a:grpSpLocks/>
          </p:cNvGrpSpPr>
          <p:nvPr/>
        </p:nvGrpSpPr>
        <p:grpSpPr bwMode="auto">
          <a:xfrm>
            <a:off x="5004048" y="2768734"/>
            <a:ext cx="2880320" cy="1012825"/>
            <a:chOff x="3107" y="1307"/>
            <a:chExt cx="1686" cy="638"/>
          </a:xfrm>
        </p:grpSpPr>
        <p:sp>
          <p:nvSpPr>
            <p:cNvPr id="26" name="AutoShape 27"/>
            <p:cNvSpPr>
              <a:spLocks noChangeArrowheads="1"/>
            </p:cNvSpPr>
            <p:nvPr/>
          </p:nvSpPr>
          <p:spPr bwMode="auto">
            <a:xfrm flipV="1">
              <a:off x="3107" y="1334"/>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7" name="Group 28"/>
            <p:cNvGrpSpPr>
              <a:grpSpLocks/>
            </p:cNvGrpSpPr>
            <p:nvPr/>
          </p:nvGrpSpPr>
          <p:grpSpPr bwMode="auto">
            <a:xfrm flipV="1">
              <a:off x="3383" y="1307"/>
              <a:ext cx="1134" cy="638"/>
              <a:chOff x="1303" y="1480"/>
              <a:chExt cx="1724" cy="1041"/>
            </a:xfrm>
          </p:grpSpPr>
          <p:sp>
            <p:nvSpPr>
              <p:cNvPr id="30" name="AutoShape 2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1" name="AutoShape 3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8" name="AutoShape 31"/>
            <p:cNvSpPr>
              <a:spLocks noChangeArrowheads="1"/>
            </p:cNvSpPr>
            <p:nvPr/>
          </p:nvSpPr>
          <p:spPr bwMode="auto">
            <a:xfrm flipV="1">
              <a:off x="3160" y="1416"/>
              <a:ext cx="1580" cy="420"/>
            </a:xfrm>
            <a:prstGeom prst="roundRect">
              <a:avLst>
                <a:gd name="adj" fmla="val 16667"/>
              </a:avLst>
            </a:prstGeom>
            <a:gradFill rotWithShape="1">
              <a:gsLst>
                <a:gs pos="0">
                  <a:srgbClr val="00CC99"/>
                </a:gs>
                <a:gs pos="100000">
                  <a:srgbClr val="00CC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29" name="Oval 32"/>
            <p:cNvSpPr>
              <a:spLocks noChangeArrowheads="1"/>
            </p:cNvSpPr>
            <p:nvPr/>
          </p:nvSpPr>
          <p:spPr bwMode="auto">
            <a:xfrm>
              <a:off x="347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32" name="Group 41"/>
          <p:cNvGrpSpPr>
            <a:grpSpLocks/>
          </p:cNvGrpSpPr>
          <p:nvPr/>
        </p:nvGrpSpPr>
        <p:grpSpPr bwMode="auto">
          <a:xfrm>
            <a:off x="1043608" y="4640942"/>
            <a:ext cx="2676525" cy="1012825"/>
            <a:chOff x="3107" y="2048"/>
            <a:chExt cx="1686" cy="638"/>
          </a:xfrm>
        </p:grpSpPr>
        <p:sp>
          <p:nvSpPr>
            <p:cNvPr id="33" name="AutoShape 42"/>
            <p:cNvSpPr>
              <a:spLocks noChangeArrowheads="1"/>
            </p:cNvSpPr>
            <p:nvPr/>
          </p:nvSpPr>
          <p:spPr bwMode="auto">
            <a:xfrm flipV="1">
              <a:off x="3107" y="2075"/>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34" name="Group 43"/>
            <p:cNvGrpSpPr>
              <a:grpSpLocks/>
            </p:cNvGrpSpPr>
            <p:nvPr/>
          </p:nvGrpSpPr>
          <p:grpSpPr bwMode="auto">
            <a:xfrm flipV="1">
              <a:off x="3383" y="2048"/>
              <a:ext cx="1134" cy="638"/>
              <a:chOff x="1303" y="1480"/>
              <a:chExt cx="1724" cy="1041"/>
            </a:xfrm>
          </p:grpSpPr>
          <p:sp>
            <p:nvSpPr>
              <p:cNvPr id="37" name="AutoShape 4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8" name="AutoShape 4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35" name="AutoShape 46"/>
            <p:cNvSpPr>
              <a:spLocks noChangeArrowheads="1"/>
            </p:cNvSpPr>
            <p:nvPr/>
          </p:nvSpPr>
          <p:spPr bwMode="auto">
            <a:xfrm flipV="1">
              <a:off x="3160" y="2157"/>
              <a:ext cx="1580" cy="420"/>
            </a:xfrm>
            <a:prstGeom prst="roundRect">
              <a:avLst>
                <a:gd name="adj" fmla="val 16667"/>
              </a:avLst>
            </a:prstGeom>
            <a:gradFill rotWithShape="1">
              <a:gsLst>
                <a:gs pos="0">
                  <a:srgbClr val="9999FF"/>
                </a:gs>
                <a:gs pos="100000">
                  <a:srgbClr val="9999FF">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36" name="Oval 47"/>
            <p:cNvSpPr>
              <a:spLocks noChangeArrowheads="1"/>
            </p:cNvSpPr>
            <p:nvPr/>
          </p:nvSpPr>
          <p:spPr bwMode="auto">
            <a:xfrm>
              <a:off x="347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39" name="TextBox 38"/>
          <p:cNvSpPr txBox="1"/>
          <p:nvPr/>
        </p:nvSpPr>
        <p:spPr>
          <a:xfrm>
            <a:off x="1403648" y="116632"/>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sp>
        <p:nvSpPr>
          <p:cNvPr id="40" name="TextBox 39"/>
          <p:cNvSpPr txBox="1"/>
          <p:nvPr/>
        </p:nvSpPr>
        <p:spPr>
          <a:xfrm>
            <a:off x="1259632" y="1040542"/>
            <a:ext cx="2304256" cy="584775"/>
          </a:xfrm>
          <a:prstGeom prst="rect">
            <a:avLst/>
          </a:prstGeom>
          <a:noFill/>
        </p:spPr>
        <p:txBody>
          <a:bodyPr wrap="square" rtlCol="0">
            <a:spAutoFit/>
          </a:bodyPr>
          <a:lstStyle/>
          <a:p>
            <a:r>
              <a:rPr lang="zh-CN" altLang="en-US" sz="3200" b="1" dirty="0" smtClean="0">
                <a:solidFill>
                  <a:srgbClr val="FFFF00"/>
                </a:solidFill>
                <a:latin typeface="微软雅黑" pitchFamily="34" charset="-122"/>
                <a:ea typeface="微软雅黑" pitchFamily="34" charset="-122"/>
              </a:rPr>
              <a:t>子女教育 </a:t>
            </a:r>
            <a:endParaRPr lang="zh-CN" altLang="en-US" sz="3200" b="1" dirty="0">
              <a:solidFill>
                <a:srgbClr val="FFFF00"/>
              </a:solidFill>
              <a:latin typeface="微软雅黑" pitchFamily="34" charset="-122"/>
              <a:ea typeface="微软雅黑" pitchFamily="34" charset="-122"/>
            </a:endParaRPr>
          </a:p>
        </p:txBody>
      </p:sp>
      <p:sp>
        <p:nvSpPr>
          <p:cNvPr id="41" name="矩形 40"/>
          <p:cNvSpPr/>
          <p:nvPr/>
        </p:nvSpPr>
        <p:spPr>
          <a:xfrm>
            <a:off x="1233691" y="2912750"/>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继续教育</a:t>
            </a:r>
            <a:endParaRPr lang="zh-CN" altLang="en-US" sz="3200" b="1" dirty="0">
              <a:solidFill>
                <a:srgbClr val="FFFF00"/>
              </a:solidFill>
              <a:latin typeface="微软雅黑" pitchFamily="34" charset="-122"/>
              <a:ea typeface="微软雅黑" pitchFamily="34" charset="-122"/>
            </a:endParaRPr>
          </a:p>
        </p:txBody>
      </p:sp>
      <p:sp>
        <p:nvSpPr>
          <p:cNvPr id="42" name="矩形 41"/>
          <p:cNvSpPr/>
          <p:nvPr/>
        </p:nvSpPr>
        <p:spPr>
          <a:xfrm>
            <a:off x="1377707" y="4856966"/>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大病医疗</a:t>
            </a:r>
            <a:endParaRPr lang="zh-CN" altLang="en-US" sz="3200" b="1" dirty="0">
              <a:solidFill>
                <a:srgbClr val="FFFF00"/>
              </a:solidFill>
              <a:latin typeface="微软雅黑" pitchFamily="34" charset="-122"/>
              <a:ea typeface="微软雅黑" pitchFamily="34" charset="-122"/>
            </a:endParaRPr>
          </a:p>
        </p:txBody>
      </p:sp>
      <p:sp>
        <p:nvSpPr>
          <p:cNvPr id="43" name="矩形 42"/>
          <p:cNvSpPr/>
          <p:nvPr/>
        </p:nvSpPr>
        <p:spPr>
          <a:xfrm>
            <a:off x="5148064" y="1112550"/>
            <a:ext cx="2646878"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住房贷款利息</a:t>
            </a:r>
            <a:endParaRPr lang="zh-CN" altLang="en-US" sz="3200" b="1" dirty="0">
              <a:solidFill>
                <a:srgbClr val="FFFF00"/>
              </a:solidFill>
              <a:latin typeface="微软雅黑" pitchFamily="34" charset="-122"/>
              <a:ea typeface="微软雅黑" pitchFamily="34" charset="-122"/>
            </a:endParaRPr>
          </a:p>
        </p:txBody>
      </p:sp>
      <p:sp>
        <p:nvSpPr>
          <p:cNvPr id="44" name="矩形 43"/>
          <p:cNvSpPr/>
          <p:nvPr/>
        </p:nvSpPr>
        <p:spPr>
          <a:xfrm>
            <a:off x="5220072" y="2984758"/>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住房租金</a:t>
            </a:r>
            <a:endParaRPr lang="zh-CN" altLang="en-US" sz="3200" b="1" dirty="0">
              <a:solidFill>
                <a:srgbClr val="FFFF00"/>
              </a:solidFill>
              <a:latin typeface="微软雅黑" pitchFamily="34" charset="-122"/>
              <a:ea typeface="微软雅黑" pitchFamily="34" charset="-122"/>
            </a:endParaRPr>
          </a:p>
        </p:txBody>
      </p:sp>
      <p:sp>
        <p:nvSpPr>
          <p:cNvPr id="59" name="矩形 58"/>
          <p:cNvSpPr/>
          <p:nvPr/>
        </p:nvSpPr>
        <p:spPr>
          <a:xfrm>
            <a:off x="5482163" y="4848255"/>
            <a:ext cx="1826141" cy="584775"/>
          </a:xfrm>
          <a:prstGeom prst="rect">
            <a:avLst/>
          </a:prstGeom>
        </p:spPr>
        <p:txBody>
          <a:bodyPr wrap="none">
            <a:spAutoFit/>
          </a:bodyPr>
          <a:lstStyle/>
          <a:p>
            <a:r>
              <a:rPr lang="zh-CN" altLang="en-US" sz="3200" b="1" dirty="0" smtClean="0">
                <a:solidFill>
                  <a:srgbClr val="FFFF00"/>
                </a:solidFill>
                <a:latin typeface="微软雅黑" pitchFamily="34" charset="-122"/>
                <a:ea typeface="微软雅黑" pitchFamily="34" charset="-122"/>
              </a:rPr>
              <a:t>赡养老人</a:t>
            </a:r>
            <a:endParaRPr lang="zh-CN" altLang="en-US" sz="3200" b="1" dirty="0">
              <a:solidFill>
                <a:srgbClr val="FFFF00"/>
              </a:solidFill>
              <a:latin typeface="微软雅黑" pitchFamily="34" charset="-122"/>
              <a:ea typeface="微软雅黑" pitchFamily="34" charset="-122"/>
            </a:endParaRPr>
          </a:p>
        </p:txBody>
      </p:sp>
      <p:sp>
        <p:nvSpPr>
          <p:cNvPr id="67" name="矩形 66"/>
          <p:cNvSpPr/>
          <p:nvPr/>
        </p:nvSpPr>
        <p:spPr>
          <a:xfrm>
            <a:off x="899592" y="1832630"/>
            <a:ext cx="2808312" cy="1077218"/>
          </a:xfrm>
          <a:prstGeom prst="rect">
            <a:avLst/>
          </a:prstGeom>
        </p:spPr>
        <p:txBody>
          <a:bodyPr wrap="square">
            <a:spAutoFit/>
          </a:bodyPr>
          <a:lstStyle/>
          <a:p>
            <a:r>
              <a:rPr lang="zh-CN" altLang="en-US" b="1" dirty="0" smtClean="0"/>
              <a:t>每个子女接受学前教育和学历教育支出，每年定额扣除</a:t>
            </a:r>
            <a:r>
              <a:rPr lang="en-US" altLang="zh-CN" sz="2800" b="1" dirty="0" smtClean="0">
                <a:solidFill>
                  <a:srgbClr val="FF0000"/>
                </a:solidFill>
              </a:rPr>
              <a:t>1.2</a:t>
            </a:r>
            <a:r>
              <a:rPr lang="zh-CN" altLang="en-US" sz="2800" b="1" dirty="0" smtClean="0">
                <a:solidFill>
                  <a:srgbClr val="FF0000"/>
                </a:solidFill>
              </a:rPr>
              <a:t>万元</a:t>
            </a:r>
            <a:endParaRPr lang="zh-CN" altLang="en-US" sz="2800" dirty="0">
              <a:solidFill>
                <a:srgbClr val="FF0000"/>
              </a:solidFill>
            </a:endParaRPr>
          </a:p>
        </p:txBody>
      </p:sp>
      <p:sp>
        <p:nvSpPr>
          <p:cNvPr id="68" name="矩形 67"/>
          <p:cNvSpPr/>
          <p:nvPr/>
        </p:nvSpPr>
        <p:spPr>
          <a:xfrm>
            <a:off x="971600" y="3776846"/>
            <a:ext cx="2952328" cy="954107"/>
          </a:xfrm>
          <a:prstGeom prst="rect">
            <a:avLst/>
          </a:prstGeom>
        </p:spPr>
        <p:txBody>
          <a:bodyPr wrap="square">
            <a:spAutoFit/>
          </a:bodyPr>
          <a:lstStyle/>
          <a:p>
            <a:r>
              <a:rPr lang="zh-CN" altLang="en-US" b="1" dirty="0" smtClean="0"/>
              <a:t>每人定额扣除</a:t>
            </a:r>
            <a:r>
              <a:rPr lang="en-US" altLang="zh-CN" sz="2800" b="1" dirty="0" smtClean="0">
                <a:solidFill>
                  <a:srgbClr val="FF0000"/>
                </a:solidFill>
              </a:rPr>
              <a:t>3600</a:t>
            </a:r>
            <a:r>
              <a:rPr lang="zh-CN" altLang="en-US" sz="2800" b="1" dirty="0" smtClean="0">
                <a:solidFill>
                  <a:srgbClr val="FF0000"/>
                </a:solidFill>
              </a:rPr>
              <a:t>元</a:t>
            </a:r>
            <a:r>
              <a:rPr lang="zh-CN" altLang="en-US" b="1" dirty="0" smtClean="0"/>
              <a:t>到</a:t>
            </a:r>
            <a:r>
              <a:rPr lang="en-US" altLang="zh-CN" sz="2800" b="1" dirty="0" smtClean="0">
                <a:solidFill>
                  <a:srgbClr val="FF0000"/>
                </a:solidFill>
              </a:rPr>
              <a:t>4800</a:t>
            </a:r>
            <a:r>
              <a:rPr lang="zh-CN" altLang="en-US" sz="2800" b="1" dirty="0" smtClean="0">
                <a:solidFill>
                  <a:srgbClr val="FF0000"/>
                </a:solidFill>
              </a:rPr>
              <a:t>元</a:t>
            </a:r>
            <a:endParaRPr lang="zh-CN" altLang="en-US" sz="2800" dirty="0">
              <a:solidFill>
                <a:srgbClr val="FF0000"/>
              </a:solidFill>
            </a:endParaRPr>
          </a:p>
        </p:txBody>
      </p:sp>
      <p:sp>
        <p:nvSpPr>
          <p:cNvPr id="69" name="矩形 68"/>
          <p:cNvSpPr/>
          <p:nvPr/>
        </p:nvSpPr>
        <p:spPr>
          <a:xfrm>
            <a:off x="971600" y="5517232"/>
            <a:ext cx="3024336" cy="1231106"/>
          </a:xfrm>
          <a:prstGeom prst="rect">
            <a:avLst/>
          </a:prstGeom>
        </p:spPr>
        <p:txBody>
          <a:bodyPr wrap="square">
            <a:spAutoFit/>
          </a:bodyPr>
          <a:lstStyle/>
          <a:p>
            <a:r>
              <a:rPr lang="zh-CN" altLang="en-US" b="1" dirty="0" smtClean="0"/>
              <a:t>对个人自负医药费用超过</a:t>
            </a:r>
            <a:r>
              <a:rPr lang="en-US" altLang="zh-CN" b="1" dirty="0" smtClean="0"/>
              <a:t>1.5</a:t>
            </a:r>
            <a:r>
              <a:rPr lang="zh-CN" altLang="en-US" b="1" dirty="0" smtClean="0"/>
              <a:t>万元的部分，按照每年</a:t>
            </a:r>
            <a:r>
              <a:rPr lang="en-US" altLang="zh-CN" sz="2800" b="1" dirty="0" smtClean="0">
                <a:solidFill>
                  <a:srgbClr val="FF0000"/>
                </a:solidFill>
              </a:rPr>
              <a:t>6</a:t>
            </a:r>
            <a:r>
              <a:rPr lang="zh-CN" altLang="en-US" sz="2800" b="1" dirty="0" smtClean="0">
                <a:solidFill>
                  <a:srgbClr val="FF0000"/>
                </a:solidFill>
              </a:rPr>
              <a:t>万</a:t>
            </a:r>
            <a:r>
              <a:rPr lang="zh-CN" altLang="en-US" b="1" dirty="0" smtClean="0"/>
              <a:t>元的</a:t>
            </a:r>
            <a:r>
              <a:rPr lang="zh-CN" altLang="en-US" sz="2800" b="1" dirty="0" smtClean="0">
                <a:solidFill>
                  <a:srgbClr val="FF0000"/>
                </a:solidFill>
              </a:rPr>
              <a:t>限额据实</a:t>
            </a:r>
            <a:r>
              <a:rPr lang="zh-CN" altLang="en-US" b="1" dirty="0" smtClean="0"/>
              <a:t>扣除</a:t>
            </a:r>
            <a:endParaRPr lang="zh-CN" altLang="en-US" dirty="0"/>
          </a:p>
        </p:txBody>
      </p:sp>
      <p:sp>
        <p:nvSpPr>
          <p:cNvPr id="70" name="矩形 69"/>
          <p:cNvSpPr/>
          <p:nvPr/>
        </p:nvSpPr>
        <p:spPr>
          <a:xfrm>
            <a:off x="5004048" y="1976646"/>
            <a:ext cx="3459601" cy="523220"/>
          </a:xfrm>
          <a:prstGeom prst="rect">
            <a:avLst/>
          </a:prstGeom>
        </p:spPr>
        <p:txBody>
          <a:bodyPr wrap="none">
            <a:spAutoFit/>
          </a:bodyPr>
          <a:lstStyle/>
          <a:p>
            <a:r>
              <a:rPr lang="zh-CN" altLang="en-US" b="1" dirty="0" smtClean="0"/>
              <a:t>每年按</a:t>
            </a:r>
            <a:r>
              <a:rPr lang="en-US" altLang="zh-CN" sz="2800" b="1" dirty="0" smtClean="0">
                <a:solidFill>
                  <a:srgbClr val="FF0000"/>
                </a:solidFill>
              </a:rPr>
              <a:t>1.2</a:t>
            </a:r>
            <a:r>
              <a:rPr lang="zh-CN" altLang="en-US" sz="2800" b="1" dirty="0" smtClean="0">
                <a:solidFill>
                  <a:srgbClr val="FF0000"/>
                </a:solidFill>
              </a:rPr>
              <a:t>万元</a:t>
            </a:r>
            <a:r>
              <a:rPr lang="zh-CN" altLang="en-US" b="1" dirty="0" smtClean="0"/>
              <a:t>标准定额扣除</a:t>
            </a:r>
            <a:endParaRPr lang="zh-CN" altLang="en-US" dirty="0"/>
          </a:p>
        </p:txBody>
      </p:sp>
      <p:sp>
        <p:nvSpPr>
          <p:cNvPr id="71" name="矩形 70"/>
          <p:cNvSpPr/>
          <p:nvPr/>
        </p:nvSpPr>
        <p:spPr>
          <a:xfrm>
            <a:off x="5148064" y="3704838"/>
            <a:ext cx="3312368" cy="954107"/>
          </a:xfrm>
          <a:prstGeom prst="rect">
            <a:avLst/>
          </a:prstGeom>
        </p:spPr>
        <p:txBody>
          <a:bodyPr wrap="square">
            <a:spAutoFit/>
          </a:bodyPr>
          <a:lstStyle/>
          <a:p>
            <a:r>
              <a:rPr lang="zh-CN" altLang="en-US" b="1" dirty="0" smtClean="0"/>
              <a:t>无房者租房按每年</a:t>
            </a:r>
            <a:r>
              <a:rPr lang="en-US" altLang="zh-CN" sz="2800" b="1" dirty="0" smtClean="0">
                <a:solidFill>
                  <a:srgbClr val="FF0000"/>
                </a:solidFill>
              </a:rPr>
              <a:t>9600</a:t>
            </a:r>
            <a:r>
              <a:rPr lang="zh-CN" altLang="en-US" sz="2800" b="1" dirty="0" smtClean="0">
                <a:solidFill>
                  <a:srgbClr val="FF0000"/>
                </a:solidFill>
              </a:rPr>
              <a:t>元</a:t>
            </a:r>
            <a:r>
              <a:rPr lang="zh-CN" altLang="en-US" b="1" dirty="0" smtClean="0"/>
              <a:t>到</a:t>
            </a:r>
            <a:r>
              <a:rPr lang="en-US" altLang="zh-CN" sz="2800" b="1" dirty="0" smtClean="0">
                <a:solidFill>
                  <a:srgbClr val="FF0000"/>
                </a:solidFill>
              </a:rPr>
              <a:t>1.44</a:t>
            </a:r>
            <a:r>
              <a:rPr lang="zh-CN" altLang="en-US" sz="2800" b="1" dirty="0" smtClean="0">
                <a:solidFill>
                  <a:srgbClr val="FF0000"/>
                </a:solidFill>
              </a:rPr>
              <a:t>万元</a:t>
            </a:r>
            <a:r>
              <a:rPr lang="zh-CN" altLang="en-US" b="1" dirty="0" smtClean="0"/>
              <a:t>标准定额扣除</a:t>
            </a:r>
            <a:endParaRPr lang="zh-CN" altLang="en-US" dirty="0"/>
          </a:p>
        </p:txBody>
      </p:sp>
      <p:sp>
        <p:nvSpPr>
          <p:cNvPr id="72" name="矩形 71"/>
          <p:cNvSpPr/>
          <p:nvPr/>
        </p:nvSpPr>
        <p:spPr>
          <a:xfrm>
            <a:off x="5076056" y="5721062"/>
            <a:ext cx="2952328" cy="800219"/>
          </a:xfrm>
          <a:prstGeom prst="rect">
            <a:avLst/>
          </a:prstGeom>
        </p:spPr>
        <p:txBody>
          <a:bodyPr wrap="square">
            <a:spAutoFit/>
          </a:bodyPr>
          <a:lstStyle/>
          <a:p>
            <a:r>
              <a:rPr lang="zh-CN" altLang="en-US" b="1" dirty="0" smtClean="0"/>
              <a:t>每年按</a:t>
            </a:r>
            <a:r>
              <a:rPr lang="en-US" altLang="zh-CN" sz="2800" b="1" dirty="0" smtClean="0">
                <a:solidFill>
                  <a:srgbClr val="FF0000"/>
                </a:solidFill>
              </a:rPr>
              <a:t>2.4</a:t>
            </a:r>
            <a:r>
              <a:rPr lang="zh-CN" altLang="en-US" sz="2800" b="1" dirty="0" smtClean="0">
                <a:solidFill>
                  <a:srgbClr val="FF0000"/>
                </a:solidFill>
              </a:rPr>
              <a:t>万元</a:t>
            </a:r>
            <a:r>
              <a:rPr lang="zh-CN" altLang="en-US" b="1" dirty="0" smtClean="0"/>
              <a:t>的标准定额扣除</a:t>
            </a:r>
            <a:endParaRPr lang="zh-CN" altLang="en-US" dirty="0"/>
          </a:p>
        </p:txBody>
      </p:sp>
    </p:spTree>
  </p:cSld>
  <p:clrMapOvr>
    <a:masterClrMapping/>
  </p:clrMapOvr>
  <p:transition advClick="0"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pic>
        <p:nvPicPr>
          <p:cNvPr id="41986" name="Picture 2"/>
          <p:cNvPicPr>
            <a:picLocks noChangeAspect="1" noChangeArrowheads="1"/>
          </p:cNvPicPr>
          <p:nvPr/>
        </p:nvPicPr>
        <p:blipFill>
          <a:blip r:embed="rId3" cstate="print"/>
          <a:srcRect/>
          <a:stretch>
            <a:fillRect/>
          </a:stretch>
        </p:blipFill>
        <p:spPr bwMode="auto">
          <a:xfrm>
            <a:off x="539552" y="1196752"/>
            <a:ext cx="7905750" cy="53721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pic>
        <p:nvPicPr>
          <p:cNvPr id="43011" name="Picture 3"/>
          <p:cNvPicPr>
            <a:picLocks noChangeAspect="1" noChangeArrowheads="1"/>
          </p:cNvPicPr>
          <p:nvPr/>
        </p:nvPicPr>
        <p:blipFill>
          <a:blip r:embed="rId3" cstate="print"/>
          <a:srcRect/>
          <a:stretch>
            <a:fillRect/>
          </a:stretch>
        </p:blipFill>
        <p:spPr bwMode="auto">
          <a:xfrm>
            <a:off x="611560" y="1412776"/>
            <a:ext cx="7905750" cy="50673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211960" y="5589240"/>
            <a:ext cx="3528392"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83568" y="5589240"/>
            <a:ext cx="3528392"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sp>
        <p:nvSpPr>
          <p:cNvPr id="19" name="TextBox 18"/>
          <p:cNvSpPr txBox="1"/>
          <p:nvPr/>
        </p:nvSpPr>
        <p:spPr>
          <a:xfrm>
            <a:off x="1403648" y="1340768"/>
            <a:ext cx="6048672" cy="461665"/>
          </a:xfrm>
          <a:prstGeom prst="rect">
            <a:avLst/>
          </a:prstGeom>
          <a:noFill/>
        </p:spPr>
        <p:txBody>
          <a:bodyPr wrap="square" rtlCol="0">
            <a:spAutoFit/>
          </a:bodyPr>
          <a:lstStyle/>
          <a:p>
            <a:r>
              <a:rPr lang="zh-CN" altLang="en-US" sz="2400" b="1" dirty="0" smtClean="0">
                <a:solidFill>
                  <a:srgbClr val="C00000"/>
                </a:solidFill>
                <a:latin typeface="微软雅黑" pitchFamily="34" charset="-122"/>
                <a:ea typeface="微软雅黑" pitchFamily="34" charset="-122"/>
              </a:rPr>
              <a:t>例</a:t>
            </a:r>
            <a:r>
              <a:rPr lang="zh-CN" altLang="en-US" sz="2000" b="1" dirty="0" smtClean="0">
                <a:solidFill>
                  <a:srgbClr val="C00000"/>
                </a:solidFill>
                <a:latin typeface="微软雅黑" pitchFamily="34" charset="-122"/>
                <a:ea typeface="微软雅黑" pitchFamily="34" charset="-122"/>
              </a:rPr>
              <a:t>，一对教师双职工，有老人，有孩子，  有房贷</a:t>
            </a:r>
            <a:endParaRPr lang="zh-CN" altLang="en-US" sz="2000" b="1" dirty="0">
              <a:solidFill>
                <a:srgbClr val="C00000"/>
              </a:solidFill>
              <a:latin typeface="微软雅黑" pitchFamily="34" charset="-122"/>
              <a:ea typeface="微软雅黑" pitchFamily="34" charset="-122"/>
            </a:endParaRPr>
          </a:p>
        </p:txBody>
      </p:sp>
      <p:pic>
        <p:nvPicPr>
          <p:cNvPr id="22" name="图片 21" descr="1.jpg"/>
          <p:cNvPicPr>
            <a:picLocks noChangeAspect="1"/>
          </p:cNvPicPr>
          <p:nvPr/>
        </p:nvPicPr>
        <p:blipFill>
          <a:blip r:embed="rId3" cstate="print"/>
          <a:stretch>
            <a:fillRect/>
          </a:stretch>
        </p:blipFill>
        <p:spPr>
          <a:xfrm>
            <a:off x="1691680" y="1844824"/>
            <a:ext cx="1709175" cy="1281881"/>
          </a:xfrm>
          <a:prstGeom prst="rect">
            <a:avLst/>
          </a:prstGeom>
        </p:spPr>
      </p:pic>
      <p:pic>
        <p:nvPicPr>
          <p:cNvPr id="25" name="图片 24" descr="2.jpg"/>
          <p:cNvPicPr>
            <a:picLocks noChangeAspect="1"/>
          </p:cNvPicPr>
          <p:nvPr/>
        </p:nvPicPr>
        <p:blipFill>
          <a:blip r:embed="rId4" cstate="print"/>
          <a:stretch>
            <a:fillRect/>
          </a:stretch>
        </p:blipFill>
        <p:spPr>
          <a:xfrm>
            <a:off x="5076056" y="1844824"/>
            <a:ext cx="1512168" cy="1296144"/>
          </a:xfrm>
          <a:prstGeom prst="rect">
            <a:avLst/>
          </a:prstGeom>
        </p:spPr>
      </p:pic>
      <p:sp>
        <p:nvSpPr>
          <p:cNvPr id="26" name="TextBox 25"/>
          <p:cNvSpPr txBox="1"/>
          <p:nvPr/>
        </p:nvSpPr>
        <p:spPr>
          <a:xfrm>
            <a:off x="611560" y="3212976"/>
            <a:ext cx="3672408" cy="2862322"/>
          </a:xfrm>
          <a:prstGeom prst="rect">
            <a:avLst/>
          </a:prstGeom>
          <a:noFill/>
        </p:spPr>
        <p:txBody>
          <a:bodyPr wrap="square" rtlCol="0">
            <a:spAutoFit/>
          </a:bodyPr>
          <a:lstStyle/>
          <a:p>
            <a:pPr algn="ctr"/>
            <a:r>
              <a:rPr lang="zh-CN" altLang="en-US" sz="2400" b="1" dirty="0" smtClean="0">
                <a:latin typeface="微软雅黑" pitchFamily="34" charset="-122"/>
                <a:ea typeface="微软雅黑" pitchFamily="34" charset="-122"/>
              </a:rPr>
              <a:t>李老师</a:t>
            </a:r>
            <a:endParaRPr lang="en-US" altLang="zh-CN" sz="2400" b="1" dirty="0" smtClean="0">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独生子女</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父母已过</a:t>
            </a:r>
            <a:r>
              <a:rPr lang="en-US" altLang="zh-CN" sz="2000" b="1" dirty="0" smtClean="0">
                <a:solidFill>
                  <a:srgbClr val="C00000"/>
                </a:solidFill>
                <a:latin typeface="微软雅黑" pitchFamily="34" charset="-122"/>
                <a:ea typeface="微软雅黑" pitchFamily="34" charset="-122"/>
              </a:rPr>
              <a:t>60</a:t>
            </a:r>
            <a:r>
              <a:rPr lang="zh-CN" altLang="en-US" sz="2000" b="1" dirty="0" smtClean="0">
                <a:solidFill>
                  <a:srgbClr val="C00000"/>
                </a:solidFill>
                <a:latin typeface="微软雅黑" pitchFamily="34" charset="-122"/>
                <a:ea typeface="微软雅黑" pitchFamily="34" charset="-122"/>
              </a:rPr>
              <a:t>岁</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与王老师有一孩子，已上小学</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家庭住房有房贷</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月工资及各项补贴共</a:t>
            </a:r>
            <a:r>
              <a:rPr lang="en-US" altLang="zh-CN" sz="2000" b="1" dirty="0" smtClean="0">
                <a:solidFill>
                  <a:srgbClr val="C00000"/>
                </a:solidFill>
                <a:latin typeface="微软雅黑" pitchFamily="34" charset="-122"/>
                <a:ea typeface="微软雅黑" pitchFamily="34" charset="-122"/>
              </a:rPr>
              <a:t>10000</a:t>
            </a:r>
            <a:r>
              <a:rPr lang="zh-CN" altLang="en-US" sz="2000" b="1" dirty="0" smtClean="0">
                <a:solidFill>
                  <a:srgbClr val="C00000"/>
                </a:solidFill>
                <a:latin typeface="微软雅黑" pitchFamily="34" charset="-122"/>
                <a:ea typeface="微软雅黑" pitchFamily="34" charset="-122"/>
              </a:rPr>
              <a:t>元</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（扣除社保、公积金）</a:t>
            </a:r>
            <a:endParaRPr lang="en-US" altLang="zh-CN" sz="2000" b="1" dirty="0" smtClean="0">
              <a:solidFill>
                <a:srgbClr val="C00000"/>
              </a:solidFill>
              <a:latin typeface="微软雅黑" pitchFamily="34" charset="-122"/>
              <a:ea typeface="微软雅黑" pitchFamily="34" charset="-122"/>
            </a:endParaRPr>
          </a:p>
          <a:p>
            <a:endParaRPr lang="en-US" altLang="zh-CN" dirty="0" smtClean="0"/>
          </a:p>
          <a:p>
            <a:endParaRPr lang="zh-CN" altLang="en-US" dirty="0"/>
          </a:p>
        </p:txBody>
      </p:sp>
      <p:sp>
        <p:nvSpPr>
          <p:cNvPr id="27" name="矩形 26"/>
          <p:cNvSpPr/>
          <p:nvPr/>
        </p:nvSpPr>
        <p:spPr>
          <a:xfrm>
            <a:off x="4139952" y="3212976"/>
            <a:ext cx="3528392" cy="2308324"/>
          </a:xfrm>
          <a:prstGeom prst="rect">
            <a:avLst/>
          </a:prstGeom>
        </p:spPr>
        <p:txBody>
          <a:bodyPr wrap="square">
            <a:spAutoFit/>
          </a:bodyPr>
          <a:lstStyle/>
          <a:p>
            <a:pPr algn="ctr"/>
            <a:r>
              <a:rPr lang="zh-CN" altLang="en-US" sz="2400" b="1" dirty="0" smtClean="0">
                <a:latin typeface="微软雅黑" pitchFamily="34" charset="-122"/>
                <a:ea typeface="微软雅黑" pitchFamily="34" charset="-122"/>
              </a:rPr>
              <a:t>王老师</a:t>
            </a:r>
            <a:endParaRPr lang="en-US" altLang="zh-CN" sz="2400" b="1" dirty="0" smtClean="0">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独生子女</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父母已过</a:t>
            </a:r>
            <a:r>
              <a:rPr lang="en-US" altLang="zh-CN" sz="2000" b="1" dirty="0" smtClean="0">
                <a:solidFill>
                  <a:srgbClr val="C00000"/>
                </a:solidFill>
                <a:latin typeface="微软雅黑" pitchFamily="34" charset="-122"/>
                <a:ea typeface="微软雅黑" pitchFamily="34" charset="-122"/>
              </a:rPr>
              <a:t>60</a:t>
            </a:r>
            <a:r>
              <a:rPr lang="zh-CN" altLang="en-US" sz="2000" b="1" dirty="0" smtClean="0">
                <a:solidFill>
                  <a:srgbClr val="C00000"/>
                </a:solidFill>
                <a:latin typeface="微软雅黑" pitchFamily="34" charset="-122"/>
                <a:ea typeface="微软雅黑" pitchFamily="34" charset="-122"/>
              </a:rPr>
              <a:t>岁</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与李老师有一孩子，已上小学</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家庭住房有房贷</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月工资及各项补贴共</a:t>
            </a:r>
            <a:r>
              <a:rPr lang="en-US" altLang="zh-CN" sz="2000" b="1" dirty="0" smtClean="0">
                <a:solidFill>
                  <a:srgbClr val="C00000"/>
                </a:solidFill>
                <a:latin typeface="微软雅黑" pitchFamily="34" charset="-122"/>
                <a:ea typeface="微软雅黑" pitchFamily="34" charset="-122"/>
              </a:rPr>
              <a:t>9000</a:t>
            </a:r>
            <a:r>
              <a:rPr lang="zh-CN" altLang="en-US" sz="2000" b="1" dirty="0" smtClean="0">
                <a:solidFill>
                  <a:srgbClr val="C00000"/>
                </a:solidFill>
                <a:latin typeface="微软雅黑" pitchFamily="34" charset="-122"/>
                <a:ea typeface="微软雅黑" pitchFamily="34" charset="-122"/>
              </a:rPr>
              <a:t>元</a:t>
            </a:r>
            <a:endParaRPr lang="en-US" altLang="zh-CN" sz="2000" b="1" dirty="0" smtClean="0">
              <a:solidFill>
                <a:srgbClr val="C00000"/>
              </a:solidFill>
              <a:latin typeface="微软雅黑" pitchFamily="34" charset="-122"/>
              <a:ea typeface="微软雅黑" pitchFamily="34" charset="-122"/>
            </a:endParaRPr>
          </a:p>
          <a:p>
            <a:pPr algn="ctr"/>
            <a:r>
              <a:rPr lang="zh-CN" altLang="en-US" sz="2000" b="1" dirty="0" smtClean="0">
                <a:solidFill>
                  <a:srgbClr val="C00000"/>
                </a:solidFill>
                <a:latin typeface="微软雅黑" pitchFamily="34" charset="-122"/>
                <a:ea typeface="微软雅黑" pitchFamily="34" charset="-122"/>
              </a:rPr>
              <a:t>（扣除社保、公积金）</a:t>
            </a:r>
            <a:endParaRPr lang="en-US" altLang="zh-CN" sz="2000" b="1" dirty="0" smtClean="0">
              <a:solidFill>
                <a:srgbClr val="C00000"/>
              </a:solidFill>
              <a:latin typeface="微软雅黑" pitchFamily="34" charset="-122"/>
              <a:ea typeface="微软雅黑" pitchFamily="34" charset="-122"/>
            </a:endParaRPr>
          </a:p>
        </p:txBody>
      </p:sp>
      <p:sp>
        <p:nvSpPr>
          <p:cNvPr id="28" name="矩形 27"/>
          <p:cNvSpPr/>
          <p:nvPr/>
        </p:nvSpPr>
        <p:spPr>
          <a:xfrm>
            <a:off x="683568" y="3212976"/>
            <a:ext cx="3528392" cy="23762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211960" y="3212976"/>
            <a:ext cx="3528392" cy="23762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71600" y="6237312"/>
            <a:ext cx="6912768"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夫妻双方协定，子女教育房贷都选择由丈夫李老师扣除</a:t>
            </a:r>
            <a:endParaRPr lang="zh-CN" altLang="en-US" sz="2000" b="1" dirty="0">
              <a:latin typeface="微软雅黑" pitchFamily="34" charset="-122"/>
              <a:ea typeface="微软雅黑" pitchFamily="34" charset="-122"/>
            </a:endParaRPr>
          </a:p>
        </p:txBody>
      </p:sp>
      <p:sp>
        <p:nvSpPr>
          <p:cNvPr id="31" name="TextBox 30"/>
          <p:cNvSpPr txBox="1"/>
          <p:nvPr/>
        </p:nvSpPr>
        <p:spPr>
          <a:xfrm>
            <a:off x="827584" y="5517232"/>
            <a:ext cx="3600400" cy="646331"/>
          </a:xfrm>
          <a:prstGeom prst="rect">
            <a:avLst/>
          </a:prstGeom>
          <a:noFill/>
        </p:spPr>
        <p:txBody>
          <a:bodyPr wrap="square" rtlCol="0">
            <a:spAutoFit/>
          </a:bodyPr>
          <a:lstStyle/>
          <a:p>
            <a:r>
              <a:rPr lang="zh-CN" altLang="en-US" b="1" dirty="0" smtClean="0">
                <a:solidFill>
                  <a:srgbClr val="FFFF00"/>
                </a:solidFill>
                <a:latin typeface="微软雅黑" pitchFamily="34" charset="-122"/>
                <a:ea typeface="微软雅黑" pitchFamily="34" charset="-122"/>
              </a:rPr>
              <a:t>专项附加扣除：</a:t>
            </a:r>
            <a:r>
              <a:rPr lang="en-US" altLang="zh-CN" b="1" dirty="0" smtClean="0">
                <a:solidFill>
                  <a:srgbClr val="FFFF00"/>
                </a:solidFill>
                <a:latin typeface="微软雅黑" pitchFamily="34" charset="-122"/>
                <a:ea typeface="微软雅黑" pitchFamily="34" charset="-122"/>
              </a:rPr>
              <a:t>2000</a:t>
            </a:r>
            <a:r>
              <a:rPr lang="zh-CN" altLang="en-US" b="1" dirty="0" smtClean="0">
                <a:solidFill>
                  <a:srgbClr val="FFFF00"/>
                </a:solidFill>
                <a:latin typeface="微软雅黑" pitchFamily="34" charset="-122"/>
                <a:ea typeface="微软雅黑" pitchFamily="34" charset="-122"/>
              </a:rPr>
              <a:t>赡养费</a:t>
            </a:r>
            <a:r>
              <a:rPr lang="en-US" altLang="zh-CN" b="1" dirty="0" smtClean="0">
                <a:solidFill>
                  <a:srgbClr val="FFFF00"/>
                </a:solidFill>
                <a:latin typeface="微软雅黑" pitchFamily="34" charset="-122"/>
                <a:ea typeface="微软雅黑" pitchFamily="34" charset="-122"/>
              </a:rPr>
              <a:t>+1000</a:t>
            </a:r>
            <a:r>
              <a:rPr lang="zh-CN" altLang="en-US" b="1" dirty="0" smtClean="0">
                <a:solidFill>
                  <a:srgbClr val="FFFF00"/>
                </a:solidFill>
                <a:latin typeface="微软雅黑" pitchFamily="34" charset="-122"/>
                <a:ea typeface="微软雅黑" pitchFamily="34" charset="-122"/>
              </a:rPr>
              <a:t>教育</a:t>
            </a:r>
            <a:r>
              <a:rPr lang="en-US" altLang="zh-CN" b="1" dirty="0" smtClean="0">
                <a:solidFill>
                  <a:srgbClr val="FFFF00"/>
                </a:solidFill>
                <a:latin typeface="微软雅黑" pitchFamily="34" charset="-122"/>
                <a:ea typeface="微软雅黑" pitchFamily="34" charset="-122"/>
              </a:rPr>
              <a:t>+1000</a:t>
            </a:r>
            <a:r>
              <a:rPr lang="zh-CN" altLang="en-US" b="1" dirty="0" smtClean="0">
                <a:solidFill>
                  <a:srgbClr val="FFFF00"/>
                </a:solidFill>
                <a:latin typeface="微软雅黑" pitchFamily="34" charset="-122"/>
                <a:ea typeface="微软雅黑" pitchFamily="34" charset="-122"/>
              </a:rPr>
              <a:t>房贷</a:t>
            </a:r>
            <a:endParaRPr lang="zh-CN" altLang="en-US" b="1" dirty="0">
              <a:solidFill>
                <a:srgbClr val="FFFF00"/>
              </a:solidFill>
              <a:latin typeface="微软雅黑" pitchFamily="34" charset="-122"/>
              <a:ea typeface="微软雅黑" pitchFamily="34" charset="-122"/>
            </a:endParaRPr>
          </a:p>
        </p:txBody>
      </p:sp>
      <p:sp>
        <p:nvSpPr>
          <p:cNvPr id="32" name="TextBox 31"/>
          <p:cNvSpPr txBox="1"/>
          <p:nvPr/>
        </p:nvSpPr>
        <p:spPr>
          <a:xfrm>
            <a:off x="4283968" y="5589240"/>
            <a:ext cx="3600400" cy="369332"/>
          </a:xfrm>
          <a:prstGeom prst="rect">
            <a:avLst/>
          </a:prstGeom>
          <a:noFill/>
        </p:spPr>
        <p:txBody>
          <a:bodyPr wrap="square" rtlCol="0">
            <a:spAutoFit/>
          </a:bodyPr>
          <a:lstStyle/>
          <a:p>
            <a:r>
              <a:rPr lang="zh-CN" altLang="en-US" b="1" dirty="0" smtClean="0">
                <a:solidFill>
                  <a:srgbClr val="FFFF00"/>
                </a:solidFill>
                <a:latin typeface="微软雅黑" pitchFamily="34" charset="-122"/>
                <a:ea typeface="微软雅黑" pitchFamily="34" charset="-122"/>
              </a:rPr>
              <a:t>专项附加扣除：</a:t>
            </a:r>
            <a:r>
              <a:rPr lang="en-US" altLang="zh-CN" b="1" dirty="0" smtClean="0">
                <a:solidFill>
                  <a:srgbClr val="FFFF00"/>
                </a:solidFill>
                <a:latin typeface="微软雅黑" pitchFamily="34" charset="-122"/>
                <a:ea typeface="微软雅黑" pitchFamily="34" charset="-122"/>
              </a:rPr>
              <a:t>2000</a:t>
            </a:r>
            <a:r>
              <a:rPr lang="zh-CN" altLang="en-US" b="1" dirty="0" smtClean="0">
                <a:solidFill>
                  <a:srgbClr val="FFFF00"/>
                </a:solidFill>
                <a:latin typeface="微软雅黑" pitchFamily="34" charset="-122"/>
                <a:ea typeface="微软雅黑" pitchFamily="34" charset="-122"/>
              </a:rPr>
              <a:t>赡养费</a:t>
            </a:r>
            <a:endParaRPr lang="zh-CN" altLang="en-US" b="1" dirty="0">
              <a:solidFill>
                <a:srgbClr val="FFFF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pic>
        <p:nvPicPr>
          <p:cNvPr id="3" name="图片 2" descr="1.jpg"/>
          <p:cNvPicPr>
            <a:picLocks noChangeAspect="1"/>
          </p:cNvPicPr>
          <p:nvPr/>
        </p:nvPicPr>
        <p:blipFill>
          <a:blip r:embed="rId3" cstate="print"/>
          <a:stretch>
            <a:fillRect/>
          </a:stretch>
        </p:blipFill>
        <p:spPr>
          <a:xfrm>
            <a:off x="1115616" y="2420888"/>
            <a:ext cx="1709175" cy="1281881"/>
          </a:xfrm>
          <a:prstGeom prst="rect">
            <a:avLst/>
          </a:prstGeom>
        </p:spPr>
      </p:pic>
      <p:sp>
        <p:nvSpPr>
          <p:cNvPr id="5" name="TextBox 4"/>
          <p:cNvSpPr txBox="1"/>
          <p:nvPr/>
        </p:nvSpPr>
        <p:spPr>
          <a:xfrm>
            <a:off x="1259632" y="3861048"/>
            <a:ext cx="1415772" cy="830997"/>
          </a:xfrm>
          <a:prstGeom prst="rect">
            <a:avLst/>
          </a:prstGeom>
          <a:noFill/>
        </p:spPr>
        <p:txBody>
          <a:bodyPr wrap="none" rtlCol="0">
            <a:spAutoFit/>
          </a:bodyPr>
          <a:lstStyle/>
          <a:p>
            <a:pPr algn="ctr"/>
            <a:r>
              <a:rPr lang="zh-CN" altLang="en-US" sz="2400" b="1" dirty="0" smtClean="0">
                <a:latin typeface="微软雅黑" pitchFamily="34" charset="-122"/>
                <a:ea typeface="微软雅黑" pitchFamily="34" charset="-122"/>
              </a:rPr>
              <a:t>李老师</a:t>
            </a:r>
            <a:endParaRPr lang="en-US" altLang="zh-CN" sz="2400" b="1" dirty="0" smtClean="0">
              <a:latin typeface="微软雅黑" pitchFamily="34" charset="-122"/>
              <a:ea typeface="微软雅黑" pitchFamily="34" charset="-122"/>
            </a:endParaRPr>
          </a:p>
          <a:p>
            <a:pPr algn="ctr"/>
            <a:r>
              <a:rPr lang="zh-CN" altLang="en-US" sz="2400" b="1" dirty="0" smtClean="0">
                <a:latin typeface="微软雅黑" pitchFamily="34" charset="-122"/>
                <a:ea typeface="微软雅黑" pitchFamily="34" charset="-122"/>
              </a:rPr>
              <a:t>缴纳个税</a:t>
            </a:r>
            <a:endParaRPr lang="zh-CN" altLang="en-US" sz="2400" b="1" dirty="0">
              <a:latin typeface="微软雅黑" pitchFamily="34" charset="-122"/>
              <a:ea typeface="微软雅黑" pitchFamily="34" charset="-122"/>
            </a:endParaRPr>
          </a:p>
        </p:txBody>
      </p:sp>
      <p:grpSp>
        <p:nvGrpSpPr>
          <p:cNvPr id="8" name="Group 137"/>
          <p:cNvGrpSpPr>
            <a:grpSpLocks/>
          </p:cNvGrpSpPr>
          <p:nvPr/>
        </p:nvGrpSpPr>
        <p:grpSpPr bwMode="auto">
          <a:xfrm>
            <a:off x="3851920" y="1196752"/>
            <a:ext cx="3089275" cy="755650"/>
            <a:chOff x="2971" y="776"/>
            <a:chExt cx="1946" cy="476"/>
          </a:xfrm>
        </p:grpSpPr>
        <p:sp>
          <p:nvSpPr>
            <p:cNvPr id="9" name="AutoShape 138"/>
            <p:cNvSpPr>
              <a:spLocks noChangeArrowheads="1"/>
            </p:cNvSpPr>
            <p:nvPr/>
          </p:nvSpPr>
          <p:spPr bwMode="auto">
            <a:xfrm>
              <a:off x="2971" y="776"/>
              <a:ext cx="1946" cy="476"/>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a:p>
          </p:txBody>
        </p:sp>
        <p:sp>
          <p:nvSpPr>
            <p:cNvPr id="10" name="AutoShape 139"/>
            <p:cNvSpPr>
              <a:spLocks noChangeArrowheads="1"/>
            </p:cNvSpPr>
            <p:nvPr/>
          </p:nvSpPr>
          <p:spPr bwMode="auto">
            <a:xfrm>
              <a:off x="3019" y="825"/>
              <a:ext cx="1849" cy="377"/>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a:p>
          </p:txBody>
        </p:sp>
        <p:grpSp>
          <p:nvGrpSpPr>
            <p:cNvPr id="11" name="Group 140"/>
            <p:cNvGrpSpPr>
              <a:grpSpLocks/>
            </p:cNvGrpSpPr>
            <p:nvPr/>
          </p:nvGrpSpPr>
          <p:grpSpPr bwMode="auto">
            <a:xfrm>
              <a:off x="3031" y="836"/>
              <a:ext cx="1826" cy="352"/>
              <a:chOff x="539" y="1815"/>
              <a:chExt cx="1915" cy="369"/>
            </a:xfrm>
          </p:grpSpPr>
          <p:sp>
            <p:nvSpPr>
              <p:cNvPr id="12" name="AutoShape 141"/>
              <p:cNvSpPr>
                <a:spLocks noChangeArrowheads="1"/>
              </p:cNvSpPr>
              <p:nvPr/>
            </p:nvSpPr>
            <p:spPr bwMode="auto">
              <a:xfrm>
                <a:off x="539" y="1818"/>
                <a:ext cx="1909" cy="366"/>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a:p>
            </p:txBody>
          </p:sp>
          <p:sp>
            <p:nvSpPr>
              <p:cNvPr id="13" name="AutoShape 142"/>
              <p:cNvSpPr>
                <a:spLocks noChangeArrowheads="1"/>
              </p:cNvSpPr>
              <p:nvPr/>
            </p:nvSpPr>
            <p:spPr bwMode="auto">
              <a:xfrm>
                <a:off x="539" y="1815"/>
                <a:ext cx="617" cy="366"/>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a:p>
            </p:txBody>
          </p:sp>
          <p:sp>
            <p:nvSpPr>
              <p:cNvPr id="14" name="AutoShape 143"/>
              <p:cNvSpPr>
                <a:spLocks noChangeArrowheads="1"/>
              </p:cNvSpPr>
              <p:nvPr/>
            </p:nvSpPr>
            <p:spPr bwMode="auto">
              <a:xfrm flipH="1">
                <a:off x="1837" y="1815"/>
                <a:ext cx="617" cy="366"/>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a:p>
            </p:txBody>
          </p:sp>
        </p:grpSp>
      </p:grpSp>
      <p:grpSp>
        <p:nvGrpSpPr>
          <p:cNvPr id="15" name="Group 137"/>
          <p:cNvGrpSpPr>
            <a:grpSpLocks/>
          </p:cNvGrpSpPr>
          <p:nvPr/>
        </p:nvGrpSpPr>
        <p:grpSpPr bwMode="auto">
          <a:xfrm>
            <a:off x="3851920" y="2564904"/>
            <a:ext cx="3168650" cy="742950"/>
            <a:chOff x="2971" y="777"/>
            <a:chExt cx="1996" cy="468"/>
          </a:xfrm>
        </p:grpSpPr>
        <p:sp>
          <p:nvSpPr>
            <p:cNvPr id="16" name="AutoShape 138"/>
            <p:cNvSpPr>
              <a:spLocks noChangeArrowheads="1"/>
            </p:cNvSpPr>
            <p:nvPr/>
          </p:nvSpPr>
          <p:spPr bwMode="auto">
            <a:xfrm>
              <a:off x="2971" y="882"/>
              <a:ext cx="1946" cy="264"/>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17" name="AutoShape 139"/>
            <p:cNvSpPr>
              <a:spLocks noChangeArrowheads="1"/>
            </p:cNvSpPr>
            <p:nvPr/>
          </p:nvSpPr>
          <p:spPr bwMode="auto">
            <a:xfrm>
              <a:off x="3019" y="881"/>
              <a:ext cx="1849" cy="264"/>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nvGrpSpPr>
            <p:cNvPr id="18" name="Group 140"/>
            <p:cNvGrpSpPr>
              <a:grpSpLocks/>
            </p:cNvGrpSpPr>
            <p:nvPr/>
          </p:nvGrpSpPr>
          <p:grpSpPr bwMode="auto">
            <a:xfrm>
              <a:off x="3031" y="777"/>
              <a:ext cx="1936" cy="468"/>
              <a:chOff x="539" y="1755"/>
              <a:chExt cx="2030" cy="491"/>
            </a:xfrm>
          </p:grpSpPr>
          <p:sp>
            <p:nvSpPr>
              <p:cNvPr id="19" name="AutoShape 141"/>
              <p:cNvSpPr>
                <a:spLocks noChangeArrowheads="1"/>
              </p:cNvSpPr>
              <p:nvPr/>
            </p:nvSpPr>
            <p:spPr bwMode="auto">
              <a:xfrm>
                <a:off x="539" y="1865"/>
                <a:ext cx="1909" cy="277"/>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20" name="AutoShape 142"/>
              <p:cNvSpPr>
                <a:spLocks noChangeArrowheads="1"/>
              </p:cNvSpPr>
              <p:nvPr/>
            </p:nvSpPr>
            <p:spPr bwMode="auto">
              <a:xfrm>
                <a:off x="539" y="1755"/>
                <a:ext cx="2030" cy="491"/>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wrap="square" anchor="ctr">
                <a:spAutoFit/>
              </a:bodyPr>
              <a:lstStyle/>
              <a:p>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10</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日至</a:t>
                </a:r>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12</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31</a:t>
                </a:r>
                <a:r>
                  <a:rPr lang="zh-CN" altLang="en-US" sz="2000" b="1" dirty="0" smtClean="0">
                    <a:solidFill>
                      <a:srgbClr val="FF0000"/>
                    </a:solidFill>
                    <a:latin typeface="微软雅黑" pitchFamily="34" charset="-122"/>
                    <a:ea typeface="微软雅黑" pitchFamily="34" charset="-122"/>
                  </a:rPr>
                  <a:t>日</a:t>
                </a:r>
                <a:endParaRPr lang="zh-CN" altLang="en-US" sz="2000" b="1" dirty="0">
                  <a:solidFill>
                    <a:srgbClr val="FF0000"/>
                  </a:solidFill>
                  <a:latin typeface="微软雅黑" pitchFamily="34" charset="-122"/>
                  <a:ea typeface="微软雅黑" pitchFamily="34" charset="-122"/>
                </a:endParaRPr>
              </a:p>
            </p:txBody>
          </p:sp>
          <p:sp>
            <p:nvSpPr>
              <p:cNvPr id="21" name="AutoShape 143"/>
              <p:cNvSpPr>
                <a:spLocks noChangeArrowheads="1"/>
              </p:cNvSpPr>
              <p:nvPr/>
            </p:nvSpPr>
            <p:spPr bwMode="auto">
              <a:xfrm flipH="1">
                <a:off x="1837" y="1861"/>
                <a:ext cx="617"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grpSp>
      <p:sp>
        <p:nvSpPr>
          <p:cNvPr id="22" name="TextBox 21"/>
          <p:cNvSpPr txBox="1"/>
          <p:nvPr/>
        </p:nvSpPr>
        <p:spPr>
          <a:xfrm>
            <a:off x="4067944" y="1340768"/>
            <a:ext cx="2664296" cy="400110"/>
          </a:xfrm>
          <a:prstGeom prst="rect">
            <a:avLst/>
          </a:prstGeom>
          <a:noFill/>
        </p:spPr>
        <p:txBody>
          <a:bodyPr wrap="square" rtlCol="0">
            <a:spAutoFit/>
          </a:bodyPr>
          <a:lstStyle/>
          <a:p>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10</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日前</a:t>
            </a:r>
            <a:endParaRPr lang="zh-CN" altLang="en-US" sz="2000" b="1" dirty="0">
              <a:solidFill>
                <a:srgbClr val="FF0000"/>
              </a:solidFill>
              <a:latin typeface="微软雅黑" pitchFamily="34" charset="-122"/>
              <a:ea typeface="微软雅黑" pitchFamily="34" charset="-122"/>
            </a:endParaRPr>
          </a:p>
        </p:txBody>
      </p:sp>
      <p:grpSp>
        <p:nvGrpSpPr>
          <p:cNvPr id="23" name="Group 137"/>
          <p:cNvGrpSpPr>
            <a:grpSpLocks/>
          </p:cNvGrpSpPr>
          <p:nvPr/>
        </p:nvGrpSpPr>
        <p:grpSpPr bwMode="auto">
          <a:xfrm>
            <a:off x="3923928" y="4149080"/>
            <a:ext cx="3089275" cy="423863"/>
            <a:chOff x="2971" y="879"/>
            <a:chExt cx="1946" cy="267"/>
          </a:xfrm>
        </p:grpSpPr>
        <p:sp>
          <p:nvSpPr>
            <p:cNvPr id="24" name="AutoShape 138"/>
            <p:cNvSpPr>
              <a:spLocks noChangeArrowheads="1"/>
            </p:cNvSpPr>
            <p:nvPr/>
          </p:nvSpPr>
          <p:spPr bwMode="auto">
            <a:xfrm>
              <a:off x="2971" y="882"/>
              <a:ext cx="1946" cy="264"/>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25" name="AutoShape 139"/>
            <p:cNvSpPr>
              <a:spLocks noChangeArrowheads="1"/>
            </p:cNvSpPr>
            <p:nvPr/>
          </p:nvSpPr>
          <p:spPr bwMode="auto">
            <a:xfrm>
              <a:off x="3019" y="881"/>
              <a:ext cx="1849" cy="264"/>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nvGrpSpPr>
            <p:cNvPr id="26" name="Group 140"/>
            <p:cNvGrpSpPr>
              <a:grpSpLocks/>
            </p:cNvGrpSpPr>
            <p:nvPr/>
          </p:nvGrpSpPr>
          <p:grpSpPr bwMode="auto">
            <a:xfrm>
              <a:off x="3031" y="879"/>
              <a:ext cx="1845" cy="266"/>
              <a:chOff x="539" y="1861"/>
              <a:chExt cx="1935" cy="279"/>
            </a:xfrm>
          </p:grpSpPr>
          <p:sp>
            <p:nvSpPr>
              <p:cNvPr id="27" name="AutoShape 141"/>
              <p:cNvSpPr>
                <a:spLocks noChangeArrowheads="1"/>
              </p:cNvSpPr>
              <p:nvPr/>
            </p:nvSpPr>
            <p:spPr bwMode="auto">
              <a:xfrm>
                <a:off x="539" y="1863"/>
                <a:ext cx="1909" cy="277"/>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28" name="AutoShape 142"/>
              <p:cNvSpPr>
                <a:spLocks noChangeArrowheads="1"/>
              </p:cNvSpPr>
              <p:nvPr/>
            </p:nvSpPr>
            <p:spPr bwMode="auto">
              <a:xfrm>
                <a:off x="539" y="1861"/>
                <a:ext cx="1935"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wrap="square" anchor="ctr">
                <a:spAutoFit/>
              </a:bodyPr>
              <a:lstStyle/>
              <a:p>
                <a:r>
                  <a:rPr lang="en-US" altLang="zh-CN" sz="2000" b="1" dirty="0" smtClean="0">
                    <a:solidFill>
                      <a:srgbClr val="FF0000"/>
                    </a:solidFill>
                    <a:latin typeface="微软雅黑" pitchFamily="34" charset="-122"/>
                    <a:ea typeface="微软雅黑" pitchFamily="34" charset="-122"/>
                  </a:rPr>
                  <a:t>2019</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日后</a:t>
                </a:r>
                <a:endParaRPr lang="zh-CN" altLang="en-US" sz="2000" b="1" dirty="0">
                  <a:solidFill>
                    <a:srgbClr val="FF0000"/>
                  </a:solidFill>
                  <a:latin typeface="微软雅黑" pitchFamily="34" charset="-122"/>
                  <a:ea typeface="微软雅黑" pitchFamily="34" charset="-122"/>
                </a:endParaRPr>
              </a:p>
            </p:txBody>
          </p:sp>
          <p:sp>
            <p:nvSpPr>
              <p:cNvPr id="29" name="AutoShape 143"/>
              <p:cNvSpPr>
                <a:spLocks noChangeArrowheads="1"/>
              </p:cNvSpPr>
              <p:nvPr/>
            </p:nvSpPr>
            <p:spPr bwMode="auto">
              <a:xfrm flipH="1">
                <a:off x="1837" y="1861"/>
                <a:ext cx="617"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grpSp>
      <p:sp>
        <p:nvSpPr>
          <p:cNvPr id="30" name="TextBox 29"/>
          <p:cNvSpPr txBox="1"/>
          <p:nvPr/>
        </p:nvSpPr>
        <p:spPr>
          <a:xfrm>
            <a:off x="3851920" y="2060848"/>
            <a:ext cx="4248472"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(10000-3500)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20%-555=</a:t>
            </a:r>
            <a:r>
              <a:rPr lang="en-US" altLang="zh-CN" sz="2800" b="1" dirty="0" smtClean="0">
                <a:solidFill>
                  <a:srgbClr val="FF0000"/>
                </a:solidFill>
                <a:latin typeface="微软雅黑" pitchFamily="34" charset="-122"/>
                <a:ea typeface="微软雅黑" pitchFamily="34" charset="-122"/>
              </a:rPr>
              <a:t>745</a:t>
            </a:r>
            <a:endParaRPr lang="zh-CN" altLang="en-US" sz="2800" b="1" dirty="0">
              <a:solidFill>
                <a:srgbClr val="FF0000"/>
              </a:solidFill>
              <a:latin typeface="微软雅黑" pitchFamily="34" charset="-122"/>
              <a:ea typeface="微软雅黑" pitchFamily="34" charset="-122"/>
            </a:endParaRPr>
          </a:p>
        </p:txBody>
      </p:sp>
      <p:sp>
        <p:nvSpPr>
          <p:cNvPr id="31" name="TextBox 30"/>
          <p:cNvSpPr txBox="1"/>
          <p:nvPr/>
        </p:nvSpPr>
        <p:spPr>
          <a:xfrm>
            <a:off x="3851920" y="3429000"/>
            <a:ext cx="4248472"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(10000-5000)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10%-210=</a:t>
            </a:r>
            <a:r>
              <a:rPr lang="en-US" altLang="zh-CN" sz="2800" b="1" dirty="0" smtClean="0">
                <a:solidFill>
                  <a:srgbClr val="FF0000"/>
                </a:solidFill>
                <a:latin typeface="微软雅黑" pitchFamily="34" charset="-122"/>
                <a:ea typeface="微软雅黑" pitchFamily="34" charset="-122"/>
              </a:rPr>
              <a:t>290</a:t>
            </a:r>
            <a:endParaRPr lang="zh-CN" altLang="en-US" sz="2800" b="1" dirty="0">
              <a:solidFill>
                <a:srgbClr val="FF0000"/>
              </a:solidFill>
              <a:latin typeface="微软雅黑" pitchFamily="34" charset="-122"/>
              <a:ea typeface="微软雅黑" pitchFamily="34" charset="-122"/>
            </a:endParaRPr>
          </a:p>
        </p:txBody>
      </p:sp>
      <p:sp>
        <p:nvSpPr>
          <p:cNvPr id="32" name="TextBox 31"/>
          <p:cNvSpPr txBox="1"/>
          <p:nvPr/>
        </p:nvSpPr>
        <p:spPr>
          <a:xfrm>
            <a:off x="3923928" y="4869160"/>
            <a:ext cx="3816424"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(10000-5000-4000)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3%=</a:t>
            </a:r>
            <a:r>
              <a:rPr lang="en-US" altLang="zh-CN" sz="2800" b="1" dirty="0" smtClean="0">
                <a:solidFill>
                  <a:srgbClr val="FF0000"/>
                </a:solidFill>
                <a:latin typeface="微软雅黑" pitchFamily="34" charset="-122"/>
                <a:ea typeface="微软雅黑" pitchFamily="34" charset="-122"/>
              </a:rPr>
              <a:t>30</a:t>
            </a:r>
            <a:endParaRPr lang="zh-CN" altLang="en-US" sz="28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344850"/>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四、专项附加扣除</a:t>
            </a:r>
            <a:endParaRPr lang="zh-CN" altLang="en-US" sz="4000" b="1" dirty="0">
              <a:solidFill>
                <a:schemeClr val="bg1"/>
              </a:solidFill>
              <a:latin typeface="微软雅黑" pitchFamily="34" charset="-122"/>
              <a:ea typeface="微软雅黑" pitchFamily="34" charset="-122"/>
            </a:endParaRPr>
          </a:p>
        </p:txBody>
      </p:sp>
      <p:pic>
        <p:nvPicPr>
          <p:cNvPr id="3" name="图片 2" descr="2.jpg"/>
          <p:cNvPicPr>
            <a:picLocks noChangeAspect="1"/>
          </p:cNvPicPr>
          <p:nvPr/>
        </p:nvPicPr>
        <p:blipFill>
          <a:blip r:embed="rId3" cstate="print"/>
          <a:stretch>
            <a:fillRect/>
          </a:stretch>
        </p:blipFill>
        <p:spPr>
          <a:xfrm>
            <a:off x="1187624" y="2636912"/>
            <a:ext cx="1512168" cy="1296144"/>
          </a:xfrm>
          <a:prstGeom prst="rect">
            <a:avLst/>
          </a:prstGeom>
        </p:spPr>
      </p:pic>
      <p:sp>
        <p:nvSpPr>
          <p:cNvPr id="4" name="TextBox 3"/>
          <p:cNvSpPr txBox="1"/>
          <p:nvPr/>
        </p:nvSpPr>
        <p:spPr>
          <a:xfrm>
            <a:off x="1403648" y="4005064"/>
            <a:ext cx="1107996" cy="461665"/>
          </a:xfrm>
          <a:prstGeom prst="rect">
            <a:avLst/>
          </a:prstGeom>
          <a:noFill/>
        </p:spPr>
        <p:txBody>
          <a:bodyPr wrap="none" rtlCol="0">
            <a:spAutoFit/>
          </a:bodyPr>
          <a:lstStyle/>
          <a:p>
            <a:r>
              <a:rPr lang="zh-CN" altLang="en-US" sz="2400" b="1" dirty="0" smtClean="0">
                <a:latin typeface="微软雅黑" pitchFamily="34" charset="-122"/>
                <a:ea typeface="微软雅黑" pitchFamily="34" charset="-122"/>
              </a:rPr>
              <a:t>王老师</a:t>
            </a:r>
            <a:endParaRPr lang="zh-CN" altLang="en-US" sz="2400" b="1" dirty="0">
              <a:latin typeface="微软雅黑" pitchFamily="34" charset="-122"/>
              <a:ea typeface="微软雅黑" pitchFamily="34" charset="-122"/>
            </a:endParaRPr>
          </a:p>
        </p:txBody>
      </p:sp>
      <p:grpSp>
        <p:nvGrpSpPr>
          <p:cNvPr id="22" name="Group 137"/>
          <p:cNvGrpSpPr>
            <a:grpSpLocks/>
          </p:cNvGrpSpPr>
          <p:nvPr/>
        </p:nvGrpSpPr>
        <p:grpSpPr bwMode="auto">
          <a:xfrm>
            <a:off x="3851920" y="1196752"/>
            <a:ext cx="3089275" cy="755650"/>
            <a:chOff x="2971" y="776"/>
            <a:chExt cx="1946" cy="476"/>
          </a:xfrm>
        </p:grpSpPr>
        <p:sp>
          <p:nvSpPr>
            <p:cNvPr id="23" name="AutoShape 138"/>
            <p:cNvSpPr>
              <a:spLocks noChangeArrowheads="1"/>
            </p:cNvSpPr>
            <p:nvPr/>
          </p:nvSpPr>
          <p:spPr bwMode="auto">
            <a:xfrm>
              <a:off x="2971" y="776"/>
              <a:ext cx="1946" cy="476"/>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a:p>
          </p:txBody>
        </p:sp>
        <p:sp>
          <p:nvSpPr>
            <p:cNvPr id="24" name="AutoShape 139"/>
            <p:cNvSpPr>
              <a:spLocks noChangeArrowheads="1"/>
            </p:cNvSpPr>
            <p:nvPr/>
          </p:nvSpPr>
          <p:spPr bwMode="auto">
            <a:xfrm>
              <a:off x="3019" y="825"/>
              <a:ext cx="1849" cy="377"/>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a:p>
          </p:txBody>
        </p:sp>
        <p:grpSp>
          <p:nvGrpSpPr>
            <p:cNvPr id="25" name="Group 140"/>
            <p:cNvGrpSpPr>
              <a:grpSpLocks/>
            </p:cNvGrpSpPr>
            <p:nvPr/>
          </p:nvGrpSpPr>
          <p:grpSpPr bwMode="auto">
            <a:xfrm>
              <a:off x="3031" y="836"/>
              <a:ext cx="1826" cy="352"/>
              <a:chOff x="539" y="1815"/>
              <a:chExt cx="1915" cy="369"/>
            </a:xfrm>
          </p:grpSpPr>
          <p:sp>
            <p:nvSpPr>
              <p:cNvPr id="26" name="AutoShape 141"/>
              <p:cNvSpPr>
                <a:spLocks noChangeArrowheads="1"/>
              </p:cNvSpPr>
              <p:nvPr/>
            </p:nvSpPr>
            <p:spPr bwMode="auto">
              <a:xfrm>
                <a:off x="539" y="1818"/>
                <a:ext cx="1909" cy="366"/>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a:p>
            </p:txBody>
          </p:sp>
          <p:sp>
            <p:nvSpPr>
              <p:cNvPr id="27" name="AutoShape 142"/>
              <p:cNvSpPr>
                <a:spLocks noChangeArrowheads="1"/>
              </p:cNvSpPr>
              <p:nvPr/>
            </p:nvSpPr>
            <p:spPr bwMode="auto">
              <a:xfrm>
                <a:off x="539" y="1815"/>
                <a:ext cx="617" cy="366"/>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a:p>
            </p:txBody>
          </p:sp>
          <p:sp>
            <p:nvSpPr>
              <p:cNvPr id="28" name="AutoShape 143"/>
              <p:cNvSpPr>
                <a:spLocks noChangeArrowheads="1"/>
              </p:cNvSpPr>
              <p:nvPr/>
            </p:nvSpPr>
            <p:spPr bwMode="auto">
              <a:xfrm flipH="1">
                <a:off x="1837" y="1815"/>
                <a:ext cx="617" cy="366"/>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a:p>
            </p:txBody>
          </p:sp>
        </p:grpSp>
      </p:grpSp>
      <p:grpSp>
        <p:nvGrpSpPr>
          <p:cNvPr id="29" name="Group 137"/>
          <p:cNvGrpSpPr>
            <a:grpSpLocks/>
          </p:cNvGrpSpPr>
          <p:nvPr/>
        </p:nvGrpSpPr>
        <p:grpSpPr bwMode="auto">
          <a:xfrm>
            <a:off x="3851920" y="2564904"/>
            <a:ext cx="3168650" cy="742950"/>
            <a:chOff x="2971" y="777"/>
            <a:chExt cx="1996" cy="468"/>
          </a:xfrm>
        </p:grpSpPr>
        <p:sp>
          <p:nvSpPr>
            <p:cNvPr id="30" name="AutoShape 138"/>
            <p:cNvSpPr>
              <a:spLocks noChangeArrowheads="1"/>
            </p:cNvSpPr>
            <p:nvPr/>
          </p:nvSpPr>
          <p:spPr bwMode="auto">
            <a:xfrm>
              <a:off x="2971" y="882"/>
              <a:ext cx="1946" cy="264"/>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31" name="AutoShape 139"/>
            <p:cNvSpPr>
              <a:spLocks noChangeArrowheads="1"/>
            </p:cNvSpPr>
            <p:nvPr/>
          </p:nvSpPr>
          <p:spPr bwMode="auto">
            <a:xfrm>
              <a:off x="3019" y="881"/>
              <a:ext cx="1849" cy="264"/>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nvGrpSpPr>
            <p:cNvPr id="32" name="Group 140"/>
            <p:cNvGrpSpPr>
              <a:grpSpLocks/>
            </p:cNvGrpSpPr>
            <p:nvPr/>
          </p:nvGrpSpPr>
          <p:grpSpPr bwMode="auto">
            <a:xfrm>
              <a:off x="3031" y="777"/>
              <a:ext cx="1936" cy="468"/>
              <a:chOff x="539" y="1755"/>
              <a:chExt cx="2030" cy="491"/>
            </a:xfrm>
          </p:grpSpPr>
          <p:sp>
            <p:nvSpPr>
              <p:cNvPr id="33" name="AutoShape 141"/>
              <p:cNvSpPr>
                <a:spLocks noChangeArrowheads="1"/>
              </p:cNvSpPr>
              <p:nvPr/>
            </p:nvSpPr>
            <p:spPr bwMode="auto">
              <a:xfrm>
                <a:off x="539" y="1865"/>
                <a:ext cx="1909" cy="277"/>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34" name="AutoShape 142"/>
              <p:cNvSpPr>
                <a:spLocks noChangeArrowheads="1"/>
              </p:cNvSpPr>
              <p:nvPr/>
            </p:nvSpPr>
            <p:spPr bwMode="auto">
              <a:xfrm>
                <a:off x="539" y="1755"/>
                <a:ext cx="2030" cy="491"/>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wrap="square" anchor="ctr">
                <a:spAutoFit/>
              </a:bodyPr>
              <a:lstStyle/>
              <a:p>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10</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日至</a:t>
                </a:r>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12</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31</a:t>
                </a:r>
                <a:r>
                  <a:rPr lang="zh-CN" altLang="en-US" sz="2000" b="1" dirty="0" smtClean="0">
                    <a:solidFill>
                      <a:srgbClr val="FF0000"/>
                    </a:solidFill>
                    <a:latin typeface="微软雅黑" pitchFamily="34" charset="-122"/>
                    <a:ea typeface="微软雅黑" pitchFamily="34" charset="-122"/>
                  </a:rPr>
                  <a:t>日</a:t>
                </a:r>
                <a:endParaRPr lang="zh-CN" altLang="en-US" sz="2000" b="1" dirty="0">
                  <a:solidFill>
                    <a:srgbClr val="FF0000"/>
                  </a:solidFill>
                  <a:latin typeface="微软雅黑" pitchFamily="34" charset="-122"/>
                  <a:ea typeface="微软雅黑" pitchFamily="34" charset="-122"/>
                </a:endParaRPr>
              </a:p>
            </p:txBody>
          </p:sp>
          <p:sp>
            <p:nvSpPr>
              <p:cNvPr id="35" name="AutoShape 143"/>
              <p:cNvSpPr>
                <a:spLocks noChangeArrowheads="1"/>
              </p:cNvSpPr>
              <p:nvPr/>
            </p:nvSpPr>
            <p:spPr bwMode="auto">
              <a:xfrm flipH="1">
                <a:off x="1837" y="1861"/>
                <a:ext cx="617"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grpSp>
      <p:sp>
        <p:nvSpPr>
          <p:cNvPr id="36" name="TextBox 35"/>
          <p:cNvSpPr txBox="1"/>
          <p:nvPr/>
        </p:nvSpPr>
        <p:spPr>
          <a:xfrm>
            <a:off x="4067944" y="1340768"/>
            <a:ext cx="2664296" cy="400110"/>
          </a:xfrm>
          <a:prstGeom prst="rect">
            <a:avLst/>
          </a:prstGeom>
          <a:noFill/>
        </p:spPr>
        <p:txBody>
          <a:bodyPr wrap="square" rtlCol="0">
            <a:spAutoFit/>
          </a:bodyPr>
          <a:lstStyle/>
          <a:p>
            <a:r>
              <a:rPr lang="en-US" altLang="zh-CN" sz="2000" b="1" dirty="0" smtClean="0">
                <a:solidFill>
                  <a:srgbClr val="FF0000"/>
                </a:solidFill>
                <a:latin typeface="微软雅黑" pitchFamily="34" charset="-122"/>
                <a:ea typeface="微软雅黑" pitchFamily="34" charset="-122"/>
              </a:rPr>
              <a:t>2018</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10</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日前</a:t>
            </a:r>
            <a:endParaRPr lang="zh-CN" altLang="en-US" sz="2000" b="1" dirty="0">
              <a:solidFill>
                <a:srgbClr val="FF0000"/>
              </a:solidFill>
              <a:latin typeface="微软雅黑" pitchFamily="34" charset="-122"/>
              <a:ea typeface="微软雅黑" pitchFamily="34" charset="-122"/>
            </a:endParaRPr>
          </a:p>
        </p:txBody>
      </p:sp>
      <p:grpSp>
        <p:nvGrpSpPr>
          <p:cNvPr id="37" name="Group 137"/>
          <p:cNvGrpSpPr>
            <a:grpSpLocks/>
          </p:cNvGrpSpPr>
          <p:nvPr/>
        </p:nvGrpSpPr>
        <p:grpSpPr bwMode="auto">
          <a:xfrm>
            <a:off x="3923928" y="4149080"/>
            <a:ext cx="3089275" cy="423863"/>
            <a:chOff x="2971" y="879"/>
            <a:chExt cx="1946" cy="267"/>
          </a:xfrm>
        </p:grpSpPr>
        <p:sp>
          <p:nvSpPr>
            <p:cNvPr id="38" name="AutoShape 138"/>
            <p:cNvSpPr>
              <a:spLocks noChangeArrowheads="1"/>
            </p:cNvSpPr>
            <p:nvPr/>
          </p:nvSpPr>
          <p:spPr bwMode="auto">
            <a:xfrm>
              <a:off x="2971" y="882"/>
              <a:ext cx="1946" cy="264"/>
            </a:xfrm>
            <a:prstGeom prst="roundRect">
              <a:avLst>
                <a:gd name="adj" fmla="val 913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39" name="AutoShape 139"/>
            <p:cNvSpPr>
              <a:spLocks noChangeArrowheads="1"/>
            </p:cNvSpPr>
            <p:nvPr/>
          </p:nvSpPr>
          <p:spPr bwMode="auto">
            <a:xfrm>
              <a:off x="3019" y="881"/>
              <a:ext cx="1849" cy="264"/>
            </a:xfrm>
            <a:prstGeom prst="roundRect">
              <a:avLst>
                <a:gd name="adj" fmla="val 9130"/>
              </a:avLst>
            </a:prstGeom>
            <a:solidFill>
              <a:srgbClr val="3399FF"/>
            </a:soli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nvGrpSpPr>
            <p:cNvPr id="40" name="Group 140"/>
            <p:cNvGrpSpPr>
              <a:grpSpLocks/>
            </p:cNvGrpSpPr>
            <p:nvPr/>
          </p:nvGrpSpPr>
          <p:grpSpPr bwMode="auto">
            <a:xfrm>
              <a:off x="3031" y="879"/>
              <a:ext cx="1845" cy="266"/>
              <a:chOff x="539" y="1861"/>
              <a:chExt cx="1935" cy="279"/>
            </a:xfrm>
          </p:grpSpPr>
          <p:sp>
            <p:nvSpPr>
              <p:cNvPr id="41" name="AutoShape 141"/>
              <p:cNvSpPr>
                <a:spLocks noChangeArrowheads="1"/>
              </p:cNvSpPr>
              <p:nvPr/>
            </p:nvSpPr>
            <p:spPr bwMode="auto">
              <a:xfrm>
                <a:off x="539" y="1863"/>
                <a:ext cx="1909" cy="277"/>
              </a:xfrm>
              <a:prstGeom prst="roundRect">
                <a:avLst>
                  <a:gd name="adj" fmla="val 9130"/>
                </a:avLst>
              </a:prstGeom>
              <a:gradFill rotWithShape="1">
                <a:gsLst>
                  <a:gs pos="0">
                    <a:schemeClr val="bg1">
                      <a:alpha val="39999"/>
                    </a:schemeClr>
                  </a:gs>
                  <a:gs pos="100000">
                    <a:schemeClr val="bg1">
                      <a:gamma/>
                      <a:shade val="0"/>
                      <a:invGamma/>
                      <a:alpha val="0"/>
                    </a:schemeClr>
                  </a:gs>
                </a:gsLst>
                <a:lin ang="270000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sp>
            <p:nvSpPr>
              <p:cNvPr id="42" name="AutoShape 142"/>
              <p:cNvSpPr>
                <a:spLocks noChangeArrowheads="1"/>
              </p:cNvSpPr>
              <p:nvPr/>
            </p:nvSpPr>
            <p:spPr bwMode="auto">
              <a:xfrm>
                <a:off x="539" y="1861"/>
                <a:ext cx="1935"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wrap="square" anchor="ctr">
                <a:spAutoFit/>
              </a:bodyPr>
              <a:lstStyle/>
              <a:p>
                <a:r>
                  <a:rPr lang="en-US" altLang="zh-CN" sz="2000" b="1" dirty="0" smtClean="0">
                    <a:solidFill>
                      <a:srgbClr val="FF0000"/>
                    </a:solidFill>
                    <a:latin typeface="微软雅黑" pitchFamily="34" charset="-122"/>
                    <a:ea typeface="微软雅黑" pitchFamily="34" charset="-122"/>
                  </a:rPr>
                  <a:t>2019</a:t>
                </a:r>
                <a:r>
                  <a:rPr lang="zh-CN" altLang="en-US" sz="2000" b="1" dirty="0" smtClean="0">
                    <a:solidFill>
                      <a:srgbClr val="FF0000"/>
                    </a:solidFill>
                    <a:latin typeface="微软雅黑" pitchFamily="34" charset="-122"/>
                    <a:ea typeface="微软雅黑" pitchFamily="34" charset="-122"/>
                  </a:rPr>
                  <a:t>年</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月</a:t>
                </a:r>
                <a:r>
                  <a:rPr lang="en-US" altLang="zh-CN" sz="2000" b="1" dirty="0" smtClean="0">
                    <a:solidFill>
                      <a:srgbClr val="FF0000"/>
                    </a:solidFill>
                    <a:latin typeface="微软雅黑" pitchFamily="34" charset="-122"/>
                    <a:ea typeface="微软雅黑" pitchFamily="34" charset="-122"/>
                  </a:rPr>
                  <a:t>1</a:t>
                </a:r>
                <a:r>
                  <a:rPr lang="zh-CN" altLang="en-US" sz="2000" b="1" dirty="0" smtClean="0">
                    <a:solidFill>
                      <a:srgbClr val="FF0000"/>
                    </a:solidFill>
                    <a:latin typeface="微软雅黑" pitchFamily="34" charset="-122"/>
                    <a:ea typeface="微软雅黑" pitchFamily="34" charset="-122"/>
                  </a:rPr>
                  <a:t>日后</a:t>
                </a:r>
                <a:endParaRPr lang="zh-CN" altLang="en-US" sz="2000" b="1" dirty="0">
                  <a:solidFill>
                    <a:srgbClr val="FF0000"/>
                  </a:solidFill>
                  <a:latin typeface="微软雅黑" pitchFamily="34" charset="-122"/>
                  <a:ea typeface="微软雅黑" pitchFamily="34" charset="-122"/>
                </a:endParaRPr>
              </a:p>
            </p:txBody>
          </p:sp>
          <p:sp>
            <p:nvSpPr>
              <p:cNvPr id="43" name="AutoShape 143"/>
              <p:cNvSpPr>
                <a:spLocks noChangeArrowheads="1"/>
              </p:cNvSpPr>
              <p:nvPr/>
            </p:nvSpPr>
            <p:spPr bwMode="auto">
              <a:xfrm flipH="1">
                <a:off x="1837" y="1861"/>
                <a:ext cx="617" cy="277"/>
              </a:xfrm>
              <a:prstGeom prst="roundRect">
                <a:avLst>
                  <a:gd name="adj" fmla="val 9130"/>
                </a:avLst>
              </a:prstGeom>
              <a:gradFill rotWithShape="1">
                <a:gsLst>
                  <a:gs pos="0">
                    <a:schemeClr val="bg1">
                      <a:alpha val="60001"/>
                    </a:schemeClr>
                  </a:gs>
                  <a:gs pos="100000">
                    <a:schemeClr val="bg1">
                      <a:gamma/>
                      <a:shade val="0"/>
                      <a:invGamma/>
                      <a:alpha val="0"/>
                    </a:schemeClr>
                  </a:gs>
                </a:gsLst>
                <a:lin ang="0" scaled="1"/>
              </a:gradFill>
              <a:ln w="9525" algn="ctr">
                <a:noFill/>
                <a:round/>
                <a:headEnd/>
                <a:tailEnd/>
              </a:ln>
              <a:effectLst/>
            </p:spPr>
            <p:txBody>
              <a:bodyPr anchor="ctr">
                <a:spAutoFit/>
              </a:bodyPr>
              <a:lstStyle/>
              <a:p>
                <a:endParaRPr lang="zh-CN" altLang="en-US" sz="2000" b="1">
                  <a:solidFill>
                    <a:srgbClr val="C00000"/>
                  </a:solidFill>
                  <a:latin typeface="微软雅黑" pitchFamily="34" charset="-122"/>
                  <a:ea typeface="微软雅黑" pitchFamily="34" charset="-122"/>
                </a:endParaRPr>
              </a:p>
            </p:txBody>
          </p:sp>
        </p:grpSp>
      </p:grpSp>
      <p:sp>
        <p:nvSpPr>
          <p:cNvPr id="44" name="TextBox 43"/>
          <p:cNvSpPr txBox="1"/>
          <p:nvPr/>
        </p:nvSpPr>
        <p:spPr>
          <a:xfrm>
            <a:off x="3851920" y="2060848"/>
            <a:ext cx="3888432"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(9000-3500)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20%-555=</a:t>
            </a:r>
            <a:r>
              <a:rPr lang="en-US" altLang="zh-CN" sz="2800" b="1" dirty="0" smtClean="0">
                <a:solidFill>
                  <a:srgbClr val="FF0000"/>
                </a:solidFill>
                <a:latin typeface="微软雅黑" pitchFamily="34" charset="-122"/>
                <a:ea typeface="微软雅黑" pitchFamily="34" charset="-122"/>
              </a:rPr>
              <a:t>545</a:t>
            </a:r>
            <a:endParaRPr lang="zh-CN" altLang="en-US" sz="2800" b="1" dirty="0">
              <a:solidFill>
                <a:srgbClr val="FF0000"/>
              </a:solidFill>
              <a:latin typeface="微软雅黑" pitchFamily="34" charset="-122"/>
              <a:ea typeface="微软雅黑" pitchFamily="34" charset="-122"/>
            </a:endParaRPr>
          </a:p>
        </p:txBody>
      </p:sp>
      <p:sp>
        <p:nvSpPr>
          <p:cNvPr id="45" name="TextBox 44"/>
          <p:cNvSpPr txBox="1"/>
          <p:nvPr/>
        </p:nvSpPr>
        <p:spPr>
          <a:xfrm>
            <a:off x="3851920" y="3429000"/>
            <a:ext cx="4248472"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(9000-5000)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10%-210=</a:t>
            </a:r>
            <a:r>
              <a:rPr lang="en-US" altLang="zh-CN" sz="2800" b="1" dirty="0" smtClean="0">
                <a:solidFill>
                  <a:srgbClr val="FF0000"/>
                </a:solidFill>
                <a:latin typeface="微软雅黑" pitchFamily="34" charset="-122"/>
                <a:ea typeface="微软雅黑" pitchFamily="34" charset="-122"/>
              </a:rPr>
              <a:t>190</a:t>
            </a:r>
            <a:endParaRPr lang="zh-CN" altLang="en-US" sz="2800" b="1" dirty="0">
              <a:solidFill>
                <a:srgbClr val="FF0000"/>
              </a:solidFill>
              <a:latin typeface="微软雅黑" pitchFamily="34" charset="-122"/>
              <a:ea typeface="微软雅黑" pitchFamily="34" charset="-122"/>
            </a:endParaRPr>
          </a:p>
        </p:txBody>
      </p:sp>
      <p:sp>
        <p:nvSpPr>
          <p:cNvPr id="46" name="TextBox 45"/>
          <p:cNvSpPr txBox="1"/>
          <p:nvPr/>
        </p:nvSpPr>
        <p:spPr>
          <a:xfrm>
            <a:off x="3923928" y="4869160"/>
            <a:ext cx="3816424" cy="523220"/>
          </a:xfrm>
          <a:prstGeom prst="rect">
            <a:avLst/>
          </a:prstGeom>
          <a:noFill/>
        </p:spPr>
        <p:txBody>
          <a:bodyPr wrap="square" rtlCol="0">
            <a:spAutoFit/>
          </a:bodyPr>
          <a:lstStyle/>
          <a:p>
            <a:r>
              <a:rPr lang="en-US" altLang="zh-CN" sz="2000" b="1" dirty="0" smtClean="0">
                <a:solidFill>
                  <a:srgbClr val="C00000"/>
                </a:solidFill>
                <a:latin typeface="微软雅黑" pitchFamily="34" charset="-122"/>
                <a:ea typeface="微软雅黑" pitchFamily="34" charset="-122"/>
              </a:rPr>
              <a:t>(9000-5000-2000)</a:t>
            </a:r>
            <a:r>
              <a:rPr lang="zh-CN" altLang="en-US" sz="2000" b="1" dirty="0" smtClean="0">
                <a:solidFill>
                  <a:srgbClr val="C00000"/>
                </a:solidFill>
                <a:latin typeface="微软雅黑" pitchFamily="34" charset="-122"/>
                <a:ea typeface="微软雅黑" pitchFamily="34" charset="-122"/>
              </a:rPr>
              <a:t>*</a:t>
            </a:r>
            <a:r>
              <a:rPr lang="en-US" altLang="zh-CN" sz="2000" b="1" dirty="0" smtClean="0">
                <a:solidFill>
                  <a:srgbClr val="C00000"/>
                </a:solidFill>
                <a:latin typeface="微软雅黑" pitchFamily="34" charset="-122"/>
                <a:ea typeface="微软雅黑" pitchFamily="34" charset="-122"/>
              </a:rPr>
              <a:t>3%=</a:t>
            </a:r>
            <a:r>
              <a:rPr lang="en-US" altLang="zh-CN" sz="2800" b="1" dirty="0" smtClean="0">
                <a:solidFill>
                  <a:srgbClr val="FF0000"/>
                </a:solidFill>
                <a:latin typeface="微软雅黑" pitchFamily="34" charset="-122"/>
                <a:ea typeface="微软雅黑" pitchFamily="34" charset="-122"/>
              </a:rPr>
              <a:t>60</a:t>
            </a:r>
            <a:endParaRPr lang="zh-CN" altLang="en-US" sz="2800" b="1" dirty="0">
              <a:solidFill>
                <a:srgbClr val="FF0000"/>
              </a:solidFill>
              <a:latin typeface="微软雅黑" pitchFamily="34" charset="-122"/>
              <a:ea typeface="微软雅黑" pitchFamily="34" charset="-122"/>
            </a:endParaRPr>
          </a:p>
        </p:txBody>
      </p:sp>
      <p:sp>
        <p:nvSpPr>
          <p:cNvPr id="47" name="圆角矩形 46"/>
          <p:cNvSpPr/>
          <p:nvPr/>
        </p:nvSpPr>
        <p:spPr>
          <a:xfrm>
            <a:off x="1187624" y="5661248"/>
            <a:ext cx="7200800" cy="93610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1547664" y="5733256"/>
            <a:ext cx="6192688" cy="646331"/>
          </a:xfrm>
          <a:prstGeom prst="rect">
            <a:avLst/>
          </a:prstGeom>
          <a:noFill/>
        </p:spPr>
        <p:txBody>
          <a:bodyPr wrap="square" rtlCol="0">
            <a:spAutoFit/>
          </a:bodyPr>
          <a:lstStyle/>
          <a:p>
            <a:r>
              <a:rPr lang="zh-CN" altLang="en-US" b="1" dirty="0" smtClean="0">
                <a:solidFill>
                  <a:srgbClr val="FFFF00"/>
                </a:solidFill>
                <a:latin typeface="微软雅黑" pitchFamily="34" charset="-122"/>
                <a:ea typeface="微软雅黑" pitchFamily="34" charset="-122"/>
              </a:rPr>
              <a:t>结论</a:t>
            </a:r>
            <a:r>
              <a:rPr lang="en-US" altLang="zh-CN" b="1" dirty="0" smtClean="0">
                <a:solidFill>
                  <a:srgbClr val="FFFF00"/>
                </a:solidFill>
                <a:latin typeface="微软雅黑" pitchFamily="34" charset="-122"/>
                <a:ea typeface="微软雅黑" pitchFamily="34" charset="-122"/>
              </a:rPr>
              <a:t>:2018</a:t>
            </a:r>
            <a:r>
              <a:rPr lang="zh-CN" altLang="en-US" b="1" dirty="0" smtClean="0">
                <a:solidFill>
                  <a:srgbClr val="FFFF00"/>
                </a:solidFill>
                <a:latin typeface="微软雅黑" pitchFamily="34" charset="-122"/>
                <a:ea typeface="微软雅黑" pitchFamily="34" charset="-122"/>
              </a:rPr>
              <a:t>年</a:t>
            </a:r>
            <a:r>
              <a:rPr lang="en-US" altLang="zh-CN" b="1" dirty="0" smtClean="0">
                <a:solidFill>
                  <a:srgbClr val="FFFF00"/>
                </a:solidFill>
                <a:latin typeface="微软雅黑" pitchFamily="34" charset="-122"/>
                <a:ea typeface="微软雅黑" pitchFamily="34" charset="-122"/>
              </a:rPr>
              <a:t>10</a:t>
            </a:r>
            <a:r>
              <a:rPr lang="zh-CN" altLang="en-US" b="1" dirty="0" smtClean="0">
                <a:solidFill>
                  <a:srgbClr val="FFFF00"/>
                </a:solidFill>
                <a:latin typeface="微软雅黑" pitchFamily="34" charset="-122"/>
                <a:ea typeface="微软雅黑" pitchFamily="34" charset="-122"/>
              </a:rPr>
              <a:t>月</a:t>
            </a:r>
            <a:r>
              <a:rPr lang="en-US" altLang="zh-CN" b="1" dirty="0" smtClean="0">
                <a:solidFill>
                  <a:srgbClr val="FFFF00"/>
                </a:solidFill>
                <a:latin typeface="微软雅黑" pitchFamily="34" charset="-122"/>
                <a:ea typeface="微软雅黑" pitchFamily="34" charset="-122"/>
              </a:rPr>
              <a:t>1</a:t>
            </a:r>
            <a:r>
              <a:rPr lang="zh-CN" altLang="en-US" b="1" dirty="0" smtClean="0">
                <a:solidFill>
                  <a:srgbClr val="FFFF00"/>
                </a:solidFill>
                <a:latin typeface="微软雅黑" pitchFamily="34" charset="-122"/>
                <a:ea typeface="微软雅黑" pitchFamily="34" charset="-122"/>
              </a:rPr>
              <a:t>日开始</a:t>
            </a:r>
            <a:r>
              <a:rPr lang="en-US" altLang="zh-CN" b="1" dirty="0" smtClean="0">
                <a:solidFill>
                  <a:srgbClr val="FFFF00"/>
                </a:solidFill>
                <a:latin typeface="微软雅黑" pitchFamily="34" charset="-122"/>
                <a:ea typeface="微软雅黑" pitchFamily="34" charset="-122"/>
              </a:rPr>
              <a:t>,</a:t>
            </a:r>
            <a:r>
              <a:rPr lang="zh-CN" altLang="en-US" b="1" dirty="0" smtClean="0">
                <a:solidFill>
                  <a:srgbClr val="FFFF00"/>
                </a:solidFill>
                <a:latin typeface="微软雅黑" pitchFamily="34" charset="-122"/>
                <a:ea typeface="微软雅黑" pitchFamily="34" charset="-122"/>
              </a:rPr>
              <a:t>夫妻双方每月可少缴个人所得税共</a:t>
            </a:r>
            <a:r>
              <a:rPr lang="en-US" altLang="zh-CN" b="1" dirty="0" smtClean="0">
                <a:solidFill>
                  <a:srgbClr val="FFFF00"/>
                </a:solidFill>
                <a:latin typeface="微软雅黑" pitchFamily="34" charset="-122"/>
                <a:ea typeface="微软雅黑" pitchFamily="34" charset="-122"/>
              </a:rPr>
              <a:t>810</a:t>
            </a:r>
            <a:r>
              <a:rPr lang="zh-CN" altLang="en-US" b="1" dirty="0" smtClean="0">
                <a:solidFill>
                  <a:srgbClr val="FFFF00"/>
                </a:solidFill>
                <a:latin typeface="微软雅黑" pitchFamily="34" charset="-122"/>
                <a:ea typeface="微软雅黑" pitchFamily="34" charset="-122"/>
              </a:rPr>
              <a:t>元</a:t>
            </a:r>
            <a:r>
              <a:rPr lang="en-US" altLang="zh-CN" b="1" dirty="0" smtClean="0">
                <a:solidFill>
                  <a:srgbClr val="FFFF00"/>
                </a:solidFill>
                <a:latin typeface="微软雅黑" pitchFamily="34" charset="-122"/>
                <a:ea typeface="微软雅黑" pitchFamily="34" charset="-122"/>
              </a:rPr>
              <a:t>,</a:t>
            </a:r>
            <a:r>
              <a:rPr lang="zh-CN" altLang="en-US" b="1" dirty="0" smtClean="0">
                <a:solidFill>
                  <a:srgbClr val="FFFF00"/>
                </a:solidFill>
                <a:latin typeface="微软雅黑" pitchFamily="34" charset="-122"/>
                <a:ea typeface="微软雅黑" pitchFamily="34" charset="-122"/>
              </a:rPr>
              <a:t>增加专项附加扣除后</a:t>
            </a:r>
            <a:r>
              <a:rPr lang="en-US" altLang="zh-CN" b="1" dirty="0" smtClean="0">
                <a:solidFill>
                  <a:srgbClr val="FFFF00"/>
                </a:solidFill>
                <a:latin typeface="微软雅黑" pitchFamily="34" charset="-122"/>
                <a:ea typeface="微软雅黑" pitchFamily="34" charset="-122"/>
              </a:rPr>
              <a:t>,</a:t>
            </a:r>
            <a:r>
              <a:rPr lang="zh-CN" altLang="en-US" b="1" dirty="0" smtClean="0">
                <a:solidFill>
                  <a:srgbClr val="FFFF00"/>
                </a:solidFill>
                <a:latin typeface="微软雅黑" pitchFamily="34" charset="-122"/>
                <a:ea typeface="微软雅黑" pitchFamily="34" charset="-122"/>
              </a:rPr>
              <a:t>每月可再少缴</a:t>
            </a:r>
            <a:r>
              <a:rPr lang="en-US" altLang="zh-CN" b="1" dirty="0" smtClean="0">
                <a:solidFill>
                  <a:srgbClr val="FFFF00"/>
                </a:solidFill>
                <a:latin typeface="微软雅黑" pitchFamily="34" charset="-122"/>
                <a:ea typeface="微软雅黑" pitchFamily="34" charset="-122"/>
              </a:rPr>
              <a:t>390</a:t>
            </a:r>
            <a:r>
              <a:rPr lang="zh-CN" altLang="en-US" b="1" dirty="0" smtClean="0">
                <a:solidFill>
                  <a:srgbClr val="FFFF00"/>
                </a:solidFill>
                <a:latin typeface="微软雅黑" pitchFamily="34" charset="-122"/>
                <a:ea typeface="微软雅黑" pitchFamily="34" charset="-122"/>
              </a:rPr>
              <a:t>元</a:t>
            </a:r>
            <a:r>
              <a:rPr lang="en-US" altLang="zh-CN" b="1" dirty="0" smtClean="0">
                <a:solidFill>
                  <a:srgbClr val="FFFF00"/>
                </a:solidFill>
                <a:latin typeface="微软雅黑" pitchFamily="34" charset="-122"/>
                <a:ea typeface="微软雅黑" pitchFamily="34" charset="-122"/>
              </a:rPr>
              <a:t>.</a:t>
            </a:r>
            <a:endParaRPr lang="zh-CN" altLang="en-US" b="1" dirty="0">
              <a:solidFill>
                <a:srgbClr val="FFFF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1720" y="1484784"/>
            <a:ext cx="512832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9600" b="1" cap="none" spc="0" dirty="0" smtClean="0">
                <a:ln w="11430"/>
                <a:solidFill>
                  <a:srgbClr val="FF0000"/>
                </a:solidFill>
                <a:effectLst>
                  <a:outerShdw blurRad="50800" dist="39000" dir="5460000" algn="tl">
                    <a:srgbClr val="000000">
                      <a:alpha val="38000"/>
                    </a:srgbClr>
                  </a:outerShdw>
                </a:effectLst>
              </a:rPr>
              <a:t>谢谢观赏</a:t>
            </a:r>
            <a:endParaRPr lang="zh-CN" altLang="en-US" sz="9600" b="1" cap="none" spc="0" dirty="0">
              <a:ln w="11430"/>
              <a:solidFill>
                <a:srgbClr val="FF0000"/>
              </a:solidFill>
              <a:effectLst>
                <a:outerShdw blurRad="50800" dist="39000" dir="5460000" algn="tl">
                  <a:srgbClr val="000000">
                    <a:alpha val="38000"/>
                  </a:srgbClr>
                </a:outerShdw>
              </a:effectLst>
            </a:endParaRPr>
          </a:p>
        </p:txBody>
      </p:sp>
      <p:sp>
        <p:nvSpPr>
          <p:cNvPr id="3" name="矩形 2"/>
          <p:cNvSpPr/>
          <p:nvPr/>
        </p:nvSpPr>
        <p:spPr>
          <a:xfrm>
            <a:off x="3707904" y="4365104"/>
            <a:ext cx="5109091" cy="584775"/>
          </a:xfrm>
          <a:prstGeom prst="rect">
            <a:avLst/>
          </a:prstGeom>
        </p:spPr>
        <p:txBody>
          <a:bodyPr wrap="none">
            <a:spAutoFit/>
          </a:bodyPr>
          <a:lstStyle/>
          <a:p>
            <a:r>
              <a:rPr lang="zh-CN" altLang="en-US" sz="3200" b="1" dirty="0" smtClean="0">
                <a:solidFill>
                  <a:srgbClr val="FF0000"/>
                </a:solidFill>
                <a:latin typeface="微软雅黑" pitchFamily="34" charset="-122"/>
                <a:ea typeface="微软雅黑" pitchFamily="34" charset="-122"/>
              </a:rPr>
              <a:t>新乡医学院三全学院财</a:t>
            </a:r>
            <a:r>
              <a:rPr lang="zh-CN" altLang="en-US" sz="3200" b="1" dirty="0" smtClean="0">
                <a:solidFill>
                  <a:srgbClr val="FF0000"/>
                </a:solidFill>
                <a:latin typeface="微软雅黑" pitchFamily="34" charset="-122"/>
                <a:ea typeface="微软雅黑" pitchFamily="34" charset="-122"/>
              </a:rPr>
              <a:t>务部</a:t>
            </a:r>
            <a:endParaRPr lang="zh-CN" altLang="en-US" sz="3200" b="1" dirty="0">
              <a:solidFill>
                <a:srgbClr val="FF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1"/>
          <p:cNvGrpSpPr>
            <a:grpSpLocks/>
          </p:cNvGrpSpPr>
          <p:nvPr/>
        </p:nvGrpSpPr>
        <p:grpSpPr bwMode="auto">
          <a:xfrm>
            <a:off x="4932363" y="896938"/>
            <a:ext cx="3672085" cy="1012825"/>
            <a:chOff x="3107" y="566"/>
            <a:chExt cx="1686" cy="638"/>
          </a:xfrm>
        </p:grpSpPr>
        <p:sp>
          <p:nvSpPr>
            <p:cNvPr id="11" name="AutoShape 12"/>
            <p:cNvSpPr>
              <a:spLocks noChangeArrowheads="1"/>
            </p:cNvSpPr>
            <p:nvPr/>
          </p:nvSpPr>
          <p:spPr bwMode="auto">
            <a:xfrm flipV="1">
              <a:off x="3107" y="593"/>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2" name="Group 13"/>
            <p:cNvGrpSpPr>
              <a:grpSpLocks/>
            </p:cNvGrpSpPr>
            <p:nvPr/>
          </p:nvGrpSpPr>
          <p:grpSpPr bwMode="auto">
            <a:xfrm flipV="1">
              <a:off x="3383" y="566"/>
              <a:ext cx="1134" cy="638"/>
              <a:chOff x="1303" y="1480"/>
              <a:chExt cx="1724" cy="1041"/>
            </a:xfrm>
          </p:grpSpPr>
          <p:sp>
            <p:nvSpPr>
              <p:cNvPr id="15" name="AutoShape 1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6" name="AutoShape 1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3" name="AutoShape 16"/>
            <p:cNvSpPr>
              <a:spLocks noChangeArrowheads="1"/>
            </p:cNvSpPr>
            <p:nvPr/>
          </p:nvSpPr>
          <p:spPr bwMode="auto">
            <a:xfrm flipV="1">
              <a:off x="3160" y="675"/>
              <a:ext cx="1580" cy="420"/>
            </a:xfrm>
            <a:prstGeom prst="roundRect">
              <a:avLst>
                <a:gd name="adj" fmla="val 16667"/>
              </a:avLst>
            </a:prstGeom>
            <a:gradFill rotWithShape="1">
              <a:gsLst>
                <a:gs pos="0">
                  <a:srgbClr val="FF6600"/>
                </a:gs>
                <a:gs pos="100000">
                  <a:srgbClr val="FF66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14" name="Oval 17"/>
            <p:cNvSpPr>
              <a:spLocks noChangeArrowheads="1"/>
            </p:cNvSpPr>
            <p:nvPr/>
          </p:nvSpPr>
          <p:spPr bwMode="auto">
            <a:xfrm>
              <a:off x="347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25" name="Group 26"/>
          <p:cNvGrpSpPr>
            <a:grpSpLocks/>
          </p:cNvGrpSpPr>
          <p:nvPr/>
        </p:nvGrpSpPr>
        <p:grpSpPr bwMode="auto">
          <a:xfrm>
            <a:off x="4932363" y="2074863"/>
            <a:ext cx="3672085" cy="1012825"/>
            <a:chOff x="3107" y="1307"/>
            <a:chExt cx="1686" cy="638"/>
          </a:xfrm>
        </p:grpSpPr>
        <p:sp>
          <p:nvSpPr>
            <p:cNvPr id="26" name="AutoShape 27"/>
            <p:cNvSpPr>
              <a:spLocks noChangeArrowheads="1"/>
            </p:cNvSpPr>
            <p:nvPr/>
          </p:nvSpPr>
          <p:spPr bwMode="auto">
            <a:xfrm flipV="1">
              <a:off x="3107" y="1334"/>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7" name="Group 28"/>
            <p:cNvGrpSpPr>
              <a:grpSpLocks/>
            </p:cNvGrpSpPr>
            <p:nvPr/>
          </p:nvGrpSpPr>
          <p:grpSpPr bwMode="auto">
            <a:xfrm flipV="1">
              <a:off x="3383" y="1307"/>
              <a:ext cx="1134" cy="638"/>
              <a:chOff x="1303" y="1480"/>
              <a:chExt cx="1724" cy="1041"/>
            </a:xfrm>
          </p:grpSpPr>
          <p:sp>
            <p:nvSpPr>
              <p:cNvPr id="30" name="AutoShape 2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1" name="AutoShape 3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8" name="AutoShape 31"/>
            <p:cNvSpPr>
              <a:spLocks noChangeArrowheads="1"/>
            </p:cNvSpPr>
            <p:nvPr/>
          </p:nvSpPr>
          <p:spPr bwMode="auto">
            <a:xfrm flipV="1">
              <a:off x="3160" y="1416"/>
              <a:ext cx="1580" cy="420"/>
            </a:xfrm>
            <a:prstGeom prst="roundRect">
              <a:avLst>
                <a:gd name="adj" fmla="val 16667"/>
              </a:avLst>
            </a:prstGeom>
            <a:gradFill rotWithShape="1">
              <a:gsLst>
                <a:gs pos="0">
                  <a:srgbClr val="00CC99"/>
                </a:gs>
                <a:gs pos="100000">
                  <a:srgbClr val="00CC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29" name="Oval 32"/>
            <p:cNvSpPr>
              <a:spLocks noChangeArrowheads="1"/>
            </p:cNvSpPr>
            <p:nvPr/>
          </p:nvSpPr>
          <p:spPr bwMode="auto">
            <a:xfrm>
              <a:off x="347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32" name="Group 33"/>
          <p:cNvGrpSpPr>
            <a:grpSpLocks/>
          </p:cNvGrpSpPr>
          <p:nvPr/>
        </p:nvGrpSpPr>
        <p:grpSpPr bwMode="auto">
          <a:xfrm>
            <a:off x="947738" y="3246438"/>
            <a:ext cx="3264222" cy="1012825"/>
            <a:chOff x="597" y="2045"/>
            <a:chExt cx="1686" cy="638"/>
          </a:xfrm>
        </p:grpSpPr>
        <p:grpSp>
          <p:nvGrpSpPr>
            <p:cNvPr id="33" name="Group 34"/>
            <p:cNvGrpSpPr>
              <a:grpSpLocks/>
            </p:cNvGrpSpPr>
            <p:nvPr/>
          </p:nvGrpSpPr>
          <p:grpSpPr bwMode="auto">
            <a:xfrm>
              <a:off x="597" y="2045"/>
              <a:ext cx="1686" cy="638"/>
              <a:chOff x="567" y="2023"/>
              <a:chExt cx="1746" cy="710"/>
            </a:xfrm>
          </p:grpSpPr>
          <p:sp>
            <p:nvSpPr>
              <p:cNvPr id="35" name="AutoShape 35"/>
              <p:cNvSpPr>
                <a:spLocks noChangeArrowheads="1"/>
              </p:cNvSpPr>
              <p:nvPr/>
            </p:nvSpPr>
            <p:spPr bwMode="auto">
              <a:xfrm flipV="1">
                <a:off x="567" y="205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36" name="Group 36"/>
              <p:cNvGrpSpPr>
                <a:grpSpLocks/>
              </p:cNvGrpSpPr>
              <p:nvPr/>
            </p:nvGrpSpPr>
            <p:grpSpPr bwMode="auto">
              <a:xfrm flipV="1">
                <a:off x="853" y="2023"/>
                <a:ext cx="1174" cy="710"/>
                <a:chOff x="1303" y="1480"/>
                <a:chExt cx="1724" cy="1041"/>
              </a:xfrm>
            </p:grpSpPr>
            <p:sp>
              <p:nvSpPr>
                <p:cNvPr id="38" name="AutoShape 3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9" name="AutoShape 3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37" name="AutoShape 39"/>
              <p:cNvSpPr>
                <a:spLocks noChangeArrowheads="1"/>
              </p:cNvSpPr>
              <p:nvPr/>
            </p:nvSpPr>
            <p:spPr bwMode="auto">
              <a:xfrm flipV="1">
                <a:off x="622" y="2144"/>
                <a:ext cx="1636" cy="468"/>
              </a:xfrm>
              <a:prstGeom prst="roundRect">
                <a:avLst>
                  <a:gd name="adj" fmla="val 16667"/>
                </a:avLst>
              </a:prstGeom>
              <a:gradFill rotWithShape="1">
                <a:gsLst>
                  <a:gs pos="0">
                    <a:srgbClr val="4D4D4D"/>
                  </a:gs>
                  <a:gs pos="100000">
                    <a:srgbClr val="4D4D4D">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34" name="Oval 40"/>
            <p:cNvSpPr>
              <a:spLocks noChangeArrowheads="1"/>
            </p:cNvSpPr>
            <p:nvPr/>
          </p:nvSpPr>
          <p:spPr bwMode="auto">
            <a:xfrm>
              <a:off x="96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40" name="Group 41"/>
          <p:cNvGrpSpPr>
            <a:grpSpLocks/>
          </p:cNvGrpSpPr>
          <p:nvPr/>
        </p:nvGrpSpPr>
        <p:grpSpPr bwMode="auto">
          <a:xfrm>
            <a:off x="4932363" y="3251200"/>
            <a:ext cx="3600077" cy="1012825"/>
            <a:chOff x="3107" y="2048"/>
            <a:chExt cx="1686" cy="638"/>
          </a:xfrm>
        </p:grpSpPr>
        <p:sp>
          <p:nvSpPr>
            <p:cNvPr id="41" name="AutoShape 42"/>
            <p:cNvSpPr>
              <a:spLocks noChangeArrowheads="1"/>
            </p:cNvSpPr>
            <p:nvPr/>
          </p:nvSpPr>
          <p:spPr bwMode="auto">
            <a:xfrm flipV="1">
              <a:off x="3107" y="2075"/>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42" name="Group 43"/>
            <p:cNvGrpSpPr>
              <a:grpSpLocks/>
            </p:cNvGrpSpPr>
            <p:nvPr/>
          </p:nvGrpSpPr>
          <p:grpSpPr bwMode="auto">
            <a:xfrm flipV="1">
              <a:off x="3383" y="2048"/>
              <a:ext cx="1134" cy="638"/>
              <a:chOff x="1303" y="1480"/>
              <a:chExt cx="1724" cy="1041"/>
            </a:xfrm>
          </p:grpSpPr>
          <p:sp>
            <p:nvSpPr>
              <p:cNvPr id="45" name="AutoShape 4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46" name="AutoShape 4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43" name="AutoShape 46"/>
            <p:cNvSpPr>
              <a:spLocks noChangeArrowheads="1"/>
            </p:cNvSpPr>
            <p:nvPr/>
          </p:nvSpPr>
          <p:spPr bwMode="auto">
            <a:xfrm flipV="1">
              <a:off x="3160" y="2157"/>
              <a:ext cx="1580" cy="420"/>
            </a:xfrm>
            <a:prstGeom prst="roundRect">
              <a:avLst>
                <a:gd name="adj" fmla="val 16667"/>
              </a:avLst>
            </a:prstGeom>
            <a:gradFill rotWithShape="1">
              <a:gsLst>
                <a:gs pos="0">
                  <a:srgbClr val="9999FF"/>
                </a:gs>
                <a:gs pos="100000">
                  <a:srgbClr val="9999FF">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44" name="Oval 47"/>
            <p:cNvSpPr>
              <a:spLocks noChangeArrowheads="1"/>
            </p:cNvSpPr>
            <p:nvPr/>
          </p:nvSpPr>
          <p:spPr bwMode="auto">
            <a:xfrm>
              <a:off x="347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47" name="Group 48"/>
          <p:cNvGrpSpPr>
            <a:grpSpLocks/>
          </p:cNvGrpSpPr>
          <p:nvPr/>
        </p:nvGrpSpPr>
        <p:grpSpPr bwMode="auto">
          <a:xfrm>
            <a:off x="947738" y="4422775"/>
            <a:ext cx="3264222" cy="1012825"/>
            <a:chOff x="597" y="2786"/>
            <a:chExt cx="1686" cy="638"/>
          </a:xfrm>
        </p:grpSpPr>
        <p:grpSp>
          <p:nvGrpSpPr>
            <p:cNvPr id="48" name="Group 49"/>
            <p:cNvGrpSpPr>
              <a:grpSpLocks/>
            </p:cNvGrpSpPr>
            <p:nvPr/>
          </p:nvGrpSpPr>
          <p:grpSpPr bwMode="auto">
            <a:xfrm>
              <a:off x="597" y="2786"/>
              <a:ext cx="1686" cy="638"/>
              <a:chOff x="567" y="2703"/>
              <a:chExt cx="1746" cy="710"/>
            </a:xfrm>
          </p:grpSpPr>
          <p:sp>
            <p:nvSpPr>
              <p:cNvPr id="50" name="AutoShape 50"/>
              <p:cNvSpPr>
                <a:spLocks noChangeArrowheads="1"/>
              </p:cNvSpPr>
              <p:nvPr/>
            </p:nvSpPr>
            <p:spPr bwMode="auto">
              <a:xfrm flipV="1">
                <a:off x="567" y="273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51" name="Group 51"/>
              <p:cNvGrpSpPr>
                <a:grpSpLocks/>
              </p:cNvGrpSpPr>
              <p:nvPr/>
            </p:nvGrpSpPr>
            <p:grpSpPr bwMode="auto">
              <a:xfrm flipV="1">
                <a:off x="853" y="2703"/>
                <a:ext cx="1174" cy="710"/>
                <a:chOff x="1303" y="1480"/>
                <a:chExt cx="1724" cy="1041"/>
              </a:xfrm>
            </p:grpSpPr>
            <p:sp>
              <p:nvSpPr>
                <p:cNvPr id="53" name="AutoShape 5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54" name="AutoShape 5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52" name="AutoShape 54"/>
              <p:cNvSpPr>
                <a:spLocks noChangeArrowheads="1"/>
              </p:cNvSpPr>
              <p:nvPr/>
            </p:nvSpPr>
            <p:spPr bwMode="auto">
              <a:xfrm flipV="1">
                <a:off x="622" y="2824"/>
                <a:ext cx="1636" cy="468"/>
              </a:xfrm>
              <a:prstGeom prst="roundRect">
                <a:avLst>
                  <a:gd name="adj" fmla="val 16667"/>
                </a:avLst>
              </a:prstGeom>
              <a:gradFill rotWithShape="1">
                <a:gsLst>
                  <a:gs pos="0">
                    <a:srgbClr val="993366"/>
                  </a:gs>
                  <a:gs pos="100000">
                    <a:srgbClr val="993366">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49" name="Oval 55"/>
            <p:cNvSpPr>
              <a:spLocks noChangeArrowheads="1"/>
            </p:cNvSpPr>
            <p:nvPr/>
          </p:nvSpPr>
          <p:spPr bwMode="auto">
            <a:xfrm>
              <a:off x="964" y="3209"/>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55" name="Group 56"/>
          <p:cNvGrpSpPr>
            <a:grpSpLocks/>
          </p:cNvGrpSpPr>
          <p:nvPr/>
        </p:nvGrpSpPr>
        <p:grpSpPr bwMode="auto">
          <a:xfrm>
            <a:off x="4932363" y="4427538"/>
            <a:ext cx="3600077" cy="1012825"/>
            <a:chOff x="3107" y="2789"/>
            <a:chExt cx="1686" cy="638"/>
          </a:xfrm>
        </p:grpSpPr>
        <p:sp>
          <p:nvSpPr>
            <p:cNvPr id="56" name="AutoShape 57"/>
            <p:cNvSpPr>
              <a:spLocks noChangeArrowheads="1"/>
            </p:cNvSpPr>
            <p:nvPr/>
          </p:nvSpPr>
          <p:spPr bwMode="auto">
            <a:xfrm flipV="1">
              <a:off x="3107" y="2816"/>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57" name="Group 58"/>
            <p:cNvGrpSpPr>
              <a:grpSpLocks/>
            </p:cNvGrpSpPr>
            <p:nvPr/>
          </p:nvGrpSpPr>
          <p:grpSpPr bwMode="auto">
            <a:xfrm flipV="1">
              <a:off x="3383" y="2789"/>
              <a:ext cx="1134" cy="638"/>
              <a:chOff x="1303" y="1480"/>
              <a:chExt cx="1724" cy="1041"/>
            </a:xfrm>
          </p:grpSpPr>
          <p:sp>
            <p:nvSpPr>
              <p:cNvPr id="60" name="AutoShape 5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61" name="AutoShape 6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58" name="AutoShape 61"/>
            <p:cNvSpPr>
              <a:spLocks noChangeArrowheads="1"/>
            </p:cNvSpPr>
            <p:nvPr/>
          </p:nvSpPr>
          <p:spPr bwMode="auto">
            <a:xfrm flipV="1">
              <a:off x="3160" y="2898"/>
              <a:ext cx="1580" cy="420"/>
            </a:xfrm>
            <a:prstGeom prst="roundRect">
              <a:avLst>
                <a:gd name="adj" fmla="val 16667"/>
              </a:avLst>
            </a:prstGeom>
            <a:gradFill rotWithShape="1">
              <a:gsLst>
                <a:gs pos="0">
                  <a:srgbClr val="FFCC00"/>
                </a:gs>
                <a:gs pos="100000">
                  <a:srgbClr val="FFCC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59" name="Oval 62"/>
            <p:cNvSpPr>
              <a:spLocks noChangeArrowheads="1"/>
            </p:cNvSpPr>
            <p:nvPr/>
          </p:nvSpPr>
          <p:spPr bwMode="auto">
            <a:xfrm>
              <a:off x="3474" y="3209"/>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grpSp>
        <p:nvGrpSpPr>
          <p:cNvPr id="62" name="Group 63"/>
          <p:cNvGrpSpPr>
            <a:grpSpLocks/>
          </p:cNvGrpSpPr>
          <p:nvPr/>
        </p:nvGrpSpPr>
        <p:grpSpPr bwMode="auto">
          <a:xfrm>
            <a:off x="947738" y="5600700"/>
            <a:ext cx="3192214" cy="1012825"/>
            <a:chOff x="597" y="3527"/>
            <a:chExt cx="1686" cy="638"/>
          </a:xfrm>
        </p:grpSpPr>
        <p:grpSp>
          <p:nvGrpSpPr>
            <p:cNvPr id="63" name="Group 64"/>
            <p:cNvGrpSpPr>
              <a:grpSpLocks/>
            </p:cNvGrpSpPr>
            <p:nvPr/>
          </p:nvGrpSpPr>
          <p:grpSpPr bwMode="auto">
            <a:xfrm>
              <a:off x="597" y="3527"/>
              <a:ext cx="1686" cy="638"/>
              <a:chOff x="567" y="3383"/>
              <a:chExt cx="1746" cy="710"/>
            </a:xfrm>
          </p:grpSpPr>
          <p:sp>
            <p:nvSpPr>
              <p:cNvPr id="65" name="AutoShape 65"/>
              <p:cNvSpPr>
                <a:spLocks noChangeArrowheads="1"/>
              </p:cNvSpPr>
              <p:nvPr/>
            </p:nvSpPr>
            <p:spPr bwMode="auto">
              <a:xfrm flipV="1">
                <a:off x="567" y="341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66" name="Group 66"/>
              <p:cNvGrpSpPr>
                <a:grpSpLocks/>
              </p:cNvGrpSpPr>
              <p:nvPr/>
            </p:nvGrpSpPr>
            <p:grpSpPr bwMode="auto">
              <a:xfrm flipV="1">
                <a:off x="853" y="3383"/>
                <a:ext cx="1174" cy="710"/>
                <a:chOff x="1303" y="1480"/>
                <a:chExt cx="1724" cy="1041"/>
              </a:xfrm>
            </p:grpSpPr>
            <p:sp>
              <p:nvSpPr>
                <p:cNvPr id="68" name="AutoShape 6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69" name="AutoShape 6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67" name="AutoShape 69"/>
              <p:cNvSpPr>
                <a:spLocks noChangeArrowheads="1"/>
              </p:cNvSpPr>
              <p:nvPr/>
            </p:nvSpPr>
            <p:spPr bwMode="auto">
              <a:xfrm flipV="1">
                <a:off x="622" y="3504"/>
                <a:ext cx="1636" cy="468"/>
              </a:xfrm>
              <a:prstGeom prst="roundRect">
                <a:avLst>
                  <a:gd name="adj" fmla="val 16667"/>
                </a:avLst>
              </a:prstGeom>
              <a:gradFill rotWithShape="1">
                <a:gsLst>
                  <a:gs pos="0">
                    <a:srgbClr val="006699"/>
                  </a:gs>
                  <a:gs pos="100000">
                    <a:srgbClr val="006699">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64" name="Oval 70"/>
            <p:cNvSpPr>
              <a:spLocks noChangeArrowheads="1"/>
            </p:cNvSpPr>
            <p:nvPr/>
          </p:nvSpPr>
          <p:spPr bwMode="auto">
            <a:xfrm>
              <a:off x="964" y="395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75" name="TextBox 174"/>
          <p:cNvSpPr txBox="1"/>
          <p:nvPr/>
        </p:nvSpPr>
        <p:spPr>
          <a:xfrm>
            <a:off x="5076056" y="2348880"/>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7.</a:t>
            </a:r>
            <a:r>
              <a:rPr lang="zh-CN" altLang="en-US" sz="2400" b="1" dirty="0" smtClean="0">
                <a:solidFill>
                  <a:schemeClr val="bg1"/>
                </a:solidFill>
                <a:latin typeface="微软雅黑" pitchFamily="34" charset="-122"/>
                <a:ea typeface="微软雅黑" pitchFamily="34" charset="-122"/>
              </a:rPr>
              <a:t>财产租赁所得</a:t>
            </a:r>
            <a:endParaRPr lang="zh-CN" altLang="en-US" sz="2400" dirty="0">
              <a:solidFill>
                <a:schemeClr val="bg1"/>
              </a:solidFill>
            </a:endParaRPr>
          </a:p>
        </p:txBody>
      </p:sp>
      <p:sp>
        <p:nvSpPr>
          <p:cNvPr id="176" name="TextBox 175"/>
          <p:cNvSpPr txBox="1"/>
          <p:nvPr/>
        </p:nvSpPr>
        <p:spPr>
          <a:xfrm>
            <a:off x="4932040" y="1124744"/>
            <a:ext cx="3528392"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6.</a:t>
            </a:r>
            <a:r>
              <a:rPr lang="zh-CN" altLang="en-US" sz="2400" b="1" dirty="0" smtClean="0">
                <a:solidFill>
                  <a:schemeClr val="bg1"/>
                </a:solidFill>
                <a:latin typeface="微软雅黑" pitchFamily="34" charset="-122"/>
                <a:ea typeface="微软雅黑" pitchFamily="34" charset="-122"/>
              </a:rPr>
              <a:t>利息、股息、红利所得</a:t>
            </a:r>
            <a:endParaRPr lang="zh-CN" altLang="en-US" sz="2400" dirty="0">
              <a:solidFill>
                <a:schemeClr val="bg1"/>
              </a:solidFill>
            </a:endParaRPr>
          </a:p>
        </p:txBody>
      </p:sp>
      <p:grpSp>
        <p:nvGrpSpPr>
          <p:cNvPr id="82" name="组合 81"/>
          <p:cNvGrpSpPr/>
          <p:nvPr/>
        </p:nvGrpSpPr>
        <p:grpSpPr>
          <a:xfrm>
            <a:off x="947738" y="2070100"/>
            <a:ext cx="3192214" cy="1012825"/>
            <a:chOff x="947738" y="2070100"/>
            <a:chExt cx="3192214" cy="1012825"/>
          </a:xfrm>
        </p:grpSpPr>
        <p:grpSp>
          <p:nvGrpSpPr>
            <p:cNvPr id="17" name="Group 18"/>
            <p:cNvGrpSpPr>
              <a:grpSpLocks/>
            </p:cNvGrpSpPr>
            <p:nvPr/>
          </p:nvGrpSpPr>
          <p:grpSpPr bwMode="auto">
            <a:xfrm>
              <a:off x="947738" y="2070100"/>
              <a:ext cx="3192214" cy="1012825"/>
              <a:chOff x="597" y="1304"/>
              <a:chExt cx="1686" cy="638"/>
            </a:xfrm>
          </p:grpSpPr>
          <p:grpSp>
            <p:nvGrpSpPr>
              <p:cNvPr id="18" name="Group 19"/>
              <p:cNvGrpSpPr>
                <a:grpSpLocks/>
              </p:cNvGrpSpPr>
              <p:nvPr/>
            </p:nvGrpSpPr>
            <p:grpSpPr bwMode="auto">
              <a:xfrm>
                <a:off x="597" y="1304"/>
                <a:ext cx="1686" cy="638"/>
                <a:chOff x="567" y="1343"/>
                <a:chExt cx="1746" cy="710"/>
              </a:xfrm>
            </p:grpSpPr>
            <p:sp>
              <p:nvSpPr>
                <p:cNvPr id="20" name="AutoShape 20"/>
                <p:cNvSpPr>
                  <a:spLocks noChangeArrowheads="1"/>
                </p:cNvSpPr>
                <p:nvPr/>
              </p:nvSpPr>
              <p:spPr bwMode="auto">
                <a:xfrm flipV="1">
                  <a:off x="567" y="137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1" name="Group 21"/>
                <p:cNvGrpSpPr>
                  <a:grpSpLocks/>
                </p:cNvGrpSpPr>
                <p:nvPr/>
              </p:nvGrpSpPr>
              <p:grpSpPr bwMode="auto">
                <a:xfrm flipV="1">
                  <a:off x="853" y="1343"/>
                  <a:ext cx="1174" cy="710"/>
                  <a:chOff x="1303" y="1480"/>
                  <a:chExt cx="1724" cy="1041"/>
                </a:xfrm>
              </p:grpSpPr>
              <p:sp>
                <p:nvSpPr>
                  <p:cNvPr id="23" name="AutoShape 2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24" name="AutoShape 2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2" name="AutoShape 24"/>
                <p:cNvSpPr>
                  <a:spLocks noChangeArrowheads="1"/>
                </p:cNvSpPr>
                <p:nvPr/>
              </p:nvSpPr>
              <p:spPr bwMode="auto">
                <a:xfrm flipV="1">
                  <a:off x="622" y="1464"/>
                  <a:ext cx="1636" cy="468"/>
                </a:xfrm>
                <a:prstGeom prst="roundRect">
                  <a:avLst>
                    <a:gd name="adj" fmla="val 16667"/>
                  </a:avLst>
                </a:prstGeom>
                <a:gradFill rotWithShape="1">
                  <a:gsLst>
                    <a:gs pos="0">
                      <a:srgbClr val="66CCFF"/>
                    </a:gs>
                    <a:gs pos="100000">
                      <a:srgbClr val="66CCFF">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19" name="Oval 25"/>
              <p:cNvSpPr>
                <a:spLocks noChangeArrowheads="1"/>
              </p:cNvSpPr>
              <p:nvPr/>
            </p:nvSpPr>
            <p:spPr bwMode="auto">
              <a:xfrm>
                <a:off x="96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77" name="TextBox 176"/>
            <p:cNvSpPr txBox="1"/>
            <p:nvPr/>
          </p:nvSpPr>
          <p:spPr>
            <a:xfrm>
              <a:off x="1187624" y="2348880"/>
              <a:ext cx="2952328"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2.</a:t>
              </a:r>
              <a:r>
                <a:rPr lang="zh-CN" altLang="en-US" sz="2400" b="1" dirty="0" smtClean="0">
                  <a:solidFill>
                    <a:schemeClr val="bg1"/>
                  </a:solidFill>
                  <a:latin typeface="微软雅黑" pitchFamily="34" charset="-122"/>
                  <a:ea typeface="微软雅黑" pitchFamily="34" charset="-122"/>
                </a:rPr>
                <a:t>劳务报酬所得</a:t>
              </a:r>
              <a:endParaRPr lang="zh-CN" altLang="en-US" sz="2400" dirty="0">
                <a:solidFill>
                  <a:schemeClr val="bg1"/>
                </a:solidFill>
              </a:endParaRPr>
            </a:p>
          </p:txBody>
        </p:sp>
      </p:grpSp>
      <p:sp>
        <p:nvSpPr>
          <p:cNvPr id="178" name="TextBox 177"/>
          <p:cNvSpPr txBox="1"/>
          <p:nvPr/>
        </p:nvSpPr>
        <p:spPr>
          <a:xfrm>
            <a:off x="1187624" y="5877272"/>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5.</a:t>
            </a:r>
            <a:r>
              <a:rPr lang="zh-CN" altLang="en-US" sz="2400" b="1" dirty="0" smtClean="0">
                <a:solidFill>
                  <a:schemeClr val="bg1"/>
                </a:solidFill>
                <a:latin typeface="微软雅黑" pitchFamily="34" charset="-122"/>
                <a:ea typeface="微软雅黑" pitchFamily="34" charset="-122"/>
              </a:rPr>
              <a:t>经营所得</a:t>
            </a:r>
            <a:endParaRPr lang="zh-CN" altLang="en-US" sz="2400" dirty="0">
              <a:solidFill>
                <a:schemeClr val="bg1"/>
              </a:solidFill>
            </a:endParaRPr>
          </a:p>
        </p:txBody>
      </p:sp>
      <p:sp>
        <p:nvSpPr>
          <p:cNvPr id="179" name="TextBox 178"/>
          <p:cNvSpPr txBox="1"/>
          <p:nvPr/>
        </p:nvSpPr>
        <p:spPr>
          <a:xfrm>
            <a:off x="5148064" y="3501008"/>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8.</a:t>
            </a:r>
            <a:r>
              <a:rPr lang="zh-CN" altLang="en-US" sz="2400" b="1" dirty="0" smtClean="0">
                <a:solidFill>
                  <a:schemeClr val="bg1"/>
                </a:solidFill>
                <a:latin typeface="微软雅黑" pitchFamily="34" charset="-122"/>
                <a:ea typeface="微软雅黑" pitchFamily="34" charset="-122"/>
              </a:rPr>
              <a:t>财产转让所得</a:t>
            </a:r>
            <a:endParaRPr lang="zh-CN" altLang="en-US" sz="2400" dirty="0">
              <a:solidFill>
                <a:schemeClr val="bg1"/>
              </a:solidFill>
            </a:endParaRPr>
          </a:p>
        </p:txBody>
      </p:sp>
      <p:sp>
        <p:nvSpPr>
          <p:cNvPr id="180" name="TextBox 179"/>
          <p:cNvSpPr txBox="1"/>
          <p:nvPr/>
        </p:nvSpPr>
        <p:spPr>
          <a:xfrm>
            <a:off x="1187624" y="3573016"/>
            <a:ext cx="2160240"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3.</a:t>
            </a:r>
            <a:r>
              <a:rPr lang="zh-CN" altLang="en-US" sz="2400" b="1" dirty="0" smtClean="0">
                <a:solidFill>
                  <a:schemeClr val="bg1"/>
                </a:solidFill>
                <a:latin typeface="微软雅黑" pitchFamily="34" charset="-122"/>
                <a:ea typeface="微软雅黑" pitchFamily="34" charset="-122"/>
              </a:rPr>
              <a:t>稿酬所得</a:t>
            </a:r>
            <a:endParaRPr lang="zh-CN" altLang="en-US" sz="2400" dirty="0">
              <a:solidFill>
                <a:schemeClr val="bg1"/>
              </a:solidFill>
            </a:endParaRPr>
          </a:p>
        </p:txBody>
      </p:sp>
      <p:sp>
        <p:nvSpPr>
          <p:cNvPr id="181" name="TextBox 180"/>
          <p:cNvSpPr txBox="1"/>
          <p:nvPr/>
        </p:nvSpPr>
        <p:spPr>
          <a:xfrm>
            <a:off x="971600" y="4653136"/>
            <a:ext cx="3168352"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4.</a:t>
            </a:r>
            <a:r>
              <a:rPr lang="zh-CN" altLang="en-US" sz="2400" b="1" dirty="0" smtClean="0">
                <a:solidFill>
                  <a:schemeClr val="bg1"/>
                </a:solidFill>
                <a:latin typeface="微软雅黑" pitchFamily="34" charset="-122"/>
                <a:ea typeface="微软雅黑" pitchFamily="34" charset="-122"/>
              </a:rPr>
              <a:t>特许权使用费所得</a:t>
            </a:r>
            <a:endParaRPr lang="zh-CN" altLang="en-US" sz="2400" dirty="0">
              <a:solidFill>
                <a:schemeClr val="bg1"/>
              </a:solidFill>
            </a:endParaRPr>
          </a:p>
        </p:txBody>
      </p:sp>
      <p:sp>
        <p:nvSpPr>
          <p:cNvPr id="182" name="TextBox 181"/>
          <p:cNvSpPr txBox="1"/>
          <p:nvPr/>
        </p:nvSpPr>
        <p:spPr>
          <a:xfrm>
            <a:off x="4932040" y="5674022"/>
            <a:ext cx="3672408" cy="923330"/>
          </a:xfrm>
          <a:prstGeom prst="rect">
            <a:avLst/>
          </a:prstGeom>
          <a:noFill/>
        </p:spPr>
        <p:txBody>
          <a:bodyPr wrap="square" rtlCol="0">
            <a:spAutoFit/>
          </a:bodyPr>
          <a:lstStyle/>
          <a:p>
            <a:r>
              <a:rPr lang="zh-CN" altLang="en-US" b="1" dirty="0" smtClean="0">
                <a:solidFill>
                  <a:srgbClr val="C00000"/>
                </a:solidFill>
                <a:latin typeface="微软雅黑" pitchFamily="34" charset="-122"/>
                <a:ea typeface="微软雅黑" pitchFamily="34" charset="-122"/>
              </a:rPr>
              <a:t>居民个人取得前款第一项至第四项所得（以下称综合</a:t>
            </a:r>
            <a:r>
              <a:rPr lang="zh-CN" altLang="en-US" b="1" dirty="0" smtClean="0">
                <a:solidFill>
                  <a:srgbClr val="C00000"/>
                </a:solidFill>
                <a:latin typeface="微软雅黑" pitchFamily="34" charset="-122"/>
                <a:ea typeface="微软雅黑" pitchFamily="34" charset="-122"/>
              </a:rPr>
              <a:t>所得</a:t>
            </a:r>
            <a:r>
              <a:rPr lang="zh-CN" altLang="en-US" b="1" dirty="0" smtClean="0">
                <a:solidFill>
                  <a:srgbClr val="C00000"/>
                </a:solidFill>
                <a:latin typeface="微软雅黑" pitchFamily="34" charset="-122"/>
                <a:ea typeface="微软雅黑" pitchFamily="34" charset="-122"/>
              </a:rPr>
              <a:t>），按纳税年度合并计算个人所得税</a:t>
            </a:r>
            <a:endParaRPr lang="zh-CN" altLang="en-US" dirty="0"/>
          </a:p>
        </p:txBody>
      </p:sp>
      <p:grpSp>
        <p:nvGrpSpPr>
          <p:cNvPr id="81" name="组合 80"/>
          <p:cNvGrpSpPr/>
          <p:nvPr/>
        </p:nvGrpSpPr>
        <p:grpSpPr>
          <a:xfrm>
            <a:off x="971600" y="836712"/>
            <a:ext cx="3168352" cy="1012825"/>
            <a:chOff x="971600" y="836712"/>
            <a:chExt cx="3168352" cy="1012825"/>
          </a:xfrm>
        </p:grpSpPr>
        <p:grpSp>
          <p:nvGrpSpPr>
            <p:cNvPr id="2" name="Group 3"/>
            <p:cNvGrpSpPr>
              <a:grpSpLocks/>
            </p:cNvGrpSpPr>
            <p:nvPr/>
          </p:nvGrpSpPr>
          <p:grpSpPr bwMode="auto">
            <a:xfrm>
              <a:off x="971600" y="836712"/>
              <a:ext cx="3168352" cy="1012825"/>
              <a:chOff x="597" y="563"/>
              <a:chExt cx="1686" cy="638"/>
            </a:xfrm>
          </p:grpSpPr>
          <p:grpSp>
            <p:nvGrpSpPr>
              <p:cNvPr id="3" name="Group 4"/>
              <p:cNvGrpSpPr>
                <a:grpSpLocks/>
              </p:cNvGrpSpPr>
              <p:nvPr/>
            </p:nvGrpSpPr>
            <p:grpSpPr bwMode="auto">
              <a:xfrm>
                <a:off x="597" y="563"/>
                <a:ext cx="1686" cy="638"/>
                <a:chOff x="693" y="2039"/>
                <a:chExt cx="1746" cy="710"/>
              </a:xfrm>
            </p:grpSpPr>
            <p:sp>
              <p:nvSpPr>
                <p:cNvPr id="5" name="AutoShape 5"/>
                <p:cNvSpPr>
                  <a:spLocks noChangeArrowheads="1"/>
                </p:cNvSpPr>
                <p:nvPr/>
              </p:nvSpPr>
              <p:spPr bwMode="auto">
                <a:xfrm flipV="1">
                  <a:off x="693" y="2069"/>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6" name="Group 6"/>
                <p:cNvGrpSpPr>
                  <a:grpSpLocks/>
                </p:cNvGrpSpPr>
                <p:nvPr/>
              </p:nvGrpSpPr>
              <p:grpSpPr bwMode="auto">
                <a:xfrm flipV="1">
                  <a:off x="979" y="2039"/>
                  <a:ext cx="1174" cy="710"/>
                  <a:chOff x="1303" y="1480"/>
                  <a:chExt cx="1724" cy="1041"/>
                </a:xfrm>
              </p:grpSpPr>
              <p:sp>
                <p:nvSpPr>
                  <p:cNvPr id="8" name="AutoShape 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9" name="AutoShape 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7" name="AutoShape 9"/>
                <p:cNvSpPr>
                  <a:spLocks noChangeArrowheads="1"/>
                </p:cNvSpPr>
                <p:nvPr/>
              </p:nvSpPr>
              <p:spPr bwMode="auto">
                <a:xfrm flipV="1">
                  <a:off x="748" y="2160"/>
                  <a:ext cx="1636" cy="468"/>
                </a:xfrm>
                <a:prstGeom prst="roundRect">
                  <a:avLst>
                    <a:gd name="adj" fmla="val 16667"/>
                  </a:avLst>
                </a:prstGeom>
                <a:gradFill rotWithShape="1">
                  <a:gsLst>
                    <a:gs pos="0">
                      <a:schemeClr val="folHlink"/>
                    </a:gs>
                    <a:gs pos="100000">
                      <a:schemeClr val="folHlink">
                        <a:gamma/>
                        <a:shade val="79216"/>
                        <a:invGamma/>
                      </a:schemeClr>
                    </a:gs>
                  </a:gsLst>
                  <a:lin ang="5400000" scaled="1"/>
                </a:gradFill>
                <a:ln w="9525" algn="ctr">
                  <a:noFill/>
                  <a:round/>
                  <a:headEnd/>
                  <a:tailEnd/>
                </a:ln>
                <a:effectLst/>
              </p:spPr>
              <p:txBody>
                <a:bodyPr anchor="ctr">
                  <a:spAutoFit/>
                </a:bodyPr>
                <a:lstStyle/>
                <a:p>
                  <a:endParaRPr lang="zh-CN" altLang="en-US"/>
                </a:p>
              </p:txBody>
            </p:sp>
          </p:grpSp>
          <p:sp>
            <p:nvSpPr>
              <p:cNvPr id="4" name="Oval 10"/>
              <p:cNvSpPr>
                <a:spLocks noChangeArrowheads="1"/>
              </p:cNvSpPr>
              <p:nvPr/>
            </p:nvSpPr>
            <p:spPr bwMode="auto">
              <a:xfrm>
                <a:off x="96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83" name="TextBox 182"/>
            <p:cNvSpPr txBox="1"/>
            <p:nvPr/>
          </p:nvSpPr>
          <p:spPr>
            <a:xfrm>
              <a:off x="1187624" y="1124744"/>
              <a:ext cx="266429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1.</a:t>
              </a:r>
              <a:r>
                <a:rPr lang="zh-CN" altLang="en-US" sz="2400" b="1" dirty="0" smtClean="0">
                  <a:solidFill>
                    <a:schemeClr val="bg1"/>
                  </a:solidFill>
                  <a:latin typeface="微软雅黑" pitchFamily="34" charset="-122"/>
                  <a:ea typeface="微软雅黑" pitchFamily="34" charset="-122"/>
                </a:rPr>
                <a:t>工资、薪金所得</a:t>
              </a:r>
            </a:p>
          </p:txBody>
        </p:sp>
      </p:grpSp>
      <p:sp>
        <p:nvSpPr>
          <p:cNvPr id="184" name="TextBox 183"/>
          <p:cNvSpPr txBox="1"/>
          <p:nvPr/>
        </p:nvSpPr>
        <p:spPr>
          <a:xfrm>
            <a:off x="5148064" y="4725144"/>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9.</a:t>
            </a:r>
            <a:r>
              <a:rPr lang="zh-CN" altLang="en-US" sz="2400" b="1" dirty="0" smtClean="0">
                <a:solidFill>
                  <a:schemeClr val="bg1"/>
                </a:solidFill>
                <a:latin typeface="微软雅黑" pitchFamily="34" charset="-122"/>
                <a:ea typeface="微软雅黑" pitchFamily="34" charset="-122"/>
              </a:rPr>
              <a:t>偶然所得</a:t>
            </a:r>
            <a:endParaRPr lang="zh-CN" altLang="en-US" sz="2400" dirty="0">
              <a:solidFill>
                <a:schemeClr val="bg1"/>
              </a:solidFill>
            </a:endParaRPr>
          </a:p>
        </p:txBody>
      </p:sp>
      <p:sp>
        <p:nvSpPr>
          <p:cNvPr id="189" name="TextBox 188"/>
          <p:cNvSpPr txBox="1"/>
          <p:nvPr/>
        </p:nvSpPr>
        <p:spPr>
          <a:xfrm>
            <a:off x="1187624" y="44624"/>
            <a:ext cx="6192688" cy="707886"/>
          </a:xfrm>
          <a:prstGeom prst="rect">
            <a:avLst/>
          </a:prstGeom>
          <a:blipFill>
            <a:blip r:embed="rId2" cstate="print"/>
            <a:stretch>
              <a:fillRect/>
            </a:stretch>
          </a:blipFill>
        </p:spPr>
        <p:txBody>
          <a:bodyPr wrap="square" rtlCol="0">
            <a:spAutoFit/>
          </a:bodyPr>
          <a:lstStyle/>
          <a:p>
            <a:r>
              <a:rPr lang="zh-CN" altLang="en-US" sz="4000" b="1" dirty="0" smtClean="0">
                <a:solidFill>
                  <a:schemeClr val="bg1"/>
                </a:solidFill>
                <a:latin typeface="微软雅黑" pitchFamily="34" charset="-122"/>
                <a:ea typeface="微软雅黑" pitchFamily="34" charset="-122"/>
              </a:rPr>
              <a:t>一、个人所得税征收范围</a:t>
            </a:r>
            <a:endParaRPr lang="zh-CN" altLang="en-US" sz="4000" b="1" dirty="0">
              <a:solidFill>
                <a:schemeClr val="bg1"/>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27584" y="404664"/>
            <a:ext cx="3168352" cy="1012825"/>
            <a:chOff x="971600" y="836712"/>
            <a:chExt cx="3168352" cy="1012825"/>
          </a:xfrm>
        </p:grpSpPr>
        <p:grpSp>
          <p:nvGrpSpPr>
            <p:cNvPr id="11" name="Group 3"/>
            <p:cNvGrpSpPr>
              <a:grpSpLocks/>
            </p:cNvGrpSpPr>
            <p:nvPr/>
          </p:nvGrpSpPr>
          <p:grpSpPr bwMode="auto">
            <a:xfrm>
              <a:off x="971600" y="836712"/>
              <a:ext cx="3168352" cy="1012825"/>
              <a:chOff x="597" y="563"/>
              <a:chExt cx="1686" cy="638"/>
            </a:xfrm>
          </p:grpSpPr>
          <p:grpSp>
            <p:nvGrpSpPr>
              <p:cNvPr id="13" name="Group 4"/>
              <p:cNvGrpSpPr>
                <a:grpSpLocks/>
              </p:cNvGrpSpPr>
              <p:nvPr/>
            </p:nvGrpSpPr>
            <p:grpSpPr bwMode="auto">
              <a:xfrm>
                <a:off x="597" y="563"/>
                <a:ext cx="1686" cy="638"/>
                <a:chOff x="693" y="2039"/>
                <a:chExt cx="1746" cy="710"/>
              </a:xfrm>
            </p:grpSpPr>
            <p:sp>
              <p:nvSpPr>
                <p:cNvPr id="15" name="AutoShape 5"/>
                <p:cNvSpPr>
                  <a:spLocks noChangeArrowheads="1"/>
                </p:cNvSpPr>
                <p:nvPr/>
              </p:nvSpPr>
              <p:spPr bwMode="auto">
                <a:xfrm flipV="1">
                  <a:off x="693" y="2069"/>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6" name="Group 6"/>
                <p:cNvGrpSpPr>
                  <a:grpSpLocks/>
                </p:cNvGrpSpPr>
                <p:nvPr/>
              </p:nvGrpSpPr>
              <p:grpSpPr bwMode="auto">
                <a:xfrm flipV="1">
                  <a:off x="979" y="2039"/>
                  <a:ext cx="1174" cy="710"/>
                  <a:chOff x="1303" y="1480"/>
                  <a:chExt cx="1724" cy="1041"/>
                </a:xfrm>
              </p:grpSpPr>
              <p:sp>
                <p:nvSpPr>
                  <p:cNvPr id="18" name="AutoShape 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9" name="AutoShape 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7" name="AutoShape 9"/>
                <p:cNvSpPr>
                  <a:spLocks noChangeArrowheads="1"/>
                </p:cNvSpPr>
                <p:nvPr/>
              </p:nvSpPr>
              <p:spPr bwMode="auto">
                <a:xfrm flipV="1">
                  <a:off x="748" y="2160"/>
                  <a:ext cx="1636" cy="468"/>
                </a:xfrm>
                <a:prstGeom prst="roundRect">
                  <a:avLst>
                    <a:gd name="adj" fmla="val 16667"/>
                  </a:avLst>
                </a:prstGeom>
                <a:gradFill rotWithShape="1">
                  <a:gsLst>
                    <a:gs pos="0">
                      <a:schemeClr val="folHlink"/>
                    </a:gs>
                    <a:gs pos="100000">
                      <a:schemeClr val="folHlink">
                        <a:gamma/>
                        <a:shade val="79216"/>
                        <a:invGamma/>
                      </a:schemeClr>
                    </a:gs>
                  </a:gsLst>
                  <a:lin ang="5400000" scaled="1"/>
                </a:gradFill>
                <a:ln w="9525" algn="ctr">
                  <a:noFill/>
                  <a:round/>
                  <a:headEnd/>
                  <a:tailEnd/>
                </a:ln>
                <a:effectLst/>
              </p:spPr>
              <p:txBody>
                <a:bodyPr anchor="ctr">
                  <a:spAutoFit/>
                </a:bodyPr>
                <a:lstStyle/>
                <a:p>
                  <a:endParaRPr lang="zh-CN" altLang="en-US"/>
                </a:p>
              </p:txBody>
            </p:sp>
          </p:grpSp>
          <p:sp>
            <p:nvSpPr>
              <p:cNvPr id="14" name="Oval 10"/>
              <p:cNvSpPr>
                <a:spLocks noChangeArrowheads="1"/>
              </p:cNvSpPr>
              <p:nvPr/>
            </p:nvSpPr>
            <p:spPr bwMode="auto">
              <a:xfrm>
                <a:off x="96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2" name="TextBox 11"/>
            <p:cNvSpPr txBox="1"/>
            <p:nvPr/>
          </p:nvSpPr>
          <p:spPr>
            <a:xfrm>
              <a:off x="1187624" y="1124744"/>
              <a:ext cx="2664296"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1.</a:t>
              </a:r>
              <a:r>
                <a:rPr lang="zh-CN" altLang="en-US" sz="2400" b="1" dirty="0" smtClean="0">
                  <a:solidFill>
                    <a:schemeClr val="bg1"/>
                  </a:solidFill>
                  <a:latin typeface="微软雅黑" pitchFamily="34" charset="-122"/>
                  <a:ea typeface="微软雅黑" pitchFamily="34" charset="-122"/>
                </a:rPr>
                <a:t>工资、薪金所得</a:t>
              </a:r>
            </a:p>
          </p:txBody>
        </p:sp>
      </p:grpSp>
      <p:sp>
        <p:nvSpPr>
          <p:cNvPr id="20" name="矩形 19"/>
          <p:cNvSpPr/>
          <p:nvPr/>
        </p:nvSpPr>
        <p:spPr>
          <a:xfrm>
            <a:off x="1043608" y="1340768"/>
            <a:ext cx="6984776" cy="2677656"/>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工资、薪金所得</a:t>
            </a:r>
            <a:r>
              <a:rPr lang="zh-CN" altLang="en-US" sz="2400" dirty="0" smtClean="0">
                <a:solidFill>
                  <a:srgbClr val="C00000"/>
                </a:solidFill>
                <a:latin typeface="微软雅黑" pitchFamily="34" charset="-122"/>
                <a:ea typeface="微软雅黑" pitchFamily="34" charset="-122"/>
              </a:rPr>
              <a:t>，</a:t>
            </a:r>
            <a:r>
              <a:rPr lang="zh-CN" altLang="en-US" sz="2400" dirty="0" smtClean="0">
                <a:solidFill>
                  <a:srgbClr val="C00000"/>
                </a:solidFill>
                <a:latin typeface="微软雅黑" pitchFamily="34" charset="-122"/>
                <a:ea typeface="微软雅黑" pitchFamily="34" charset="-122"/>
              </a:rPr>
              <a:t>是指个人因</a:t>
            </a:r>
            <a:r>
              <a:rPr lang="zh-CN" altLang="en-US" sz="3600" b="1" dirty="0" smtClean="0">
                <a:solidFill>
                  <a:srgbClr val="FF0000"/>
                </a:solidFill>
                <a:latin typeface="微软雅黑" pitchFamily="34" charset="-122"/>
                <a:ea typeface="微软雅黑" pitchFamily="34" charset="-122"/>
              </a:rPr>
              <a:t>任职或者受雇</a:t>
            </a:r>
            <a:r>
              <a:rPr lang="zh-CN" altLang="en-US" sz="2400" dirty="0" smtClean="0">
                <a:solidFill>
                  <a:srgbClr val="C00000"/>
                </a:solidFill>
                <a:latin typeface="微软雅黑" pitchFamily="34" charset="-122"/>
                <a:ea typeface="微软雅黑" pitchFamily="34" charset="-122"/>
              </a:rPr>
              <a:t>取得的</a:t>
            </a:r>
            <a:r>
              <a:rPr lang="zh-CN" altLang="en-US" sz="3600" b="1" dirty="0" smtClean="0">
                <a:solidFill>
                  <a:srgbClr val="FF0000"/>
                </a:solidFill>
                <a:latin typeface="微软雅黑" pitchFamily="34" charset="-122"/>
                <a:ea typeface="微软雅黑" pitchFamily="34" charset="-122"/>
              </a:rPr>
              <a:t>工资、薪金、奖金、年终加薪、劳动分红、津贴、补贴</a:t>
            </a:r>
            <a:r>
              <a:rPr lang="zh-CN" altLang="en-US" sz="2400" dirty="0" smtClean="0">
                <a:solidFill>
                  <a:srgbClr val="C00000"/>
                </a:solidFill>
                <a:latin typeface="微软雅黑" pitchFamily="34" charset="-122"/>
                <a:ea typeface="微软雅黑" pitchFamily="34" charset="-122"/>
              </a:rPr>
              <a:t>以及与任职或者受雇有关的</a:t>
            </a:r>
            <a:r>
              <a:rPr lang="zh-CN" altLang="en-US" sz="3600" b="1" dirty="0" smtClean="0">
                <a:solidFill>
                  <a:srgbClr val="FF0000"/>
                </a:solidFill>
                <a:latin typeface="微软雅黑" pitchFamily="34" charset="-122"/>
                <a:ea typeface="微软雅黑" pitchFamily="34" charset="-122"/>
              </a:rPr>
              <a:t>其他所得</a:t>
            </a:r>
            <a:r>
              <a:rPr lang="zh-CN" altLang="en-US" sz="2400" dirty="0" smtClean="0">
                <a:solidFill>
                  <a:srgbClr val="C00000"/>
                </a:solidFill>
                <a:latin typeface="微软雅黑" pitchFamily="34" charset="-122"/>
                <a:ea typeface="微软雅黑" pitchFamily="34" charset="-122"/>
              </a:rPr>
              <a:t>；</a:t>
            </a:r>
            <a:r>
              <a:rPr lang="zh-CN" altLang="en-US" sz="2400" dirty="0" smtClean="0">
                <a:solidFill>
                  <a:srgbClr val="C00000"/>
                </a:solidFill>
              </a:rPr>
              <a:t/>
            </a:r>
            <a:br>
              <a:rPr lang="zh-CN" altLang="en-US" sz="2400" dirty="0" smtClean="0">
                <a:solidFill>
                  <a:srgbClr val="C00000"/>
                </a:solidFill>
              </a:rPr>
            </a:br>
            <a:endParaRPr lang="zh-CN" altLang="en-US" sz="2400" dirty="0">
              <a:solidFill>
                <a:srgbClr val="C00000"/>
              </a:solidFill>
              <a:latin typeface="微软雅黑" pitchFamily="34" charset="-122"/>
              <a:ea typeface="微软雅黑" pitchFamily="34" charset="-122"/>
            </a:endParaRPr>
          </a:p>
        </p:txBody>
      </p:sp>
      <p:sp>
        <p:nvSpPr>
          <p:cNvPr id="21" name="矩形 20"/>
          <p:cNvSpPr/>
          <p:nvPr/>
        </p:nvSpPr>
        <p:spPr>
          <a:xfrm>
            <a:off x="4211960" y="620688"/>
            <a:ext cx="4572000" cy="646331"/>
          </a:xfrm>
          <a:prstGeom prst="rect">
            <a:avLst/>
          </a:prstGeom>
        </p:spPr>
        <p:txBody>
          <a:bodyPr>
            <a:spAutoFit/>
          </a:bodyPr>
          <a:lstStyle/>
          <a:p>
            <a:r>
              <a:rPr lang="en-US" altLang="zh-CN" b="1" dirty="0" smtClean="0">
                <a:solidFill>
                  <a:srgbClr val="C00000"/>
                </a:solidFill>
              </a:rPr>
              <a:t>——</a:t>
            </a:r>
            <a:r>
              <a:rPr lang="zh-CN" altLang="en-US" b="1" dirty="0" smtClean="0">
                <a:solidFill>
                  <a:srgbClr val="C00000"/>
                </a:solidFill>
              </a:rPr>
              <a:t>中</a:t>
            </a:r>
            <a:r>
              <a:rPr lang="zh-CN" altLang="en-US" b="1" dirty="0" smtClean="0">
                <a:solidFill>
                  <a:srgbClr val="C00000"/>
                </a:solidFill>
              </a:rPr>
              <a:t>华人民共和国个人所得税法实施条例</a:t>
            </a:r>
            <a:br>
              <a:rPr lang="zh-CN" altLang="en-US" b="1" dirty="0" smtClean="0">
                <a:solidFill>
                  <a:srgbClr val="C00000"/>
                </a:solidFill>
              </a:rPr>
            </a:br>
            <a:r>
              <a:rPr lang="zh-CN" altLang="en-US" b="1" dirty="0" smtClean="0">
                <a:solidFill>
                  <a:srgbClr val="C00000"/>
                </a:solidFill>
              </a:rPr>
              <a:t>                        （</a:t>
            </a:r>
            <a:r>
              <a:rPr lang="zh-CN" altLang="en-US" b="1" dirty="0" smtClean="0">
                <a:solidFill>
                  <a:srgbClr val="C00000"/>
                </a:solidFill>
              </a:rPr>
              <a:t>修订草案征求意见稿）</a:t>
            </a:r>
            <a:endParaRPr lang="zh-CN" altLang="en-US" dirty="0">
              <a:solidFill>
                <a:srgbClr val="C00000"/>
              </a:solidFill>
            </a:endParaRPr>
          </a:p>
        </p:txBody>
      </p:sp>
      <p:grpSp>
        <p:nvGrpSpPr>
          <p:cNvPr id="23" name="组合 22"/>
          <p:cNvGrpSpPr/>
          <p:nvPr/>
        </p:nvGrpSpPr>
        <p:grpSpPr>
          <a:xfrm>
            <a:off x="827584" y="3645024"/>
            <a:ext cx="3192214" cy="1012825"/>
            <a:chOff x="947738" y="2070100"/>
            <a:chExt cx="3192214" cy="1012825"/>
          </a:xfrm>
        </p:grpSpPr>
        <p:grpSp>
          <p:nvGrpSpPr>
            <p:cNvPr id="24" name="Group 18"/>
            <p:cNvGrpSpPr>
              <a:grpSpLocks/>
            </p:cNvGrpSpPr>
            <p:nvPr/>
          </p:nvGrpSpPr>
          <p:grpSpPr bwMode="auto">
            <a:xfrm>
              <a:off x="947738" y="2070100"/>
              <a:ext cx="3192214" cy="1012825"/>
              <a:chOff x="597" y="1304"/>
              <a:chExt cx="1686" cy="638"/>
            </a:xfrm>
          </p:grpSpPr>
          <p:grpSp>
            <p:nvGrpSpPr>
              <p:cNvPr id="26" name="Group 19"/>
              <p:cNvGrpSpPr>
                <a:grpSpLocks/>
              </p:cNvGrpSpPr>
              <p:nvPr/>
            </p:nvGrpSpPr>
            <p:grpSpPr bwMode="auto">
              <a:xfrm>
                <a:off x="597" y="1304"/>
                <a:ext cx="1686" cy="638"/>
                <a:chOff x="567" y="1343"/>
                <a:chExt cx="1746" cy="710"/>
              </a:xfrm>
            </p:grpSpPr>
            <p:sp>
              <p:nvSpPr>
                <p:cNvPr id="28" name="AutoShape 20"/>
                <p:cNvSpPr>
                  <a:spLocks noChangeArrowheads="1"/>
                </p:cNvSpPr>
                <p:nvPr/>
              </p:nvSpPr>
              <p:spPr bwMode="auto">
                <a:xfrm flipV="1">
                  <a:off x="567" y="137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9" name="Group 21"/>
                <p:cNvGrpSpPr>
                  <a:grpSpLocks/>
                </p:cNvGrpSpPr>
                <p:nvPr/>
              </p:nvGrpSpPr>
              <p:grpSpPr bwMode="auto">
                <a:xfrm flipV="1">
                  <a:off x="853" y="1343"/>
                  <a:ext cx="1174" cy="710"/>
                  <a:chOff x="1303" y="1480"/>
                  <a:chExt cx="1724" cy="1041"/>
                </a:xfrm>
              </p:grpSpPr>
              <p:sp>
                <p:nvSpPr>
                  <p:cNvPr id="31" name="AutoShape 2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2" name="AutoShape 2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30" name="AutoShape 24"/>
                <p:cNvSpPr>
                  <a:spLocks noChangeArrowheads="1"/>
                </p:cNvSpPr>
                <p:nvPr/>
              </p:nvSpPr>
              <p:spPr bwMode="auto">
                <a:xfrm flipV="1">
                  <a:off x="622" y="1464"/>
                  <a:ext cx="1636" cy="468"/>
                </a:xfrm>
                <a:prstGeom prst="roundRect">
                  <a:avLst>
                    <a:gd name="adj" fmla="val 16667"/>
                  </a:avLst>
                </a:prstGeom>
                <a:gradFill rotWithShape="1">
                  <a:gsLst>
                    <a:gs pos="0">
                      <a:srgbClr val="66CCFF"/>
                    </a:gs>
                    <a:gs pos="100000">
                      <a:srgbClr val="66CCFF">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27" name="Oval 25"/>
              <p:cNvSpPr>
                <a:spLocks noChangeArrowheads="1"/>
              </p:cNvSpPr>
              <p:nvPr/>
            </p:nvSpPr>
            <p:spPr bwMode="auto">
              <a:xfrm>
                <a:off x="96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25" name="TextBox 24"/>
            <p:cNvSpPr txBox="1"/>
            <p:nvPr/>
          </p:nvSpPr>
          <p:spPr>
            <a:xfrm>
              <a:off x="1187624" y="2348880"/>
              <a:ext cx="2952328"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2.</a:t>
              </a:r>
              <a:r>
                <a:rPr lang="zh-CN" altLang="en-US" sz="2400" b="1" dirty="0" smtClean="0">
                  <a:solidFill>
                    <a:schemeClr val="bg1"/>
                  </a:solidFill>
                  <a:latin typeface="微软雅黑" pitchFamily="34" charset="-122"/>
                  <a:ea typeface="微软雅黑" pitchFamily="34" charset="-122"/>
                </a:rPr>
                <a:t>劳务报酬所得</a:t>
              </a:r>
              <a:endParaRPr lang="zh-CN" altLang="en-US" sz="2400" dirty="0">
                <a:solidFill>
                  <a:schemeClr val="bg1"/>
                </a:solidFill>
              </a:endParaRPr>
            </a:p>
          </p:txBody>
        </p:sp>
      </p:grpSp>
      <p:sp>
        <p:nvSpPr>
          <p:cNvPr id="33" name="矩形 32"/>
          <p:cNvSpPr/>
          <p:nvPr/>
        </p:nvSpPr>
        <p:spPr>
          <a:xfrm>
            <a:off x="971600" y="4581128"/>
            <a:ext cx="7488832" cy="2308324"/>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劳务报酬所得，指个人</a:t>
            </a:r>
            <a:r>
              <a:rPr lang="zh-CN" altLang="en-US" sz="2400" b="1" dirty="0" smtClean="0">
                <a:solidFill>
                  <a:srgbClr val="FF0000"/>
                </a:solidFill>
                <a:latin typeface="微软雅黑" pitchFamily="34" charset="-122"/>
                <a:ea typeface="微软雅黑" pitchFamily="34" charset="-122"/>
              </a:rPr>
              <a:t>从事劳务</a:t>
            </a:r>
            <a:r>
              <a:rPr lang="zh-CN" altLang="en-US" sz="2400" dirty="0" smtClean="0">
                <a:solidFill>
                  <a:srgbClr val="C00000"/>
                </a:solidFill>
                <a:latin typeface="微软雅黑" pitchFamily="34" charset="-122"/>
                <a:ea typeface="微软雅黑" pitchFamily="34" charset="-122"/>
              </a:rPr>
              <a:t>取得的所得，包括从事设计、装潢、安装、制图、化验、测试、医疗、法律、会计、咨询、讲学、新闻、广播、翻译、审稿、书画、雕刻、影视、录音、录像、演出、表演、广告、展览、技术服务、介绍服务、经纪服务、代办服务以及其他劳务取得的所得；</a:t>
            </a:r>
            <a:endParaRPr lang="zh-CN" altLang="en-US" sz="2400" dirty="0">
              <a:solidFill>
                <a:srgbClr val="C0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3"/>
          <p:cNvGrpSpPr>
            <a:grpSpLocks/>
          </p:cNvGrpSpPr>
          <p:nvPr/>
        </p:nvGrpSpPr>
        <p:grpSpPr bwMode="auto">
          <a:xfrm>
            <a:off x="947738" y="476672"/>
            <a:ext cx="3264222" cy="1012825"/>
            <a:chOff x="597" y="2045"/>
            <a:chExt cx="1686" cy="638"/>
          </a:xfrm>
        </p:grpSpPr>
        <p:grpSp>
          <p:nvGrpSpPr>
            <p:cNvPr id="14" name="Group 34"/>
            <p:cNvGrpSpPr>
              <a:grpSpLocks/>
            </p:cNvGrpSpPr>
            <p:nvPr/>
          </p:nvGrpSpPr>
          <p:grpSpPr bwMode="auto">
            <a:xfrm>
              <a:off x="597" y="2045"/>
              <a:ext cx="1686" cy="638"/>
              <a:chOff x="567" y="2023"/>
              <a:chExt cx="1746" cy="710"/>
            </a:xfrm>
          </p:grpSpPr>
          <p:sp>
            <p:nvSpPr>
              <p:cNvPr id="16" name="AutoShape 35"/>
              <p:cNvSpPr>
                <a:spLocks noChangeArrowheads="1"/>
              </p:cNvSpPr>
              <p:nvPr/>
            </p:nvSpPr>
            <p:spPr bwMode="auto">
              <a:xfrm flipV="1">
                <a:off x="567" y="205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7" name="Group 36"/>
              <p:cNvGrpSpPr>
                <a:grpSpLocks/>
              </p:cNvGrpSpPr>
              <p:nvPr/>
            </p:nvGrpSpPr>
            <p:grpSpPr bwMode="auto">
              <a:xfrm flipV="1">
                <a:off x="853" y="2023"/>
                <a:ext cx="1174" cy="710"/>
                <a:chOff x="1303" y="1480"/>
                <a:chExt cx="1724" cy="1041"/>
              </a:xfrm>
            </p:grpSpPr>
            <p:sp>
              <p:nvSpPr>
                <p:cNvPr id="19" name="AutoShape 3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20" name="AutoShape 3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8" name="AutoShape 39"/>
              <p:cNvSpPr>
                <a:spLocks noChangeArrowheads="1"/>
              </p:cNvSpPr>
              <p:nvPr/>
            </p:nvSpPr>
            <p:spPr bwMode="auto">
              <a:xfrm flipV="1">
                <a:off x="622" y="2144"/>
                <a:ext cx="1636" cy="468"/>
              </a:xfrm>
              <a:prstGeom prst="roundRect">
                <a:avLst>
                  <a:gd name="adj" fmla="val 16667"/>
                </a:avLst>
              </a:prstGeom>
              <a:gradFill rotWithShape="1">
                <a:gsLst>
                  <a:gs pos="0">
                    <a:srgbClr val="4D4D4D"/>
                  </a:gs>
                  <a:gs pos="100000">
                    <a:srgbClr val="4D4D4D">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15" name="Oval 40"/>
            <p:cNvSpPr>
              <a:spLocks noChangeArrowheads="1"/>
            </p:cNvSpPr>
            <p:nvPr/>
          </p:nvSpPr>
          <p:spPr bwMode="auto">
            <a:xfrm>
              <a:off x="96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21" name="TextBox 20"/>
          <p:cNvSpPr txBox="1"/>
          <p:nvPr/>
        </p:nvSpPr>
        <p:spPr>
          <a:xfrm>
            <a:off x="1259632" y="735087"/>
            <a:ext cx="2160240"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3.</a:t>
            </a:r>
            <a:r>
              <a:rPr lang="zh-CN" altLang="en-US" sz="2400" b="1" dirty="0" smtClean="0">
                <a:solidFill>
                  <a:schemeClr val="bg1"/>
                </a:solidFill>
                <a:latin typeface="微软雅黑" pitchFamily="34" charset="-122"/>
                <a:ea typeface="微软雅黑" pitchFamily="34" charset="-122"/>
              </a:rPr>
              <a:t>稿酬所得</a:t>
            </a:r>
            <a:endParaRPr lang="zh-CN" altLang="en-US" sz="2400" dirty="0">
              <a:solidFill>
                <a:schemeClr val="bg1"/>
              </a:solidFill>
            </a:endParaRPr>
          </a:p>
        </p:txBody>
      </p:sp>
      <p:sp>
        <p:nvSpPr>
          <p:cNvPr id="22" name="矩形 21"/>
          <p:cNvSpPr/>
          <p:nvPr/>
        </p:nvSpPr>
        <p:spPr>
          <a:xfrm>
            <a:off x="1043608" y="1700808"/>
            <a:ext cx="6696744" cy="1200329"/>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稿酬所得，是指个人因其作品以图书、报刊形式出版、发表而取得的所得；</a:t>
            </a:r>
            <a:r>
              <a:rPr lang="zh-CN" altLang="en-US" sz="2400" dirty="0" smtClean="0">
                <a:latin typeface="微软雅黑" pitchFamily="34" charset="-122"/>
                <a:ea typeface="微软雅黑" pitchFamily="34" charset="-122"/>
              </a:rPr>
              <a:t/>
            </a:r>
            <a:br>
              <a:rPr lang="zh-CN" altLang="en-US" sz="2400" dirty="0" smtClean="0">
                <a:latin typeface="微软雅黑" pitchFamily="34" charset="-122"/>
                <a:ea typeface="微软雅黑" pitchFamily="34" charset="-122"/>
              </a:rPr>
            </a:br>
            <a:endParaRPr lang="zh-CN" altLang="en-US" sz="2400" dirty="0">
              <a:latin typeface="微软雅黑" pitchFamily="34" charset="-122"/>
              <a:ea typeface="微软雅黑" pitchFamily="34" charset="-122"/>
            </a:endParaRPr>
          </a:p>
        </p:txBody>
      </p:sp>
      <p:grpSp>
        <p:nvGrpSpPr>
          <p:cNvPr id="23" name="Group 48"/>
          <p:cNvGrpSpPr>
            <a:grpSpLocks/>
          </p:cNvGrpSpPr>
          <p:nvPr/>
        </p:nvGrpSpPr>
        <p:grpSpPr bwMode="auto">
          <a:xfrm>
            <a:off x="1043608" y="2708920"/>
            <a:ext cx="3264222" cy="1012825"/>
            <a:chOff x="597" y="2786"/>
            <a:chExt cx="1686" cy="638"/>
          </a:xfrm>
        </p:grpSpPr>
        <p:grpSp>
          <p:nvGrpSpPr>
            <p:cNvPr id="24" name="Group 49"/>
            <p:cNvGrpSpPr>
              <a:grpSpLocks/>
            </p:cNvGrpSpPr>
            <p:nvPr/>
          </p:nvGrpSpPr>
          <p:grpSpPr bwMode="auto">
            <a:xfrm>
              <a:off x="597" y="2786"/>
              <a:ext cx="1686" cy="638"/>
              <a:chOff x="567" y="2703"/>
              <a:chExt cx="1746" cy="710"/>
            </a:xfrm>
          </p:grpSpPr>
          <p:sp>
            <p:nvSpPr>
              <p:cNvPr id="26" name="AutoShape 50"/>
              <p:cNvSpPr>
                <a:spLocks noChangeArrowheads="1"/>
              </p:cNvSpPr>
              <p:nvPr/>
            </p:nvSpPr>
            <p:spPr bwMode="auto">
              <a:xfrm flipV="1">
                <a:off x="567" y="273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7" name="Group 51"/>
              <p:cNvGrpSpPr>
                <a:grpSpLocks/>
              </p:cNvGrpSpPr>
              <p:nvPr/>
            </p:nvGrpSpPr>
            <p:grpSpPr bwMode="auto">
              <a:xfrm flipV="1">
                <a:off x="853" y="2703"/>
                <a:ext cx="1174" cy="710"/>
                <a:chOff x="1303" y="1480"/>
                <a:chExt cx="1724" cy="1041"/>
              </a:xfrm>
            </p:grpSpPr>
            <p:sp>
              <p:nvSpPr>
                <p:cNvPr id="29" name="AutoShape 52"/>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30" name="AutoShape 53"/>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8" name="AutoShape 54"/>
              <p:cNvSpPr>
                <a:spLocks noChangeArrowheads="1"/>
              </p:cNvSpPr>
              <p:nvPr/>
            </p:nvSpPr>
            <p:spPr bwMode="auto">
              <a:xfrm flipV="1">
                <a:off x="622" y="2824"/>
                <a:ext cx="1636" cy="468"/>
              </a:xfrm>
              <a:prstGeom prst="roundRect">
                <a:avLst>
                  <a:gd name="adj" fmla="val 16667"/>
                </a:avLst>
              </a:prstGeom>
              <a:gradFill rotWithShape="1">
                <a:gsLst>
                  <a:gs pos="0">
                    <a:srgbClr val="993366"/>
                  </a:gs>
                  <a:gs pos="100000">
                    <a:srgbClr val="993366">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25" name="Oval 55"/>
            <p:cNvSpPr>
              <a:spLocks noChangeArrowheads="1"/>
            </p:cNvSpPr>
            <p:nvPr/>
          </p:nvSpPr>
          <p:spPr bwMode="auto">
            <a:xfrm>
              <a:off x="964" y="3209"/>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31" name="TextBox 30"/>
          <p:cNvSpPr txBox="1"/>
          <p:nvPr/>
        </p:nvSpPr>
        <p:spPr>
          <a:xfrm>
            <a:off x="1067470" y="2939281"/>
            <a:ext cx="3168352"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4.</a:t>
            </a:r>
            <a:r>
              <a:rPr lang="zh-CN" altLang="en-US" sz="2400" b="1" dirty="0" smtClean="0">
                <a:solidFill>
                  <a:schemeClr val="bg1"/>
                </a:solidFill>
                <a:latin typeface="微软雅黑" pitchFamily="34" charset="-122"/>
                <a:ea typeface="微软雅黑" pitchFamily="34" charset="-122"/>
              </a:rPr>
              <a:t>特许权使用费所得</a:t>
            </a:r>
            <a:endParaRPr lang="zh-CN" altLang="en-US" sz="2400" dirty="0">
              <a:solidFill>
                <a:schemeClr val="bg1"/>
              </a:solidFill>
            </a:endParaRPr>
          </a:p>
        </p:txBody>
      </p:sp>
      <p:sp>
        <p:nvSpPr>
          <p:cNvPr id="32" name="矩形 31"/>
          <p:cNvSpPr/>
          <p:nvPr/>
        </p:nvSpPr>
        <p:spPr>
          <a:xfrm>
            <a:off x="1043608" y="3861048"/>
            <a:ext cx="6912768" cy="1938992"/>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特许权使用费所得，是指个人提供专利权、商标权、著作权、非专利技术以及其他特许权的使用权取得的所得。提供著作权的使用权取得的所得，不包括稿酬所得；</a:t>
            </a:r>
            <a:br>
              <a:rPr lang="zh-CN" altLang="en-US" sz="2400" dirty="0" smtClean="0">
                <a:solidFill>
                  <a:srgbClr val="C00000"/>
                </a:solidFill>
                <a:latin typeface="微软雅黑" pitchFamily="34" charset="-122"/>
                <a:ea typeface="微软雅黑" pitchFamily="34" charset="-122"/>
              </a:rPr>
            </a:br>
            <a:endParaRPr lang="zh-CN" altLang="en-US" sz="2400" dirty="0">
              <a:solidFill>
                <a:srgbClr val="C00000"/>
              </a:solidFill>
              <a:latin typeface="微软雅黑" pitchFamily="34" charset="-122"/>
              <a:ea typeface="微软雅黑" pitchFamily="34" charset="-122"/>
            </a:endParaRPr>
          </a:p>
        </p:txBody>
      </p:sp>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a:grpSpLocks/>
          </p:cNvGrpSpPr>
          <p:nvPr/>
        </p:nvGrpSpPr>
        <p:grpSpPr bwMode="auto">
          <a:xfrm>
            <a:off x="827584" y="620688"/>
            <a:ext cx="3192214" cy="1012825"/>
            <a:chOff x="597" y="3527"/>
            <a:chExt cx="1686" cy="638"/>
          </a:xfrm>
        </p:grpSpPr>
        <p:grpSp>
          <p:nvGrpSpPr>
            <p:cNvPr id="3" name="Group 64"/>
            <p:cNvGrpSpPr>
              <a:grpSpLocks/>
            </p:cNvGrpSpPr>
            <p:nvPr/>
          </p:nvGrpSpPr>
          <p:grpSpPr bwMode="auto">
            <a:xfrm>
              <a:off x="597" y="3527"/>
              <a:ext cx="1686" cy="638"/>
              <a:chOff x="567" y="3383"/>
              <a:chExt cx="1746" cy="710"/>
            </a:xfrm>
          </p:grpSpPr>
          <p:sp>
            <p:nvSpPr>
              <p:cNvPr id="5" name="AutoShape 65"/>
              <p:cNvSpPr>
                <a:spLocks noChangeArrowheads="1"/>
              </p:cNvSpPr>
              <p:nvPr/>
            </p:nvSpPr>
            <p:spPr bwMode="auto">
              <a:xfrm flipV="1">
                <a:off x="567" y="3413"/>
                <a:ext cx="1746" cy="650"/>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6" name="Group 66"/>
              <p:cNvGrpSpPr>
                <a:grpSpLocks/>
              </p:cNvGrpSpPr>
              <p:nvPr/>
            </p:nvGrpSpPr>
            <p:grpSpPr bwMode="auto">
              <a:xfrm flipV="1">
                <a:off x="853" y="3383"/>
                <a:ext cx="1174" cy="710"/>
                <a:chOff x="1303" y="1480"/>
                <a:chExt cx="1724" cy="1041"/>
              </a:xfrm>
            </p:grpSpPr>
            <p:sp>
              <p:nvSpPr>
                <p:cNvPr id="8" name="AutoShape 67"/>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9" name="AutoShape 68"/>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7" name="AutoShape 69"/>
              <p:cNvSpPr>
                <a:spLocks noChangeArrowheads="1"/>
              </p:cNvSpPr>
              <p:nvPr/>
            </p:nvSpPr>
            <p:spPr bwMode="auto">
              <a:xfrm flipV="1">
                <a:off x="622" y="3504"/>
                <a:ext cx="1636" cy="468"/>
              </a:xfrm>
              <a:prstGeom prst="roundRect">
                <a:avLst>
                  <a:gd name="adj" fmla="val 16667"/>
                </a:avLst>
              </a:prstGeom>
              <a:gradFill rotWithShape="1">
                <a:gsLst>
                  <a:gs pos="0">
                    <a:srgbClr val="006699"/>
                  </a:gs>
                  <a:gs pos="100000">
                    <a:srgbClr val="006699">
                      <a:gamma/>
                      <a:shade val="79216"/>
                      <a:invGamma/>
                    </a:srgbClr>
                  </a:gs>
                </a:gsLst>
                <a:lin ang="5400000" scaled="1"/>
              </a:gradFill>
              <a:ln w="9525" algn="ctr">
                <a:noFill/>
                <a:round/>
                <a:headEnd/>
                <a:tailEnd/>
              </a:ln>
              <a:effectLst/>
            </p:spPr>
            <p:txBody>
              <a:bodyPr anchor="ctr">
                <a:spAutoFit/>
              </a:bodyPr>
              <a:lstStyle/>
              <a:p>
                <a:endParaRPr lang="zh-CN" altLang="en-US"/>
              </a:p>
            </p:txBody>
          </p:sp>
        </p:grpSp>
        <p:sp>
          <p:nvSpPr>
            <p:cNvPr id="4" name="Oval 70"/>
            <p:cNvSpPr>
              <a:spLocks noChangeArrowheads="1"/>
            </p:cNvSpPr>
            <p:nvPr/>
          </p:nvSpPr>
          <p:spPr bwMode="auto">
            <a:xfrm>
              <a:off x="964" y="395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0" name="TextBox 9"/>
          <p:cNvSpPr txBox="1"/>
          <p:nvPr/>
        </p:nvSpPr>
        <p:spPr>
          <a:xfrm>
            <a:off x="1067470" y="897260"/>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5.</a:t>
            </a:r>
            <a:r>
              <a:rPr lang="zh-CN" altLang="en-US" sz="2400" b="1" dirty="0" smtClean="0">
                <a:solidFill>
                  <a:schemeClr val="bg1"/>
                </a:solidFill>
                <a:latin typeface="微软雅黑" pitchFamily="34" charset="-122"/>
                <a:ea typeface="微软雅黑" pitchFamily="34" charset="-122"/>
              </a:rPr>
              <a:t>经营所得</a:t>
            </a:r>
            <a:endParaRPr lang="zh-CN" altLang="en-US" sz="2400" dirty="0">
              <a:solidFill>
                <a:schemeClr val="bg1"/>
              </a:solidFill>
            </a:endParaRPr>
          </a:p>
        </p:txBody>
      </p:sp>
      <p:sp>
        <p:nvSpPr>
          <p:cNvPr id="12" name="矩形 11"/>
          <p:cNvSpPr/>
          <p:nvPr/>
        </p:nvSpPr>
        <p:spPr>
          <a:xfrm>
            <a:off x="899592" y="1772816"/>
            <a:ext cx="7560840" cy="3046988"/>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经营所得，是指：</a:t>
            </a:r>
            <a:br>
              <a:rPr lang="zh-CN" altLang="en-US" sz="2400" dirty="0" smtClean="0">
                <a:solidFill>
                  <a:srgbClr val="C00000"/>
                </a:solidFill>
                <a:latin typeface="微软雅黑" pitchFamily="34" charset="-122"/>
                <a:ea typeface="微软雅黑" pitchFamily="34" charset="-122"/>
              </a:rPr>
            </a:br>
            <a:r>
              <a:rPr lang="zh-CN" altLang="en-US" sz="2400" dirty="0" smtClean="0">
                <a:solidFill>
                  <a:srgbClr val="C00000"/>
                </a:solidFill>
                <a:latin typeface="微软雅黑" pitchFamily="34" charset="-122"/>
                <a:ea typeface="微软雅黑" pitchFamily="34" charset="-122"/>
              </a:rPr>
              <a:t>　　</a:t>
            </a:r>
            <a:r>
              <a:rPr lang="en-US" altLang="zh-CN" sz="2400" dirty="0" smtClean="0">
                <a:solidFill>
                  <a:srgbClr val="C00000"/>
                </a:solidFill>
                <a:latin typeface="微软雅黑" pitchFamily="34" charset="-122"/>
                <a:ea typeface="微软雅黑" pitchFamily="34" charset="-122"/>
              </a:rPr>
              <a:t>1.</a:t>
            </a:r>
            <a:r>
              <a:rPr lang="zh-CN" altLang="en-US" sz="2400" dirty="0" smtClean="0">
                <a:solidFill>
                  <a:srgbClr val="C00000"/>
                </a:solidFill>
                <a:latin typeface="微软雅黑" pitchFamily="34" charset="-122"/>
                <a:ea typeface="微软雅黑" pitchFamily="34" charset="-122"/>
              </a:rPr>
              <a:t>个人通过在中国境内注册登记的个体工商户、个人独资企业、合伙企业从事生产、经营活动取得的所得；</a:t>
            </a:r>
            <a:br>
              <a:rPr lang="zh-CN" altLang="en-US" sz="2400" dirty="0" smtClean="0">
                <a:solidFill>
                  <a:srgbClr val="C00000"/>
                </a:solidFill>
                <a:latin typeface="微软雅黑" pitchFamily="34" charset="-122"/>
                <a:ea typeface="微软雅黑" pitchFamily="34" charset="-122"/>
              </a:rPr>
            </a:br>
            <a:r>
              <a:rPr lang="zh-CN" altLang="en-US" sz="2400" dirty="0" smtClean="0">
                <a:solidFill>
                  <a:srgbClr val="C00000"/>
                </a:solidFill>
                <a:latin typeface="微软雅黑" pitchFamily="34" charset="-122"/>
                <a:ea typeface="微软雅黑" pitchFamily="34" charset="-122"/>
              </a:rPr>
              <a:t>　　</a:t>
            </a:r>
            <a:r>
              <a:rPr lang="en-US" altLang="zh-CN" sz="2400" dirty="0" smtClean="0">
                <a:solidFill>
                  <a:srgbClr val="C00000"/>
                </a:solidFill>
                <a:latin typeface="微软雅黑" pitchFamily="34" charset="-122"/>
                <a:ea typeface="微软雅黑" pitchFamily="34" charset="-122"/>
              </a:rPr>
              <a:t>2.</a:t>
            </a:r>
            <a:r>
              <a:rPr lang="zh-CN" altLang="en-US" sz="2400" dirty="0" smtClean="0">
                <a:solidFill>
                  <a:srgbClr val="C00000"/>
                </a:solidFill>
                <a:latin typeface="微软雅黑" pitchFamily="34" charset="-122"/>
                <a:ea typeface="微软雅黑" pitchFamily="34" charset="-122"/>
              </a:rPr>
              <a:t>个人依法取得执照，从事办学、医疗、咨询以及其他有偿服务活动取得的所得；</a:t>
            </a:r>
            <a:br>
              <a:rPr lang="zh-CN" altLang="en-US" sz="2400" dirty="0" smtClean="0">
                <a:solidFill>
                  <a:srgbClr val="C00000"/>
                </a:solidFill>
                <a:latin typeface="微软雅黑" pitchFamily="34" charset="-122"/>
                <a:ea typeface="微软雅黑" pitchFamily="34" charset="-122"/>
              </a:rPr>
            </a:br>
            <a:r>
              <a:rPr lang="zh-CN" altLang="en-US" sz="2400" dirty="0" smtClean="0">
                <a:solidFill>
                  <a:srgbClr val="C00000"/>
                </a:solidFill>
                <a:latin typeface="微软雅黑" pitchFamily="34" charset="-122"/>
                <a:ea typeface="微软雅黑" pitchFamily="34" charset="-122"/>
              </a:rPr>
              <a:t>　　</a:t>
            </a:r>
            <a:r>
              <a:rPr lang="en-US" altLang="zh-CN" sz="2400" dirty="0" smtClean="0">
                <a:solidFill>
                  <a:srgbClr val="C00000"/>
                </a:solidFill>
                <a:latin typeface="微软雅黑" pitchFamily="34" charset="-122"/>
                <a:ea typeface="微软雅黑" pitchFamily="34" charset="-122"/>
              </a:rPr>
              <a:t>3.</a:t>
            </a:r>
            <a:r>
              <a:rPr lang="zh-CN" altLang="en-US" sz="2400" dirty="0" smtClean="0">
                <a:solidFill>
                  <a:srgbClr val="C00000"/>
                </a:solidFill>
                <a:latin typeface="微软雅黑" pitchFamily="34" charset="-122"/>
                <a:ea typeface="微软雅黑" pitchFamily="34" charset="-122"/>
              </a:rPr>
              <a:t>个人承包、承租、转包、转租取得的所得；</a:t>
            </a:r>
            <a:br>
              <a:rPr lang="zh-CN" altLang="en-US" sz="2400" dirty="0" smtClean="0">
                <a:solidFill>
                  <a:srgbClr val="C00000"/>
                </a:solidFill>
                <a:latin typeface="微软雅黑" pitchFamily="34" charset="-122"/>
                <a:ea typeface="微软雅黑" pitchFamily="34" charset="-122"/>
              </a:rPr>
            </a:br>
            <a:r>
              <a:rPr lang="zh-CN" altLang="en-US" sz="2400" dirty="0" smtClean="0">
                <a:solidFill>
                  <a:srgbClr val="C00000"/>
                </a:solidFill>
                <a:latin typeface="微软雅黑" pitchFamily="34" charset="-122"/>
                <a:ea typeface="微软雅黑" pitchFamily="34" charset="-122"/>
              </a:rPr>
              <a:t>　　</a:t>
            </a:r>
            <a:r>
              <a:rPr lang="en-US" altLang="zh-CN" sz="2400" dirty="0" smtClean="0">
                <a:solidFill>
                  <a:srgbClr val="C00000"/>
                </a:solidFill>
                <a:latin typeface="微软雅黑" pitchFamily="34" charset="-122"/>
                <a:ea typeface="微软雅黑" pitchFamily="34" charset="-122"/>
              </a:rPr>
              <a:t>4.</a:t>
            </a:r>
            <a:r>
              <a:rPr lang="zh-CN" altLang="en-US" sz="2400" dirty="0" smtClean="0">
                <a:solidFill>
                  <a:srgbClr val="C00000"/>
                </a:solidFill>
                <a:latin typeface="微软雅黑" pitchFamily="34" charset="-122"/>
                <a:ea typeface="微软雅黑" pitchFamily="34" charset="-122"/>
              </a:rPr>
              <a:t>个人从事其他生产、经营活动取得的所得；</a:t>
            </a:r>
            <a:br>
              <a:rPr lang="zh-CN" altLang="en-US" sz="2400" dirty="0" smtClean="0">
                <a:solidFill>
                  <a:srgbClr val="C00000"/>
                </a:solidFill>
                <a:latin typeface="微软雅黑" pitchFamily="34" charset="-122"/>
                <a:ea typeface="微软雅黑" pitchFamily="34" charset="-122"/>
              </a:rPr>
            </a:br>
            <a:endParaRPr lang="zh-CN" altLang="en-US" sz="2400" dirty="0">
              <a:solidFill>
                <a:srgbClr val="C00000"/>
              </a:solidFill>
              <a:latin typeface="微软雅黑" pitchFamily="34" charset="-122"/>
              <a:ea typeface="微软雅黑" pitchFamily="34" charset="-122"/>
            </a:endParaRPr>
          </a:p>
        </p:txBody>
      </p:sp>
      <p:grpSp>
        <p:nvGrpSpPr>
          <p:cNvPr id="13" name="Group 11"/>
          <p:cNvGrpSpPr>
            <a:grpSpLocks/>
          </p:cNvGrpSpPr>
          <p:nvPr/>
        </p:nvGrpSpPr>
        <p:grpSpPr bwMode="auto">
          <a:xfrm>
            <a:off x="899592" y="4365104"/>
            <a:ext cx="3672085" cy="1012825"/>
            <a:chOff x="3107" y="566"/>
            <a:chExt cx="1686" cy="638"/>
          </a:xfrm>
        </p:grpSpPr>
        <p:sp>
          <p:nvSpPr>
            <p:cNvPr id="14" name="AutoShape 12"/>
            <p:cNvSpPr>
              <a:spLocks noChangeArrowheads="1"/>
            </p:cNvSpPr>
            <p:nvPr/>
          </p:nvSpPr>
          <p:spPr bwMode="auto">
            <a:xfrm flipV="1">
              <a:off x="3107" y="593"/>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5" name="Group 13"/>
            <p:cNvGrpSpPr>
              <a:grpSpLocks/>
            </p:cNvGrpSpPr>
            <p:nvPr/>
          </p:nvGrpSpPr>
          <p:grpSpPr bwMode="auto">
            <a:xfrm flipV="1">
              <a:off x="3383" y="566"/>
              <a:ext cx="1134" cy="638"/>
              <a:chOff x="1303" y="1480"/>
              <a:chExt cx="1724" cy="1041"/>
            </a:xfrm>
          </p:grpSpPr>
          <p:sp>
            <p:nvSpPr>
              <p:cNvPr id="18" name="AutoShape 1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9" name="AutoShape 1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6" name="AutoShape 16"/>
            <p:cNvSpPr>
              <a:spLocks noChangeArrowheads="1"/>
            </p:cNvSpPr>
            <p:nvPr/>
          </p:nvSpPr>
          <p:spPr bwMode="auto">
            <a:xfrm flipV="1">
              <a:off x="3160" y="675"/>
              <a:ext cx="1580" cy="420"/>
            </a:xfrm>
            <a:prstGeom prst="roundRect">
              <a:avLst>
                <a:gd name="adj" fmla="val 16667"/>
              </a:avLst>
            </a:prstGeom>
            <a:gradFill rotWithShape="1">
              <a:gsLst>
                <a:gs pos="0">
                  <a:srgbClr val="FF6600"/>
                </a:gs>
                <a:gs pos="100000">
                  <a:srgbClr val="FF66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17" name="Oval 17"/>
            <p:cNvSpPr>
              <a:spLocks noChangeArrowheads="1"/>
            </p:cNvSpPr>
            <p:nvPr/>
          </p:nvSpPr>
          <p:spPr bwMode="auto">
            <a:xfrm>
              <a:off x="3474" y="981"/>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20" name="TextBox 19"/>
          <p:cNvSpPr txBox="1"/>
          <p:nvPr/>
        </p:nvSpPr>
        <p:spPr>
          <a:xfrm>
            <a:off x="899269" y="4592910"/>
            <a:ext cx="3528392"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6.</a:t>
            </a:r>
            <a:r>
              <a:rPr lang="zh-CN" altLang="en-US" sz="2400" b="1" dirty="0" smtClean="0">
                <a:solidFill>
                  <a:schemeClr val="bg1"/>
                </a:solidFill>
                <a:latin typeface="微软雅黑" pitchFamily="34" charset="-122"/>
                <a:ea typeface="微软雅黑" pitchFamily="34" charset="-122"/>
              </a:rPr>
              <a:t>利息、股息、红利所得</a:t>
            </a:r>
            <a:endParaRPr lang="zh-CN" altLang="en-US" sz="2400" dirty="0">
              <a:solidFill>
                <a:schemeClr val="bg1"/>
              </a:solidFill>
            </a:endParaRPr>
          </a:p>
        </p:txBody>
      </p:sp>
      <p:sp>
        <p:nvSpPr>
          <p:cNvPr id="21" name="矩形 20"/>
          <p:cNvSpPr/>
          <p:nvPr/>
        </p:nvSpPr>
        <p:spPr>
          <a:xfrm>
            <a:off x="971600" y="5517232"/>
            <a:ext cx="7560840" cy="830997"/>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利息、股息、红利所得，是指个人拥有债权、股权等而取得的利息、股息、红利性质的所得；</a:t>
            </a:r>
            <a:endParaRPr lang="zh-CN" altLang="en-US" sz="2400" dirty="0">
              <a:solidFill>
                <a:srgbClr val="C00000"/>
              </a:solidFill>
              <a:latin typeface="微软雅黑" pitchFamily="34" charset="-122"/>
              <a:ea typeface="微软雅黑" pitchFamily="34" charset="-122"/>
            </a:endParaRPr>
          </a:p>
        </p:txBody>
      </p:sp>
    </p:spTree>
  </p:cSld>
  <p:clrMapOvr>
    <a:masterClrMapping/>
  </p:clrMapOvr>
  <p:transition advClick="0"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83568" y="404664"/>
            <a:ext cx="3672085" cy="1012825"/>
            <a:chOff x="683568" y="759991"/>
            <a:chExt cx="3672085" cy="1012825"/>
          </a:xfrm>
        </p:grpSpPr>
        <p:grpSp>
          <p:nvGrpSpPr>
            <p:cNvPr id="2" name="Group 26"/>
            <p:cNvGrpSpPr>
              <a:grpSpLocks/>
            </p:cNvGrpSpPr>
            <p:nvPr/>
          </p:nvGrpSpPr>
          <p:grpSpPr bwMode="auto">
            <a:xfrm>
              <a:off x="683568" y="759991"/>
              <a:ext cx="3672085" cy="1012825"/>
              <a:chOff x="3107" y="1307"/>
              <a:chExt cx="1686" cy="638"/>
            </a:xfrm>
          </p:grpSpPr>
          <p:sp>
            <p:nvSpPr>
              <p:cNvPr id="3" name="AutoShape 27"/>
              <p:cNvSpPr>
                <a:spLocks noChangeArrowheads="1"/>
              </p:cNvSpPr>
              <p:nvPr/>
            </p:nvSpPr>
            <p:spPr bwMode="auto">
              <a:xfrm flipV="1">
                <a:off x="3107" y="1334"/>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4" name="Group 28"/>
              <p:cNvGrpSpPr>
                <a:grpSpLocks/>
              </p:cNvGrpSpPr>
              <p:nvPr/>
            </p:nvGrpSpPr>
            <p:grpSpPr bwMode="auto">
              <a:xfrm flipV="1">
                <a:off x="3383" y="1307"/>
                <a:ext cx="1134" cy="638"/>
                <a:chOff x="1303" y="1480"/>
                <a:chExt cx="1724" cy="1041"/>
              </a:xfrm>
            </p:grpSpPr>
            <p:sp>
              <p:nvSpPr>
                <p:cNvPr id="7" name="AutoShape 2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8" name="AutoShape 3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5" name="AutoShape 31"/>
              <p:cNvSpPr>
                <a:spLocks noChangeArrowheads="1"/>
              </p:cNvSpPr>
              <p:nvPr/>
            </p:nvSpPr>
            <p:spPr bwMode="auto">
              <a:xfrm flipV="1">
                <a:off x="3160" y="1416"/>
                <a:ext cx="1580" cy="420"/>
              </a:xfrm>
              <a:prstGeom prst="roundRect">
                <a:avLst>
                  <a:gd name="adj" fmla="val 16667"/>
                </a:avLst>
              </a:prstGeom>
              <a:gradFill rotWithShape="1">
                <a:gsLst>
                  <a:gs pos="0">
                    <a:srgbClr val="00CC99"/>
                  </a:gs>
                  <a:gs pos="100000">
                    <a:srgbClr val="00CC99">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6" name="Oval 32"/>
              <p:cNvSpPr>
                <a:spLocks noChangeArrowheads="1"/>
              </p:cNvSpPr>
              <p:nvPr/>
            </p:nvSpPr>
            <p:spPr bwMode="auto">
              <a:xfrm>
                <a:off x="3474" y="1733"/>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9" name="TextBox 8"/>
            <p:cNvSpPr txBox="1"/>
            <p:nvPr/>
          </p:nvSpPr>
          <p:spPr>
            <a:xfrm>
              <a:off x="827261" y="1034008"/>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7.</a:t>
              </a:r>
              <a:r>
                <a:rPr lang="zh-CN" altLang="en-US" sz="2400" b="1" dirty="0" smtClean="0">
                  <a:solidFill>
                    <a:schemeClr val="bg1"/>
                  </a:solidFill>
                  <a:latin typeface="微软雅黑" pitchFamily="34" charset="-122"/>
                  <a:ea typeface="微软雅黑" pitchFamily="34" charset="-122"/>
                </a:rPr>
                <a:t>财产租赁所得</a:t>
              </a:r>
              <a:endParaRPr lang="zh-CN" altLang="en-US" sz="2400" dirty="0">
                <a:solidFill>
                  <a:schemeClr val="bg1"/>
                </a:solidFill>
              </a:endParaRPr>
            </a:p>
          </p:txBody>
        </p:sp>
      </p:grpSp>
      <p:sp>
        <p:nvSpPr>
          <p:cNvPr id="10" name="矩形 9"/>
          <p:cNvSpPr/>
          <p:nvPr/>
        </p:nvSpPr>
        <p:spPr>
          <a:xfrm>
            <a:off x="755576" y="1556792"/>
            <a:ext cx="7128792" cy="830997"/>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财产租赁所得，是指个人出租不动产、土地使用权、机器设备、车船以及其他财产而取得的所得；</a:t>
            </a:r>
            <a:endParaRPr lang="zh-CN" altLang="en-US" sz="2400" dirty="0">
              <a:solidFill>
                <a:srgbClr val="C00000"/>
              </a:solidFill>
              <a:latin typeface="微软雅黑" pitchFamily="34" charset="-122"/>
              <a:ea typeface="微软雅黑" pitchFamily="34" charset="-122"/>
            </a:endParaRPr>
          </a:p>
        </p:txBody>
      </p:sp>
      <p:grpSp>
        <p:nvGrpSpPr>
          <p:cNvPr id="30" name="组合 29"/>
          <p:cNvGrpSpPr/>
          <p:nvPr/>
        </p:nvGrpSpPr>
        <p:grpSpPr>
          <a:xfrm>
            <a:off x="755576" y="2420888"/>
            <a:ext cx="3600077" cy="1012825"/>
            <a:chOff x="755576" y="2996952"/>
            <a:chExt cx="3600077" cy="1012825"/>
          </a:xfrm>
        </p:grpSpPr>
        <p:grpSp>
          <p:nvGrpSpPr>
            <p:cNvPr id="11" name="Group 41"/>
            <p:cNvGrpSpPr>
              <a:grpSpLocks/>
            </p:cNvGrpSpPr>
            <p:nvPr/>
          </p:nvGrpSpPr>
          <p:grpSpPr bwMode="auto">
            <a:xfrm>
              <a:off x="755576" y="2996952"/>
              <a:ext cx="3600077" cy="1012825"/>
              <a:chOff x="3107" y="2048"/>
              <a:chExt cx="1686" cy="638"/>
            </a:xfrm>
          </p:grpSpPr>
          <p:sp>
            <p:nvSpPr>
              <p:cNvPr id="12" name="AutoShape 42"/>
              <p:cNvSpPr>
                <a:spLocks noChangeArrowheads="1"/>
              </p:cNvSpPr>
              <p:nvPr/>
            </p:nvSpPr>
            <p:spPr bwMode="auto">
              <a:xfrm flipV="1">
                <a:off x="3107" y="2075"/>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13" name="Group 43"/>
              <p:cNvGrpSpPr>
                <a:grpSpLocks/>
              </p:cNvGrpSpPr>
              <p:nvPr/>
            </p:nvGrpSpPr>
            <p:grpSpPr bwMode="auto">
              <a:xfrm flipV="1">
                <a:off x="3383" y="2048"/>
                <a:ext cx="1134" cy="638"/>
                <a:chOff x="1303" y="1480"/>
                <a:chExt cx="1724" cy="1041"/>
              </a:xfrm>
            </p:grpSpPr>
            <p:sp>
              <p:nvSpPr>
                <p:cNvPr id="16" name="AutoShape 44"/>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17" name="AutoShape 45"/>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14" name="AutoShape 46"/>
              <p:cNvSpPr>
                <a:spLocks noChangeArrowheads="1"/>
              </p:cNvSpPr>
              <p:nvPr/>
            </p:nvSpPr>
            <p:spPr bwMode="auto">
              <a:xfrm flipV="1">
                <a:off x="3160" y="2157"/>
                <a:ext cx="1580" cy="420"/>
              </a:xfrm>
              <a:prstGeom prst="roundRect">
                <a:avLst>
                  <a:gd name="adj" fmla="val 16667"/>
                </a:avLst>
              </a:prstGeom>
              <a:gradFill rotWithShape="1">
                <a:gsLst>
                  <a:gs pos="0">
                    <a:srgbClr val="9999FF"/>
                  </a:gs>
                  <a:gs pos="100000">
                    <a:srgbClr val="9999FF">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15" name="Oval 47"/>
              <p:cNvSpPr>
                <a:spLocks noChangeArrowheads="1"/>
              </p:cNvSpPr>
              <p:nvPr/>
            </p:nvSpPr>
            <p:spPr bwMode="auto">
              <a:xfrm>
                <a:off x="3474" y="2468"/>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18" name="TextBox 17"/>
            <p:cNvSpPr txBox="1"/>
            <p:nvPr/>
          </p:nvSpPr>
          <p:spPr>
            <a:xfrm>
              <a:off x="971277" y="3246760"/>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8.</a:t>
              </a:r>
              <a:r>
                <a:rPr lang="zh-CN" altLang="en-US" sz="2400" b="1" dirty="0" smtClean="0">
                  <a:solidFill>
                    <a:schemeClr val="bg1"/>
                  </a:solidFill>
                  <a:latin typeface="微软雅黑" pitchFamily="34" charset="-122"/>
                  <a:ea typeface="微软雅黑" pitchFamily="34" charset="-122"/>
                </a:rPr>
                <a:t>财产转让所得</a:t>
              </a:r>
              <a:endParaRPr lang="zh-CN" altLang="en-US" sz="2400" dirty="0">
                <a:solidFill>
                  <a:schemeClr val="bg1"/>
                </a:solidFill>
              </a:endParaRPr>
            </a:p>
          </p:txBody>
        </p:sp>
      </p:grpSp>
      <p:sp>
        <p:nvSpPr>
          <p:cNvPr id="19" name="矩形 18"/>
          <p:cNvSpPr/>
          <p:nvPr/>
        </p:nvSpPr>
        <p:spPr>
          <a:xfrm>
            <a:off x="755576" y="3501008"/>
            <a:ext cx="7344816" cy="1200329"/>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财产转让所得，是指个人转让有价证券、股权、合伙企业中的财产份额、不动产、土地使用权、机器设备、车船以及其他财产取得的所得；</a:t>
            </a:r>
            <a:endParaRPr lang="zh-CN" altLang="en-US" sz="2400" dirty="0">
              <a:solidFill>
                <a:srgbClr val="C00000"/>
              </a:solidFill>
              <a:latin typeface="微软雅黑" pitchFamily="34" charset="-122"/>
              <a:ea typeface="微软雅黑" pitchFamily="34" charset="-122"/>
            </a:endParaRPr>
          </a:p>
        </p:txBody>
      </p:sp>
      <p:grpSp>
        <p:nvGrpSpPr>
          <p:cNvPr id="31" name="组合 30"/>
          <p:cNvGrpSpPr/>
          <p:nvPr/>
        </p:nvGrpSpPr>
        <p:grpSpPr>
          <a:xfrm>
            <a:off x="755576" y="4653136"/>
            <a:ext cx="3600077" cy="1012825"/>
            <a:chOff x="755576" y="5157192"/>
            <a:chExt cx="3600077" cy="1012825"/>
          </a:xfrm>
        </p:grpSpPr>
        <p:grpSp>
          <p:nvGrpSpPr>
            <p:cNvPr id="20" name="Group 56"/>
            <p:cNvGrpSpPr>
              <a:grpSpLocks/>
            </p:cNvGrpSpPr>
            <p:nvPr/>
          </p:nvGrpSpPr>
          <p:grpSpPr bwMode="auto">
            <a:xfrm>
              <a:off x="755576" y="5157192"/>
              <a:ext cx="3600077" cy="1012825"/>
              <a:chOff x="3107" y="2789"/>
              <a:chExt cx="1686" cy="638"/>
            </a:xfrm>
          </p:grpSpPr>
          <p:sp>
            <p:nvSpPr>
              <p:cNvPr id="21" name="AutoShape 57"/>
              <p:cNvSpPr>
                <a:spLocks noChangeArrowheads="1"/>
              </p:cNvSpPr>
              <p:nvPr/>
            </p:nvSpPr>
            <p:spPr bwMode="auto">
              <a:xfrm flipV="1">
                <a:off x="3107" y="2816"/>
                <a:ext cx="1686" cy="584"/>
              </a:xfrm>
              <a:prstGeom prst="roundRect">
                <a:avLst>
                  <a:gd name="adj" fmla="val 16667"/>
                </a:avLst>
              </a:prstGeom>
              <a:gradFill rotWithShape="1">
                <a:gsLst>
                  <a:gs pos="0">
                    <a:srgbClr val="5E9EFF"/>
                  </a:gs>
                  <a:gs pos="39999">
                    <a:srgbClr val="85C2FF"/>
                  </a:gs>
                  <a:gs pos="70000">
                    <a:srgbClr val="C4D6EB"/>
                  </a:gs>
                  <a:gs pos="100000">
                    <a:srgbClr val="FFEBFA"/>
                  </a:gs>
                </a:gsLst>
                <a:path path="shape">
                  <a:fillToRect l="50000" t="50000" r="50000" b="50000"/>
                </a:path>
              </a:gradFill>
              <a:ln w="9525" algn="ctr">
                <a:noFill/>
                <a:round/>
                <a:headEnd/>
                <a:tailEnd/>
              </a:ln>
              <a:effectLst/>
            </p:spPr>
            <p:txBody>
              <a:bodyPr anchor="ctr">
                <a:spAutoFit/>
              </a:bodyPr>
              <a:lstStyle/>
              <a:p>
                <a:endParaRPr lang="zh-CN" altLang="en-US"/>
              </a:p>
            </p:txBody>
          </p:sp>
          <p:grpSp>
            <p:nvGrpSpPr>
              <p:cNvPr id="22" name="Group 58"/>
              <p:cNvGrpSpPr>
                <a:grpSpLocks/>
              </p:cNvGrpSpPr>
              <p:nvPr/>
            </p:nvGrpSpPr>
            <p:grpSpPr bwMode="auto">
              <a:xfrm flipV="1">
                <a:off x="3383" y="2789"/>
                <a:ext cx="1134" cy="638"/>
                <a:chOff x="1303" y="1480"/>
                <a:chExt cx="1724" cy="1041"/>
              </a:xfrm>
            </p:grpSpPr>
            <p:sp>
              <p:nvSpPr>
                <p:cNvPr id="25" name="AutoShape 59"/>
                <p:cNvSpPr>
                  <a:spLocks noChangeArrowheads="1"/>
                </p:cNvSpPr>
                <p:nvPr/>
              </p:nvSpPr>
              <p:spPr bwMode="auto">
                <a:xfrm>
                  <a:off x="1303" y="2387"/>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sp>
              <p:nvSpPr>
                <p:cNvPr id="26" name="AutoShape 60"/>
                <p:cNvSpPr>
                  <a:spLocks noChangeArrowheads="1"/>
                </p:cNvSpPr>
                <p:nvPr/>
              </p:nvSpPr>
              <p:spPr bwMode="auto">
                <a:xfrm flipV="1">
                  <a:off x="1303" y="1480"/>
                  <a:ext cx="1724" cy="134"/>
                </a:xfrm>
                <a:custGeom>
                  <a:avLst/>
                  <a:gdLst>
                    <a:gd name="G0" fmla="+- 2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6"/>
                    <a:gd name="G18" fmla="*/ 26 1 2"/>
                    <a:gd name="G19" fmla="+- G18 5400 0"/>
                    <a:gd name="G20" fmla="cos G19 11796480"/>
                    <a:gd name="G21" fmla="sin G19 11796480"/>
                    <a:gd name="G22" fmla="+- G20 10800 0"/>
                    <a:gd name="G23" fmla="+- G21 10800 0"/>
                    <a:gd name="G24" fmla="+- 10800 0 G20"/>
                    <a:gd name="G25" fmla="+- 26 10800 0"/>
                    <a:gd name="G26" fmla="?: G9 G17 G25"/>
                    <a:gd name="G27" fmla="?: G9 0 21600"/>
                    <a:gd name="G28" fmla="cos 10800 11796480"/>
                    <a:gd name="G29" fmla="sin 10800 11796480"/>
                    <a:gd name="G30" fmla="sin 2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7 w 21600"/>
                    <a:gd name="T15" fmla="*/ 10800 h 21600"/>
                    <a:gd name="T16" fmla="*/ 10800 w 21600"/>
                    <a:gd name="T17" fmla="*/ 10774 h 21600"/>
                    <a:gd name="T18" fmla="*/ 1621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4" y="10800"/>
                      </a:moveTo>
                      <a:cubicBezTo>
                        <a:pt x="10774" y="10785"/>
                        <a:pt x="10785" y="10774"/>
                        <a:pt x="10800" y="10774"/>
                      </a:cubicBezTo>
                      <a:cubicBezTo>
                        <a:pt x="10814" y="10773"/>
                        <a:pt x="10825" y="10785"/>
                        <a:pt x="10826" y="10799"/>
                      </a:cubicBezTo>
                      <a:lnTo>
                        <a:pt x="21600" y="10800"/>
                      </a:lnTo>
                      <a:cubicBezTo>
                        <a:pt x="21600" y="4835"/>
                        <a:pt x="16764" y="0"/>
                        <a:pt x="10800" y="0"/>
                      </a:cubicBezTo>
                      <a:cubicBezTo>
                        <a:pt x="4835" y="0"/>
                        <a:pt x="0" y="4835"/>
                        <a:pt x="0" y="10800"/>
                      </a:cubicBezTo>
                      <a:close/>
                    </a:path>
                  </a:pathLst>
                </a:custGeom>
                <a:gradFill rotWithShape="1">
                  <a:gsLst>
                    <a:gs pos="0">
                      <a:srgbClr val="99CCFF"/>
                    </a:gs>
                    <a:gs pos="100000">
                      <a:srgbClr val="CCCCFF"/>
                    </a:gs>
                  </a:gsLst>
                  <a:lin ang="5400000" scaled="1"/>
                </a:gradFill>
                <a:ln w="9525" algn="ctr">
                  <a:noFill/>
                  <a:miter lim="800000"/>
                  <a:headEnd/>
                  <a:tailEnd/>
                </a:ln>
                <a:effectLst/>
              </p:spPr>
              <p:txBody>
                <a:bodyPr anchor="ctr">
                  <a:spAutoFit/>
                </a:bodyPr>
                <a:lstStyle/>
                <a:p>
                  <a:endParaRPr lang="zh-CN" altLang="en-US"/>
                </a:p>
              </p:txBody>
            </p:sp>
          </p:grpSp>
          <p:sp>
            <p:nvSpPr>
              <p:cNvPr id="23" name="AutoShape 61"/>
              <p:cNvSpPr>
                <a:spLocks noChangeArrowheads="1"/>
              </p:cNvSpPr>
              <p:nvPr/>
            </p:nvSpPr>
            <p:spPr bwMode="auto">
              <a:xfrm flipV="1">
                <a:off x="3160" y="2898"/>
                <a:ext cx="1580" cy="420"/>
              </a:xfrm>
              <a:prstGeom prst="roundRect">
                <a:avLst>
                  <a:gd name="adj" fmla="val 16667"/>
                </a:avLst>
              </a:prstGeom>
              <a:gradFill rotWithShape="1">
                <a:gsLst>
                  <a:gs pos="0">
                    <a:srgbClr val="FFCC00"/>
                  </a:gs>
                  <a:gs pos="100000">
                    <a:srgbClr val="FFCC00">
                      <a:gamma/>
                      <a:shade val="79216"/>
                      <a:invGamma/>
                    </a:srgbClr>
                  </a:gs>
                </a:gsLst>
                <a:lin ang="5400000" scaled="1"/>
              </a:gradFill>
              <a:ln w="9525" algn="ctr">
                <a:noFill/>
                <a:round/>
                <a:headEnd/>
                <a:tailEnd/>
              </a:ln>
              <a:effectLst/>
            </p:spPr>
            <p:txBody>
              <a:bodyPr anchor="ctr">
                <a:spAutoFit/>
              </a:bodyPr>
              <a:lstStyle/>
              <a:p>
                <a:endParaRPr lang="zh-CN" altLang="en-US"/>
              </a:p>
            </p:txBody>
          </p:sp>
          <p:sp>
            <p:nvSpPr>
              <p:cNvPr id="24" name="Oval 62"/>
              <p:cNvSpPr>
                <a:spLocks noChangeArrowheads="1"/>
              </p:cNvSpPr>
              <p:nvPr/>
            </p:nvSpPr>
            <p:spPr bwMode="auto">
              <a:xfrm>
                <a:off x="3474" y="3209"/>
                <a:ext cx="952" cy="91"/>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headEnd/>
                <a:tailEnd/>
              </a:ln>
              <a:effectLst/>
            </p:spPr>
            <p:txBody>
              <a:bodyPr anchor="ctr">
                <a:spAutoFit/>
              </a:bodyPr>
              <a:lstStyle/>
              <a:p>
                <a:endParaRPr lang="zh-CN" altLang="en-US"/>
              </a:p>
            </p:txBody>
          </p:sp>
        </p:grpSp>
        <p:sp>
          <p:nvSpPr>
            <p:cNvPr id="27" name="TextBox 26"/>
            <p:cNvSpPr txBox="1"/>
            <p:nvPr/>
          </p:nvSpPr>
          <p:spPr>
            <a:xfrm>
              <a:off x="971277" y="5454798"/>
              <a:ext cx="2376264" cy="461665"/>
            </a:xfrm>
            <a:prstGeom prst="rect">
              <a:avLst/>
            </a:prstGeom>
            <a:noFill/>
          </p:spPr>
          <p:txBody>
            <a:bodyPr wrap="square" rtlCol="0">
              <a:spAutoFit/>
            </a:bodyPr>
            <a:lstStyle/>
            <a:p>
              <a:r>
                <a:rPr lang="en-US" altLang="zh-CN" sz="2400" b="1" dirty="0" smtClean="0">
                  <a:solidFill>
                    <a:schemeClr val="bg1"/>
                  </a:solidFill>
                  <a:latin typeface="微软雅黑" pitchFamily="34" charset="-122"/>
                  <a:ea typeface="微软雅黑" pitchFamily="34" charset="-122"/>
                </a:rPr>
                <a:t>9.</a:t>
              </a:r>
              <a:r>
                <a:rPr lang="zh-CN" altLang="en-US" sz="2400" b="1" dirty="0" smtClean="0">
                  <a:solidFill>
                    <a:schemeClr val="bg1"/>
                  </a:solidFill>
                  <a:latin typeface="微软雅黑" pitchFamily="34" charset="-122"/>
                  <a:ea typeface="微软雅黑" pitchFamily="34" charset="-122"/>
                </a:rPr>
                <a:t>偶然所得</a:t>
              </a:r>
              <a:endParaRPr lang="zh-CN" altLang="en-US" sz="2400" dirty="0">
                <a:solidFill>
                  <a:schemeClr val="bg1"/>
                </a:solidFill>
              </a:endParaRPr>
            </a:p>
          </p:txBody>
        </p:sp>
      </p:grpSp>
      <p:sp>
        <p:nvSpPr>
          <p:cNvPr id="28" name="矩形 27"/>
          <p:cNvSpPr/>
          <p:nvPr/>
        </p:nvSpPr>
        <p:spPr>
          <a:xfrm>
            <a:off x="755576" y="5733256"/>
            <a:ext cx="7200800" cy="1200329"/>
          </a:xfrm>
          <a:prstGeom prst="rect">
            <a:avLst/>
          </a:prstGeom>
        </p:spPr>
        <p:txBody>
          <a:bodyPr wrap="square">
            <a:spAutoFit/>
          </a:bodyPr>
          <a:lstStyle/>
          <a:p>
            <a:r>
              <a:rPr lang="zh-CN" altLang="en-US" sz="2400" dirty="0" smtClean="0">
                <a:solidFill>
                  <a:srgbClr val="C00000"/>
                </a:solidFill>
                <a:latin typeface="微软雅黑" pitchFamily="34" charset="-122"/>
                <a:ea typeface="微软雅黑" pitchFamily="34" charset="-122"/>
              </a:rPr>
              <a:t>偶然所得，是指个人得奖、中奖、中彩以及其他偶然性质的所得。</a:t>
            </a:r>
            <a:br>
              <a:rPr lang="zh-CN" altLang="en-US" sz="2400" dirty="0" smtClean="0">
                <a:solidFill>
                  <a:srgbClr val="C00000"/>
                </a:solidFill>
                <a:latin typeface="微软雅黑" pitchFamily="34" charset="-122"/>
                <a:ea typeface="微软雅黑" pitchFamily="34" charset="-122"/>
              </a:rPr>
            </a:br>
            <a:endParaRPr lang="zh-CN" altLang="en-US" sz="2400" dirty="0">
              <a:solidFill>
                <a:srgbClr val="C00000"/>
              </a:solidFill>
              <a:latin typeface="微软雅黑" pitchFamily="34" charset="-122"/>
              <a:ea typeface="微软雅黑" pitchFamily="34" charset="-122"/>
            </a:endParaRPr>
          </a:p>
        </p:txBody>
      </p:sp>
    </p:spTree>
  </p:cSld>
  <p:clrMapOvr>
    <a:masterClrMapping/>
  </p:clrMapOvr>
  <p:transition advClick="0" advTm="10000"/>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5104</Words>
  <Application>Microsoft Office PowerPoint</Application>
  <PresentationFormat>全屏显示(4:3)</PresentationFormat>
  <Paragraphs>518</Paragraphs>
  <Slides>46</Slides>
  <Notes>0</Notes>
  <HiddenSlides>0</HiddenSlides>
  <MMClips>0</MMClips>
  <ScaleCrop>false</ScaleCrop>
  <HeadingPairs>
    <vt:vector size="4" baseType="variant">
      <vt:variant>
        <vt:lpstr>主题</vt:lpstr>
      </vt:variant>
      <vt:variant>
        <vt:i4>2</vt:i4>
      </vt:variant>
      <vt:variant>
        <vt:lpstr>幻灯片标题</vt:lpstr>
      </vt:variant>
      <vt:variant>
        <vt:i4>46</vt:i4>
      </vt:variant>
    </vt:vector>
  </HeadingPairs>
  <TitlesOfParts>
    <vt:vector size="48" baseType="lpstr">
      <vt:lpstr>Office 主题</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95</cp:revision>
  <dcterms:modified xsi:type="dcterms:W3CDTF">2018-10-28T15:06:08Z</dcterms:modified>
</cp:coreProperties>
</file>