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65" r:id="rId6"/>
    <p:sldId id="266" r:id="rId7"/>
    <p:sldId id="268" r:id="rId8"/>
    <p:sldId id="269" r:id="rId9"/>
    <p:sldId id="270" r:id="rId10"/>
    <p:sldId id="330" r:id="rId11"/>
    <p:sldId id="329" r:id="rId12"/>
    <p:sldId id="328" r:id="rId13"/>
    <p:sldId id="271" r:id="rId14"/>
    <p:sldId id="272" r:id="rId15"/>
    <p:sldId id="273" r:id="rId16"/>
    <p:sldId id="274" r:id="rId17"/>
    <p:sldId id="364" r:id="rId18"/>
    <p:sldId id="331" r:id="rId19"/>
    <p:sldId id="332" r:id="rId20"/>
    <p:sldId id="333" r:id="rId21"/>
    <p:sldId id="334" r:id="rId22"/>
    <p:sldId id="275" r:id="rId23"/>
    <p:sldId id="276" r:id="rId24"/>
    <p:sldId id="277" r:id="rId25"/>
    <p:sldId id="278" r:id="rId26"/>
    <p:sldId id="335" r:id="rId27"/>
    <p:sldId id="336" r:id="rId28"/>
    <p:sldId id="337" r:id="rId29"/>
    <p:sldId id="279" r:id="rId30"/>
    <p:sldId id="280" r:id="rId31"/>
    <p:sldId id="281" r:id="rId32"/>
    <p:sldId id="282" r:id="rId33"/>
    <p:sldId id="283" r:id="rId34"/>
    <p:sldId id="339" r:id="rId35"/>
    <p:sldId id="340" r:id="rId36"/>
    <p:sldId id="341" r:id="rId37"/>
    <p:sldId id="342" r:id="rId38"/>
    <p:sldId id="284" r:id="rId39"/>
    <p:sldId id="286" r:id="rId40"/>
    <p:sldId id="287" r:id="rId41"/>
    <p:sldId id="288" r:id="rId42"/>
    <p:sldId id="289" r:id="rId43"/>
    <p:sldId id="343" r:id="rId44"/>
    <p:sldId id="344" r:id="rId45"/>
    <p:sldId id="345" r:id="rId46"/>
    <p:sldId id="290" r:id="rId47"/>
    <p:sldId id="291" r:id="rId48"/>
    <p:sldId id="292" r:id="rId49"/>
    <p:sldId id="293" r:id="rId50"/>
    <p:sldId id="346" r:id="rId51"/>
    <p:sldId id="347" r:id="rId52"/>
    <p:sldId id="295" r:id="rId53"/>
    <p:sldId id="294" r:id="rId54"/>
    <p:sldId id="296" r:id="rId55"/>
    <p:sldId id="297" r:id="rId56"/>
    <p:sldId id="348" r:id="rId57"/>
    <p:sldId id="349" r:id="rId58"/>
    <p:sldId id="350" r:id="rId59"/>
    <p:sldId id="355" r:id="rId60"/>
    <p:sldId id="351" r:id="rId61"/>
    <p:sldId id="352" r:id="rId62"/>
    <p:sldId id="356" r:id="rId63"/>
    <p:sldId id="357" r:id="rId64"/>
    <p:sldId id="358" r:id="rId65"/>
    <p:sldId id="359" r:id="rId66"/>
    <p:sldId id="360" r:id="rId67"/>
    <p:sldId id="367" r:id="rId68"/>
    <p:sldId id="298" r:id="rId69"/>
    <p:sldId id="299" r:id="rId70"/>
    <p:sldId id="365" r:id="rId71"/>
    <p:sldId id="303" r:id="rId72"/>
    <p:sldId id="300" r:id="rId73"/>
    <p:sldId id="301" r:id="rId74"/>
    <p:sldId id="302" r:id="rId75"/>
    <p:sldId id="304" r:id="rId76"/>
    <p:sldId id="305" r:id="rId77"/>
    <p:sldId id="306" r:id="rId78"/>
    <p:sldId id="308" r:id="rId79"/>
    <p:sldId id="307" r:id="rId80"/>
    <p:sldId id="366" r:id="rId81"/>
    <p:sldId id="309" r:id="rId82"/>
    <p:sldId id="362" r:id="rId83"/>
    <p:sldId id="310" r:id="rId84"/>
    <p:sldId id="311" r:id="rId85"/>
    <p:sldId id="312" r:id="rId86"/>
    <p:sldId id="313" r:id="rId87"/>
    <p:sldId id="314" r:id="rId88"/>
    <p:sldId id="315" r:id="rId89"/>
    <p:sldId id="363" r:id="rId90"/>
    <p:sldId id="316" r:id="rId91"/>
    <p:sldId id="317" r:id="rId92"/>
    <p:sldId id="318" r:id="rId93"/>
    <p:sldId id="319" r:id="rId94"/>
    <p:sldId id="320" r:id="rId95"/>
    <p:sldId id="321" r:id="rId96"/>
    <p:sldId id="361" r:id="rId9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35" autoAdjust="0"/>
  </p:normalViewPr>
  <p:slideViewPr>
    <p:cSldViewPr>
      <p:cViewPr varScale="1">
        <p:scale>
          <a:sx n="84" d="100"/>
          <a:sy n="84" d="100"/>
        </p:scale>
        <p:origin x="-1554" y="-78"/>
      </p:cViewPr>
      <p:guideLst>
        <p:guide orient="horz" pos="2160"/>
        <p:guide pos="2880"/>
      </p:guideLst>
    </p:cSldViewPr>
  </p:slideViewPr>
  <p:outlineViewPr>
    <p:cViewPr>
      <p:scale>
        <a:sx n="33" d="100"/>
        <a:sy n="33" d="100"/>
      </p:scale>
      <p:origin x="0" y="56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2019-01-07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2019-01-07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2019-01-07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pPr/>
              <a:t>2019-01-07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2019-01-07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2019-01-07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2019-01-07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2019-01-07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2019-01-07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2019-01-07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2019-01-07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2019-01-07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C:\Users\Administrator\Desktop\&#23567;&#35270;&#39057;\&#29233;&#21098;&#36753;-&#20010;&#31246;app&#19987;&#39033;&#38468;&#21152;&#25187;&#38500;&#25805;&#20316;&#28436;&#31034;.mp4" TargetMode="Externa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2130425"/>
            <a:ext cx="8496944" cy="1470025"/>
          </a:xfrm>
        </p:spPr>
        <p:txBody>
          <a:bodyPr>
            <a:noAutofit/>
          </a:bodyPr>
          <a:lstStyle/>
          <a:p>
            <a:r>
              <a:rPr lang="zh-CN" altLang="en-US" sz="5400" b="1" dirty="0" smtClean="0">
                <a:solidFill>
                  <a:srgbClr val="C00000"/>
                </a:solidFill>
                <a:latin typeface="微软雅黑" pitchFamily="34" charset="-122"/>
                <a:ea typeface="微软雅黑" pitchFamily="34" charset="-122"/>
              </a:rPr>
              <a:t>个人所得税专项附加扣除</a:t>
            </a:r>
            <a:r>
              <a:rPr lang="en-US" altLang="zh-CN" sz="5400" b="1" dirty="0" smtClean="0">
                <a:solidFill>
                  <a:srgbClr val="C00000"/>
                </a:solidFill>
                <a:latin typeface="微软雅黑" pitchFamily="34" charset="-122"/>
                <a:ea typeface="微软雅黑" pitchFamily="34" charset="-122"/>
              </a:rPr>
              <a:t/>
            </a:r>
            <a:br>
              <a:rPr lang="en-US" altLang="zh-CN" sz="5400" b="1" dirty="0" smtClean="0">
                <a:solidFill>
                  <a:srgbClr val="C00000"/>
                </a:solidFill>
                <a:latin typeface="微软雅黑" pitchFamily="34" charset="-122"/>
                <a:ea typeface="微软雅黑" pitchFamily="34" charset="-122"/>
              </a:rPr>
            </a:br>
            <a:r>
              <a:rPr lang="zh-CN" altLang="en-US" sz="5400" b="1" dirty="0" smtClean="0">
                <a:solidFill>
                  <a:srgbClr val="C00000"/>
                </a:solidFill>
                <a:latin typeface="微软雅黑" pitchFamily="34" charset="-122"/>
                <a:ea typeface="微软雅黑" pitchFamily="34" charset="-122"/>
              </a:rPr>
              <a:t>专题培训</a:t>
            </a:r>
            <a:endParaRPr lang="zh-CN" altLang="en-US" sz="5400" b="1" dirty="0">
              <a:solidFill>
                <a:srgbClr val="C00000"/>
              </a:solidFill>
              <a:latin typeface="微软雅黑" pitchFamily="34" charset="-122"/>
              <a:ea typeface="微软雅黑" pitchFamily="34" charset="-122"/>
            </a:endParaRPr>
          </a:p>
        </p:txBody>
      </p:sp>
      <p:sp>
        <p:nvSpPr>
          <p:cNvPr id="3" name="副标题 2"/>
          <p:cNvSpPr>
            <a:spLocks noGrp="1"/>
          </p:cNvSpPr>
          <p:nvPr>
            <p:ph type="subTitle" idx="1"/>
          </p:nvPr>
        </p:nvSpPr>
        <p:spPr>
          <a:xfrm>
            <a:off x="2195736" y="3933056"/>
            <a:ext cx="6400800" cy="1752600"/>
          </a:xfrm>
        </p:spPr>
        <p:txBody>
          <a:bodyPr>
            <a:normAutofit/>
          </a:bodyPr>
          <a:lstStyle/>
          <a:p>
            <a:pPr algn="r"/>
            <a:r>
              <a:rPr lang="zh-CN" altLang="en-US" sz="2800" b="1" dirty="0" smtClean="0">
                <a:solidFill>
                  <a:srgbClr val="C00000"/>
                </a:solidFill>
                <a:latin typeface="微软雅黑" pitchFamily="34" charset="-122"/>
                <a:ea typeface="微软雅黑" pitchFamily="34" charset="-122"/>
              </a:rPr>
              <a:t>新乡医学院三全学院财务部</a:t>
            </a:r>
            <a:endParaRPr lang="zh-CN" altLang="en-US" sz="2800" b="1" dirty="0">
              <a:solidFill>
                <a:srgbClr val="C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5715008" y="4357694"/>
            <a:ext cx="1428760" cy="1143008"/>
          </a:xfrm>
          <a:prstGeom prst="ellipse">
            <a:avLst/>
          </a:prstGeom>
          <a:solidFill>
            <a:schemeClr val="tx2">
              <a:lumMod val="60000"/>
              <a:lumOff val="40000"/>
            </a:schemeClr>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6786578" y="6072206"/>
            <a:ext cx="2000264" cy="785794"/>
          </a:xfrm>
          <a:prstGeom prst="ellipse">
            <a:avLst/>
          </a:prstGeom>
          <a:solidFill>
            <a:schemeClr val="tx2">
              <a:lumMod val="60000"/>
              <a:lumOff val="40000"/>
            </a:schemeClr>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214942" y="6215058"/>
            <a:ext cx="1428760" cy="642942"/>
          </a:xfrm>
          <a:prstGeom prst="ellipse">
            <a:avLst/>
          </a:prstGeom>
          <a:solidFill>
            <a:schemeClr val="tx2">
              <a:lumMod val="60000"/>
              <a:lumOff val="40000"/>
            </a:schemeClr>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357554" y="6215082"/>
            <a:ext cx="1714512" cy="642942"/>
          </a:xfrm>
          <a:prstGeom prst="ellipse">
            <a:avLst/>
          </a:prstGeom>
          <a:solidFill>
            <a:schemeClr val="tx2">
              <a:lumMod val="60000"/>
              <a:lumOff val="40000"/>
            </a:schemeClr>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071934" y="4357694"/>
            <a:ext cx="1428760" cy="1143008"/>
          </a:xfrm>
          <a:prstGeom prst="ellipse">
            <a:avLst/>
          </a:prstGeom>
          <a:solidFill>
            <a:schemeClr val="tx2">
              <a:lumMod val="60000"/>
              <a:lumOff val="40000"/>
            </a:schemeClr>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785786" y="5857892"/>
            <a:ext cx="1428760" cy="642942"/>
          </a:xfrm>
          <a:prstGeom prst="ellipse">
            <a:avLst/>
          </a:prstGeom>
          <a:solidFill>
            <a:schemeClr val="tx2">
              <a:lumMod val="60000"/>
              <a:lumOff val="40000"/>
            </a:schemeClr>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071670" y="4500570"/>
            <a:ext cx="1428760" cy="642942"/>
          </a:xfrm>
          <a:prstGeom prst="ellipse">
            <a:avLst/>
          </a:prstGeom>
          <a:solidFill>
            <a:schemeClr val="tx2">
              <a:lumMod val="60000"/>
              <a:lumOff val="40000"/>
            </a:schemeClr>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子女教育专项附加扣除</a:t>
            </a:r>
            <a:endParaRPr lang="zh-CN" altLang="en-US" sz="3200" b="1" dirty="0">
              <a:solidFill>
                <a:schemeClr val="bg1"/>
              </a:solidFill>
              <a:latin typeface="微软雅黑" pitchFamily="34" charset="-122"/>
              <a:ea typeface="微软雅黑" pitchFamily="34" charset="-122"/>
            </a:endParaRPr>
          </a:p>
        </p:txBody>
      </p:sp>
      <p:sp>
        <p:nvSpPr>
          <p:cNvPr id="5" name="流程图: 资料带 4"/>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grpSp>
        <p:nvGrpSpPr>
          <p:cNvPr id="17" name="组合 16"/>
          <p:cNvGrpSpPr/>
          <p:nvPr/>
        </p:nvGrpSpPr>
        <p:grpSpPr>
          <a:xfrm>
            <a:off x="2500298" y="2000240"/>
            <a:ext cx="4320480" cy="792088"/>
            <a:chOff x="2500298" y="2571744"/>
            <a:chExt cx="4320480" cy="792088"/>
          </a:xfrm>
        </p:grpSpPr>
        <p:sp>
          <p:nvSpPr>
            <p:cNvPr id="7" name="圆角矩形 6"/>
            <p:cNvSpPr/>
            <p:nvPr/>
          </p:nvSpPr>
          <p:spPr>
            <a:xfrm>
              <a:off x="2500298" y="2571744"/>
              <a:ext cx="4320480" cy="792088"/>
            </a:xfrm>
            <a:prstGeom prst="roundRect">
              <a:avLst/>
            </a:prstGeom>
            <a:solidFill>
              <a:schemeClr val="tx2">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643306" y="2714620"/>
              <a:ext cx="171451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起止时间</a:t>
              </a:r>
              <a:endParaRPr lang="zh-CN" altLang="en-US" sz="2400" b="1" dirty="0">
                <a:solidFill>
                  <a:schemeClr val="bg1"/>
                </a:solidFill>
                <a:latin typeface="微软雅黑" pitchFamily="34" charset="-122"/>
                <a:ea typeface="微软雅黑" pitchFamily="34" charset="-122"/>
              </a:endParaRPr>
            </a:p>
          </p:txBody>
        </p:sp>
      </p:grpSp>
      <p:sp>
        <p:nvSpPr>
          <p:cNvPr id="11" name="矩形 10"/>
          <p:cNvSpPr/>
          <p:nvPr/>
        </p:nvSpPr>
        <p:spPr>
          <a:xfrm>
            <a:off x="2214546" y="2786058"/>
            <a:ext cx="5143536" cy="1754326"/>
          </a:xfrm>
          <a:prstGeom prst="rect">
            <a:avLst/>
          </a:prstGeom>
        </p:spPr>
        <p:txBody>
          <a:bodyPr wrap="square">
            <a:spAutoFit/>
          </a:bodyPr>
          <a:lstStyle/>
          <a:p>
            <a:r>
              <a:rPr lang="zh-CN" altLang="en-US" dirty="0" smtClean="0">
                <a:latin typeface="微软雅黑" pitchFamily="34" charset="-122"/>
                <a:ea typeface="微软雅黑" pitchFamily="34" charset="-122"/>
              </a:rPr>
              <a:t>如果是学前教育，可以享受子女教育专项附加扣除政策的起止时间为：子女年满</a:t>
            </a:r>
            <a:r>
              <a:rPr lang="en-US" altLang="zh-CN" dirty="0" smtClean="0">
                <a:latin typeface="微软雅黑" pitchFamily="34" charset="-122"/>
                <a:ea typeface="微软雅黑" pitchFamily="34" charset="-122"/>
              </a:rPr>
              <a:t>3 </a:t>
            </a:r>
            <a:r>
              <a:rPr lang="zh-CN" altLang="en-US" dirty="0" smtClean="0">
                <a:latin typeface="微软雅黑" pitchFamily="34" charset="-122"/>
                <a:ea typeface="微软雅黑" pitchFamily="34" charset="-122"/>
              </a:rPr>
              <a:t>周岁的当月至小学入学前一月；</a:t>
            </a:r>
          </a:p>
          <a:p>
            <a:r>
              <a:rPr lang="zh-CN" altLang="en-US" dirty="0" smtClean="0">
                <a:latin typeface="微软雅黑" pitchFamily="34" charset="-122"/>
                <a:ea typeface="微软雅黑" pitchFamily="34" charset="-122"/>
              </a:rPr>
              <a:t>如果是全日制学历教育，则起止时间为子女接受义务教育、高中教育、高等教育的入学当月至教育结束的当月。</a:t>
            </a:r>
            <a:endParaRPr lang="zh-CN" altLang="en-US" dirty="0">
              <a:latin typeface="微软雅黑" pitchFamily="34" charset="-122"/>
              <a:ea typeface="微软雅黑" pitchFamily="34" charset="-122"/>
            </a:endParaRPr>
          </a:p>
        </p:txBody>
      </p:sp>
      <p:sp>
        <p:nvSpPr>
          <p:cNvPr id="12" name="燕尾形箭头 11"/>
          <p:cNvSpPr/>
          <p:nvPr/>
        </p:nvSpPr>
        <p:spPr>
          <a:xfrm>
            <a:off x="857224" y="5786454"/>
            <a:ext cx="8001056" cy="21431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大括号 12"/>
          <p:cNvSpPr/>
          <p:nvPr/>
        </p:nvSpPr>
        <p:spPr>
          <a:xfrm rot="16200000">
            <a:off x="2428860" y="5072074"/>
            <a:ext cx="500066" cy="928694"/>
          </a:xfrm>
          <a:prstGeom prst="rightBrace">
            <a:avLst/>
          </a:prstGeom>
          <a:ln w="635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右大括号 13"/>
          <p:cNvSpPr/>
          <p:nvPr/>
        </p:nvSpPr>
        <p:spPr>
          <a:xfrm rot="5400000">
            <a:off x="3786182" y="5500702"/>
            <a:ext cx="500066" cy="1500198"/>
          </a:xfrm>
          <a:prstGeom prst="rightBrace">
            <a:avLst/>
          </a:prstGeom>
          <a:ln w="635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右大括号 14"/>
          <p:cNvSpPr/>
          <p:nvPr/>
        </p:nvSpPr>
        <p:spPr>
          <a:xfrm rot="5400000">
            <a:off x="7215205" y="5572140"/>
            <a:ext cx="500066" cy="1357322"/>
          </a:xfrm>
          <a:prstGeom prst="rightBrace">
            <a:avLst/>
          </a:prstGeom>
          <a:ln w="635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TextBox 15"/>
          <p:cNvSpPr txBox="1"/>
          <p:nvPr/>
        </p:nvSpPr>
        <p:spPr>
          <a:xfrm>
            <a:off x="857224" y="6000768"/>
            <a:ext cx="1285884" cy="307777"/>
          </a:xfrm>
          <a:prstGeom prst="rect">
            <a:avLst/>
          </a:prstGeom>
          <a:noFill/>
        </p:spPr>
        <p:txBody>
          <a:bodyPr wrap="square" rtlCol="0">
            <a:spAutoFit/>
          </a:bodyPr>
          <a:lstStyle/>
          <a:p>
            <a:r>
              <a:rPr lang="en-US" altLang="zh-CN" sz="1400" b="1" dirty="0" smtClean="0">
                <a:solidFill>
                  <a:schemeClr val="bg1"/>
                </a:solidFill>
                <a:latin typeface="微软雅黑" pitchFamily="34" charset="-122"/>
                <a:ea typeface="微软雅黑" pitchFamily="34" charset="-122"/>
              </a:rPr>
              <a:t>0-3</a:t>
            </a:r>
            <a:r>
              <a:rPr lang="zh-CN" altLang="en-US" sz="1400" b="1" dirty="0" smtClean="0">
                <a:solidFill>
                  <a:schemeClr val="bg1"/>
                </a:solidFill>
                <a:latin typeface="微软雅黑" pitchFamily="34" charset="-122"/>
                <a:ea typeface="微软雅黑" pitchFamily="34" charset="-122"/>
              </a:rPr>
              <a:t>岁不享受</a:t>
            </a:r>
            <a:endParaRPr lang="zh-CN" altLang="en-US" sz="1400" b="1" dirty="0">
              <a:solidFill>
                <a:schemeClr val="bg1"/>
              </a:solidFill>
              <a:latin typeface="微软雅黑" pitchFamily="34" charset="-122"/>
              <a:ea typeface="微软雅黑" pitchFamily="34" charset="-122"/>
            </a:endParaRPr>
          </a:p>
        </p:txBody>
      </p:sp>
      <p:sp>
        <p:nvSpPr>
          <p:cNvPr id="18" name="TextBox 17"/>
          <p:cNvSpPr txBox="1"/>
          <p:nvPr/>
        </p:nvSpPr>
        <p:spPr>
          <a:xfrm>
            <a:off x="2214546" y="4643446"/>
            <a:ext cx="1428760" cy="523220"/>
          </a:xfrm>
          <a:prstGeom prst="rect">
            <a:avLst/>
          </a:prstGeom>
          <a:noFill/>
        </p:spPr>
        <p:txBody>
          <a:bodyPr wrap="square" rtlCol="0">
            <a:spAutoFit/>
          </a:bodyPr>
          <a:lstStyle/>
          <a:p>
            <a:r>
              <a:rPr lang="en-US" altLang="zh-CN" sz="1400" b="1" dirty="0" smtClean="0">
                <a:solidFill>
                  <a:schemeClr val="bg1"/>
                </a:solidFill>
                <a:latin typeface="微软雅黑" pitchFamily="34" charset="-122"/>
                <a:ea typeface="微软雅黑" pitchFamily="34" charset="-122"/>
              </a:rPr>
              <a:t>3</a:t>
            </a:r>
            <a:r>
              <a:rPr lang="zh-CN" altLang="en-US" sz="1400" b="1" dirty="0" smtClean="0">
                <a:solidFill>
                  <a:schemeClr val="bg1"/>
                </a:solidFill>
                <a:latin typeface="微软雅黑" pitchFamily="34" charset="-122"/>
                <a:ea typeface="微软雅黑" pitchFamily="34" charset="-122"/>
              </a:rPr>
              <a:t>岁</a:t>
            </a:r>
            <a:r>
              <a:rPr lang="en-US" altLang="zh-CN" sz="1400" b="1" dirty="0" smtClean="0">
                <a:solidFill>
                  <a:schemeClr val="bg1"/>
                </a:solidFill>
                <a:latin typeface="微软雅黑" pitchFamily="34" charset="-122"/>
                <a:ea typeface="微软雅黑" pitchFamily="34" charset="-122"/>
              </a:rPr>
              <a:t>-</a:t>
            </a:r>
            <a:r>
              <a:rPr lang="zh-CN" altLang="en-US" sz="1400" b="1" dirty="0" smtClean="0">
                <a:solidFill>
                  <a:schemeClr val="bg1"/>
                </a:solidFill>
                <a:latin typeface="微软雅黑" pitchFamily="34" charset="-122"/>
                <a:ea typeface="微软雅黑" pitchFamily="34" charset="-122"/>
              </a:rPr>
              <a:t>入小学前一个月</a:t>
            </a:r>
            <a:endParaRPr lang="zh-CN" altLang="en-US" sz="1400" b="1" dirty="0">
              <a:solidFill>
                <a:schemeClr val="bg1"/>
              </a:solidFill>
              <a:latin typeface="微软雅黑" pitchFamily="34" charset="-122"/>
              <a:ea typeface="微软雅黑" pitchFamily="34" charset="-122"/>
            </a:endParaRPr>
          </a:p>
        </p:txBody>
      </p:sp>
      <p:sp>
        <p:nvSpPr>
          <p:cNvPr id="19" name="TextBox 18"/>
          <p:cNvSpPr txBox="1"/>
          <p:nvPr/>
        </p:nvSpPr>
        <p:spPr>
          <a:xfrm>
            <a:off x="3357554" y="6334780"/>
            <a:ext cx="1643074" cy="523220"/>
          </a:xfrm>
          <a:prstGeom prst="rect">
            <a:avLst/>
          </a:prstGeom>
          <a:no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义务教育入学当月</a:t>
            </a:r>
            <a:r>
              <a:rPr lang="en-US" altLang="zh-CN" sz="1400" b="1" dirty="0" smtClean="0">
                <a:solidFill>
                  <a:schemeClr val="bg1"/>
                </a:solidFill>
                <a:latin typeface="微软雅黑" pitchFamily="34" charset="-122"/>
                <a:ea typeface="微软雅黑" pitchFamily="34" charset="-122"/>
              </a:rPr>
              <a:t>-</a:t>
            </a:r>
            <a:r>
              <a:rPr lang="zh-CN" altLang="en-US" sz="1400" b="1" dirty="0" smtClean="0">
                <a:solidFill>
                  <a:schemeClr val="bg1"/>
                </a:solidFill>
                <a:latin typeface="微软雅黑" pitchFamily="34" charset="-122"/>
                <a:ea typeface="微软雅黑" pitchFamily="34" charset="-122"/>
              </a:rPr>
              <a:t>教育结束当月</a:t>
            </a:r>
            <a:endParaRPr lang="zh-CN" altLang="en-US" sz="1400" b="1" dirty="0">
              <a:solidFill>
                <a:schemeClr val="bg1"/>
              </a:solidFill>
              <a:latin typeface="微软雅黑" pitchFamily="34" charset="-122"/>
              <a:ea typeface="微软雅黑" pitchFamily="34" charset="-122"/>
            </a:endParaRPr>
          </a:p>
        </p:txBody>
      </p:sp>
      <p:sp>
        <p:nvSpPr>
          <p:cNvPr id="20" name="TextBox 19"/>
          <p:cNvSpPr txBox="1"/>
          <p:nvPr/>
        </p:nvSpPr>
        <p:spPr>
          <a:xfrm>
            <a:off x="6000760" y="4500570"/>
            <a:ext cx="1071570" cy="738664"/>
          </a:xfrm>
          <a:prstGeom prst="rect">
            <a:avLst/>
          </a:prstGeom>
          <a:no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高中毕业暑假不能扣</a:t>
            </a:r>
            <a:endParaRPr lang="zh-CN" altLang="en-US" sz="1400" b="1" dirty="0">
              <a:solidFill>
                <a:schemeClr val="bg1"/>
              </a:solidFill>
              <a:latin typeface="微软雅黑" pitchFamily="34" charset="-122"/>
              <a:ea typeface="微软雅黑" pitchFamily="34" charset="-122"/>
            </a:endParaRPr>
          </a:p>
        </p:txBody>
      </p:sp>
      <p:sp>
        <p:nvSpPr>
          <p:cNvPr id="21" name="TextBox 20"/>
          <p:cNvSpPr txBox="1"/>
          <p:nvPr/>
        </p:nvSpPr>
        <p:spPr>
          <a:xfrm>
            <a:off x="6929454" y="6215082"/>
            <a:ext cx="1785950" cy="523220"/>
          </a:xfrm>
          <a:prstGeom prst="rect">
            <a:avLst/>
          </a:prstGeom>
          <a:no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大学入学当月</a:t>
            </a:r>
            <a:r>
              <a:rPr lang="en-US" altLang="zh-CN" sz="1400" b="1" dirty="0" smtClean="0">
                <a:solidFill>
                  <a:schemeClr val="bg1"/>
                </a:solidFill>
                <a:latin typeface="微软雅黑" pitchFamily="34" charset="-122"/>
                <a:ea typeface="微软雅黑" pitchFamily="34" charset="-122"/>
              </a:rPr>
              <a:t>-</a:t>
            </a:r>
            <a:r>
              <a:rPr lang="zh-CN" altLang="en-US" sz="1400" b="1" dirty="0" smtClean="0">
                <a:solidFill>
                  <a:schemeClr val="bg1"/>
                </a:solidFill>
                <a:latin typeface="微软雅黑" pitchFamily="34" charset="-122"/>
                <a:ea typeface="微软雅黑" pitchFamily="34" charset="-122"/>
              </a:rPr>
              <a:t>大学毕业当月</a:t>
            </a:r>
            <a:endParaRPr lang="zh-CN" altLang="en-US" sz="1400" b="1" dirty="0">
              <a:solidFill>
                <a:schemeClr val="bg1"/>
              </a:solidFill>
              <a:latin typeface="微软雅黑" pitchFamily="34" charset="-122"/>
              <a:ea typeface="微软雅黑" pitchFamily="34" charset="-122"/>
            </a:endParaRPr>
          </a:p>
        </p:txBody>
      </p:sp>
      <p:sp>
        <p:nvSpPr>
          <p:cNvPr id="23" name="云形标注 22"/>
          <p:cNvSpPr/>
          <p:nvPr/>
        </p:nvSpPr>
        <p:spPr>
          <a:xfrm>
            <a:off x="7286644" y="4643446"/>
            <a:ext cx="1857356" cy="1071570"/>
          </a:xfrm>
          <a:prstGeom prst="cloud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7500958" y="4714884"/>
            <a:ext cx="1428760" cy="923330"/>
          </a:xfrm>
          <a:prstGeom prst="rect">
            <a:avLst/>
          </a:prstGeom>
          <a:noFill/>
        </p:spPr>
        <p:txBody>
          <a:bodyPr wrap="square" rtlCol="0">
            <a:spAutoFit/>
          </a:bodyPr>
          <a:lstStyle/>
          <a:p>
            <a:r>
              <a:rPr lang="zh-CN" altLang="en-US" b="1" dirty="0" smtClean="0">
                <a:solidFill>
                  <a:schemeClr val="bg1"/>
                </a:solidFill>
              </a:rPr>
              <a:t>大学毕业在家考研阶段也不能扣</a:t>
            </a:r>
            <a:endParaRPr lang="zh-CN" altLang="en-US" b="1" dirty="0">
              <a:solidFill>
                <a:schemeClr val="bg1"/>
              </a:solidFill>
            </a:endParaRPr>
          </a:p>
        </p:txBody>
      </p:sp>
      <p:sp>
        <p:nvSpPr>
          <p:cNvPr id="22" name="右大括号 21"/>
          <p:cNvSpPr/>
          <p:nvPr/>
        </p:nvSpPr>
        <p:spPr>
          <a:xfrm rot="5400000">
            <a:off x="5429256" y="5786454"/>
            <a:ext cx="500066" cy="928694"/>
          </a:xfrm>
          <a:prstGeom prst="rightBrace">
            <a:avLst/>
          </a:prstGeom>
          <a:ln w="635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TextBox 24"/>
          <p:cNvSpPr txBox="1"/>
          <p:nvPr/>
        </p:nvSpPr>
        <p:spPr>
          <a:xfrm>
            <a:off x="5500694" y="6357958"/>
            <a:ext cx="928694" cy="307777"/>
          </a:xfrm>
          <a:prstGeom prst="rect">
            <a:avLst/>
          </a:prstGeom>
          <a:no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高中阶段</a:t>
            </a:r>
            <a:endParaRPr lang="zh-CN" altLang="en-US" sz="1400" b="1" dirty="0">
              <a:solidFill>
                <a:schemeClr val="bg1"/>
              </a:solidFill>
              <a:latin typeface="微软雅黑" pitchFamily="34" charset="-122"/>
              <a:ea typeface="微软雅黑" pitchFamily="34" charset="-122"/>
            </a:endParaRPr>
          </a:p>
        </p:txBody>
      </p:sp>
      <p:sp>
        <p:nvSpPr>
          <p:cNvPr id="26" name="TextBox 25"/>
          <p:cNvSpPr txBox="1"/>
          <p:nvPr/>
        </p:nvSpPr>
        <p:spPr>
          <a:xfrm>
            <a:off x="4357686" y="4429132"/>
            <a:ext cx="928694" cy="954107"/>
          </a:xfrm>
          <a:prstGeom prst="rect">
            <a:avLst/>
          </a:prstGeom>
          <a:noFill/>
        </p:spPr>
        <p:txBody>
          <a:bodyPr wrap="square" rtlCol="0">
            <a:spAutoFit/>
          </a:bodyPr>
          <a:lstStyle/>
          <a:p>
            <a:r>
              <a:rPr lang="zh-CN" altLang="en-US" sz="1400" b="1" dirty="0" smtClean="0">
                <a:solidFill>
                  <a:schemeClr val="bg1"/>
                </a:solidFill>
                <a:latin typeface="微软雅黑" pitchFamily="34" charset="-122"/>
                <a:ea typeface="微软雅黑" pitchFamily="34" charset="-122"/>
              </a:rPr>
              <a:t>义务教育结束，高中之前暑假不能扣</a:t>
            </a:r>
            <a:endParaRPr lang="zh-CN" altLang="en-US" sz="1400" b="1" dirty="0">
              <a:solidFill>
                <a:schemeClr val="bg1"/>
              </a:solidFill>
              <a:latin typeface="微软雅黑" pitchFamily="34" charset="-122"/>
              <a:ea typeface="微软雅黑" pitchFamily="34" charset="-122"/>
            </a:endParaRPr>
          </a:p>
        </p:txBody>
      </p:sp>
      <p:sp>
        <p:nvSpPr>
          <p:cNvPr id="27" name="矩形 26"/>
          <p:cNvSpPr/>
          <p:nvPr/>
        </p:nvSpPr>
        <p:spPr>
          <a:xfrm>
            <a:off x="4786314" y="5786454"/>
            <a:ext cx="357190" cy="2143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215074" y="5786454"/>
            <a:ext cx="500066" cy="2143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下箭头 35"/>
          <p:cNvSpPr/>
          <p:nvPr/>
        </p:nvSpPr>
        <p:spPr>
          <a:xfrm>
            <a:off x="4929190" y="5500702"/>
            <a:ext cx="142876" cy="28575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下箭头 36"/>
          <p:cNvSpPr/>
          <p:nvPr/>
        </p:nvSpPr>
        <p:spPr>
          <a:xfrm>
            <a:off x="6429388" y="5500702"/>
            <a:ext cx="142876" cy="28575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子女教育专项附加扣除</a:t>
            </a:r>
            <a:endParaRPr lang="zh-CN" altLang="en-US" sz="3200" b="1" dirty="0">
              <a:solidFill>
                <a:schemeClr val="bg1"/>
              </a:solidFill>
              <a:latin typeface="微软雅黑" pitchFamily="34" charset="-122"/>
              <a:ea typeface="微软雅黑" pitchFamily="34" charset="-122"/>
            </a:endParaRPr>
          </a:p>
        </p:txBody>
      </p:sp>
      <p:sp>
        <p:nvSpPr>
          <p:cNvPr id="5" name="流程图: 资料带 4"/>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7" name="矩形 6"/>
          <p:cNvSpPr/>
          <p:nvPr/>
        </p:nvSpPr>
        <p:spPr>
          <a:xfrm>
            <a:off x="2786050" y="2000240"/>
            <a:ext cx="5572164" cy="2585323"/>
          </a:xfrm>
          <a:prstGeom prst="rect">
            <a:avLst/>
          </a:prstGeom>
        </p:spPr>
        <p:txBody>
          <a:bodyPr wrap="square">
            <a:spAutoFit/>
          </a:bodyPr>
          <a:lstStyle/>
          <a:p>
            <a:r>
              <a:rPr lang="zh-CN" altLang="en-US" b="1" dirty="0" smtClean="0">
                <a:latin typeface="微软雅黑" pitchFamily="34" charset="-122"/>
                <a:ea typeface="微软雅黑" pitchFamily="34" charset="-122"/>
              </a:rPr>
              <a:t>一个孩子扣</a:t>
            </a:r>
            <a:r>
              <a:rPr lang="en-US" altLang="zh-CN" b="1" dirty="0" smtClean="0">
                <a:latin typeface="微软雅黑" pitchFamily="34" charset="-122"/>
                <a:ea typeface="微软雅黑" pitchFamily="34" charset="-122"/>
              </a:rPr>
              <a:t>1000</a:t>
            </a:r>
            <a:r>
              <a:rPr lang="zh-CN" altLang="en-US" b="1" dirty="0" smtClean="0">
                <a:latin typeface="微软雅黑" pitchFamily="34" charset="-122"/>
                <a:ea typeface="微软雅黑" pitchFamily="34" charset="-122"/>
              </a:rPr>
              <a:t>，那么两个孩子可以扣</a:t>
            </a:r>
            <a:r>
              <a:rPr lang="en-US" altLang="zh-CN" b="1" dirty="0" smtClean="0">
                <a:latin typeface="微软雅黑" pitchFamily="34" charset="-122"/>
                <a:ea typeface="微软雅黑" pitchFamily="34" charset="-122"/>
              </a:rPr>
              <a:t>2000</a:t>
            </a:r>
            <a:r>
              <a:rPr lang="zh-CN" altLang="en-US" b="1" dirty="0" smtClean="0">
                <a:latin typeface="微软雅黑" pitchFamily="34" charset="-122"/>
                <a:ea typeface="微软雅黑" pitchFamily="34" charset="-122"/>
              </a:rPr>
              <a:t>吗</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这个额度怎么分</a:t>
            </a:r>
            <a:r>
              <a:rPr lang="en-US" altLang="zh-CN" b="1" dirty="0" smtClean="0">
                <a:latin typeface="微软雅黑" pitchFamily="34" charset="-122"/>
                <a:ea typeface="微软雅黑" pitchFamily="34" charset="-122"/>
              </a:rPr>
              <a:t>?</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可以。但前提是两个孩子都接受全日制学历教育</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包括满</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岁到读小学的学前教育阶段，也包括读大学本硕博阶段</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，每个子女享受</a:t>
            </a:r>
            <a:r>
              <a:rPr lang="en-US" altLang="zh-CN" dirty="0" smtClean="0">
                <a:latin typeface="微软雅黑" pitchFamily="34" charset="-122"/>
                <a:ea typeface="微软雅黑" pitchFamily="34" charset="-122"/>
              </a:rPr>
              <a:t>1000</a:t>
            </a:r>
            <a:r>
              <a:rPr lang="zh-CN" altLang="en-US" dirty="0" smtClean="0">
                <a:latin typeface="微软雅黑" pitchFamily="34" charset="-122"/>
                <a:ea typeface="微软雅黑" pitchFamily="34" charset="-122"/>
              </a:rPr>
              <a:t>每月扣税额度，</a:t>
            </a: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个符合条件的孩子也就是</a:t>
            </a:r>
            <a:r>
              <a:rPr lang="en-US" altLang="zh-CN" dirty="0" smtClean="0">
                <a:latin typeface="微软雅黑" pitchFamily="34" charset="-122"/>
                <a:ea typeface="微软雅黑" pitchFamily="34" charset="-122"/>
              </a:rPr>
              <a:t>2000</a:t>
            </a:r>
            <a:r>
              <a:rPr lang="zh-CN" altLang="en-US" dirty="0" smtClean="0">
                <a:latin typeface="微软雅黑" pitchFamily="34" charset="-122"/>
                <a:ea typeface="微软雅黑" pitchFamily="34" charset="-122"/>
              </a:rPr>
              <a:t>元每月。</a:t>
            </a:r>
            <a:r>
              <a:rPr lang="en-US" altLang="zh-CN" dirty="0" smtClean="0">
                <a:latin typeface="微软雅黑" pitchFamily="34" charset="-122"/>
                <a:ea typeface="微软雅黑" pitchFamily="34" charset="-122"/>
              </a:rPr>
              <a:t>2000</a:t>
            </a:r>
            <a:r>
              <a:rPr lang="zh-CN" altLang="en-US" dirty="0" smtClean="0">
                <a:latin typeface="微软雅黑" pitchFamily="34" charset="-122"/>
                <a:ea typeface="微软雅黑" pitchFamily="34" charset="-122"/>
              </a:rPr>
              <a:t>元额度可以选择夫妻一方全额扣</a:t>
            </a:r>
            <a:r>
              <a:rPr lang="en-US" altLang="zh-CN" dirty="0" smtClean="0">
                <a:latin typeface="微软雅黑" pitchFamily="34" charset="-122"/>
                <a:ea typeface="微软雅黑" pitchFamily="34" charset="-122"/>
              </a:rPr>
              <a:t>2000</a:t>
            </a:r>
            <a:r>
              <a:rPr lang="zh-CN" altLang="en-US" dirty="0" smtClean="0">
                <a:latin typeface="微软雅黑" pitchFamily="34" charset="-122"/>
                <a:ea typeface="微软雅黑" pitchFamily="34" charset="-122"/>
              </a:rPr>
              <a:t>元，也可以各扣</a:t>
            </a:r>
            <a:r>
              <a:rPr lang="en-US" altLang="zh-CN" dirty="0" smtClean="0">
                <a:latin typeface="微软雅黑" pitchFamily="34" charset="-122"/>
                <a:ea typeface="微软雅黑" pitchFamily="34" charset="-122"/>
              </a:rPr>
              <a:t>50%</a:t>
            </a:r>
            <a:r>
              <a:rPr lang="zh-CN" altLang="en-US" dirty="0" smtClean="0">
                <a:latin typeface="微软雅黑" pitchFamily="34" charset="-122"/>
                <a:ea typeface="微软雅黑" pitchFamily="34" charset="-122"/>
              </a:rPr>
              <a:t>，每人</a:t>
            </a:r>
            <a:r>
              <a:rPr lang="en-US" altLang="zh-CN" dirty="0" smtClean="0">
                <a:latin typeface="微软雅黑" pitchFamily="34" charset="-122"/>
                <a:ea typeface="微软雅黑" pitchFamily="34" charset="-122"/>
              </a:rPr>
              <a:t>1000</a:t>
            </a:r>
            <a:r>
              <a:rPr lang="zh-CN" altLang="en-US" dirty="0" smtClean="0">
                <a:latin typeface="微软雅黑" pitchFamily="34" charset="-122"/>
                <a:ea typeface="微软雅黑" pitchFamily="34" charset="-122"/>
              </a:rPr>
              <a:t>元。</a:t>
            </a:r>
            <a:endParaRPr lang="en-US" altLang="zh-CN" dirty="0" smtClean="0">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谁的收入高，让谁全额扣，收入相近，各扣一半</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8" name="矩形 7"/>
          <p:cNvSpPr/>
          <p:nvPr/>
        </p:nvSpPr>
        <p:spPr>
          <a:xfrm>
            <a:off x="2786050" y="4657563"/>
            <a:ext cx="4572000" cy="1200329"/>
          </a:xfrm>
          <a:prstGeom prst="rect">
            <a:avLst/>
          </a:prstGeom>
        </p:spPr>
        <p:txBody>
          <a:bodyPr>
            <a:spAutoFit/>
          </a:bodyPr>
          <a:lstStyle/>
          <a:p>
            <a:r>
              <a:rPr lang="zh-CN" altLang="en-US" b="1" dirty="0" smtClean="0">
                <a:latin typeface="微软雅黑" pitchFamily="34" charset="-122"/>
                <a:ea typeface="微软雅黑" pitchFamily="34" charset="-122"/>
              </a:rPr>
              <a:t>在民办学校接收教育可以享受扣除吗？</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可以。无论子女在公办学校或民办学校接受教育都可以享受扣除。</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子女教育专项附加扣除</a:t>
            </a:r>
            <a:endParaRPr lang="zh-CN" altLang="en-US" sz="3200" b="1" dirty="0">
              <a:solidFill>
                <a:schemeClr val="bg1"/>
              </a:solidFill>
              <a:latin typeface="微软雅黑" pitchFamily="34" charset="-122"/>
              <a:ea typeface="微软雅黑" pitchFamily="34" charset="-122"/>
            </a:endParaRPr>
          </a:p>
        </p:txBody>
      </p:sp>
      <p:sp>
        <p:nvSpPr>
          <p:cNvPr id="5" name="流程图: 资料带 4"/>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9" name="矩形 8"/>
          <p:cNvSpPr/>
          <p:nvPr/>
        </p:nvSpPr>
        <p:spPr>
          <a:xfrm>
            <a:off x="2643174" y="2143116"/>
            <a:ext cx="4572000" cy="923330"/>
          </a:xfrm>
          <a:prstGeom prst="rect">
            <a:avLst/>
          </a:prstGeom>
        </p:spPr>
        <p:txBody>
          <a:bodyPr>
            <a:spAutoFit/>
          </a:bodyPr>
          <a:lstStyle/>
          <a:p>
            <a:r>
              <a:rPr lang="zh-CN" altLang="en-US" b="1" dirty="0" smtClean="0">
                <a:latin typeface="微软雅黑" pitchFamily="34" charset="-122"/>
                <a:ea typeface="微软雅黑" pitchFamily="34" charset="-122"/>
              </a:rPr>
              <a:t>对于寒暑假是否中断享受？</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不中断享受。只要纳税人不填写终止受教育时间，当年一经采集，全年不中断享受。</a:t>
            </a:r>
            <a:endParaRPr lang="zh-CN" altLang="en-US" dirty="0">
              <a:latin typeface="微软雅黑" pitchFamily="34" charset="-122"/>
              <a:ea typeface="微软雅黑" pitchFamily="34" charset="-122"/>
            </a:endParaRPr>
          </a:p>
        </p:txBody>
      </p:sp>
      <p:sp>
        <p:nvSpPr>
          <p:cNvPr id="10" name="矩形 9"/>
          <p:cNvSpPr/>
          <p:nvPr/>
        </p:nvSpPr>
        <p:spPr>
          <a:xfrm>
            <a:off x="2571768" y="3094680"/>
            <a:ext cx="4572000" cy="1477328"/>
          </a:xfrm>
          <a:prstGeom prst="rect">
            <a:avLst/>
          </a:prstGeom>
        </p:spPr>
        <p:txBody>
          <a:bodyPr>
            <a:spAutoFit/>
          </a:bodyPr>
          <a:lstStyle/>
          <a:p>
            <a:r>
              <a:rPr lang="zh-CN" altLang="en-US" b="1" dirty="0" smtClean="0">
                <a:latin typeface="微软雅黑" pitchFamily="34" charset="-122"/>
                <a:ea typeface="微软雅黑" pitchFamily="34" charset="-122"/>
              </a:rPr>
              <a:t>同一子女某个受教育阶段中间就读学校或者就读国家（地区）发生变化的，是否需要分别填写？</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答：无需分别填写，只需要填写填表时的就读学校即可。</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6" name="六边形 5"/>
          <p:cNvSpPr/>
          <p:nvPr/>
        </p:nvSpPr>
        <p:spPr>
          <a:xfrm>
            <a:off x="971600" y="1196752"/>
            <a:ext cx="1512168" cy="1224136"/>
          </a:xfrm>
          <a:prstGeom prst="hexagon">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259632" y="1268760"/>
            <a:ext cx="1152128" cy="1077218"/>
          </a:xfrm>
          <a:prstGeom prst="rect">
            <a:avLst/>
          </a:prstGeom>
          <a:noFill/>
        </p:spPr>
        <p:txBody>
          <a:bodyPr wrap="square" rtlCol="0">
            <a:spAutoFit/>
          </a:bodyPr>
          <a:lstStyle/>
          <a:p>
            <a:r>
              <a:rPr lang="zh-CN" altLang="en-US" sz="3200" b="1" dirty="0" smtClean="0">
                <a:solidFill>
                  <a:srgbClr val="FF0000"/>
                </a:solidFill>
                <a:latin typeface="微软雅黑" pitchFamily="34" charset="-122"/>
                <a:ea typeface="微软雅黑" pitchFamily="34" charset="-122"/>
              </a:rPr>
              <a:t>继续教育</a:t>
            </a:r>
            <a:endParaRPr lang="zh-CN" altLang="en-US" sz="3200" b="1" dirty="0">
              <a:solidFill>
                <a:srgbClr val="FF0000"/>
              </a:solidFill>
              <a:latin typeface="微软雅黑" pitchFamily="34" charset="-122"/>
              <a:ea typeface="微软雅黑" pitchFamily="34" charset="-122"/>
            </a:endParaRPr>
          </a:p>
        </p:txBody>
      </p:sp>
      <p:sp>
        <p:nvSpPr>
          <p:cNvPr id="8" name="燕尾形 7"/>
          <p:cNvSpPr/>
          <p:nvPr/>
        </p:nvSpPr>
        <p:spPr>
          <a:xfrm>
            <a:off x="2627784" y="1484784"/>
            <a:ext cx="5544616" cy="72008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TextBox 9"/>
          <p:cNvSpPr txBox="1"/>
          <p:nvPr/>
        </p:nvSpPr>
        <p:spPr>
          <a:xfrm>
            <a:off x="2987824" y="1599183"/>
            <a:ext cx="5040560"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按照</a:t>
            </a:r>
            <a:r>
              <a:rPr lang="en-US" altLang="zh-CN" sz="2400" b="1" dirty="0" smtClean="0">
                <a:solidFill>
                  <a:schemeClr val="bg1"/>
                </a:solidFill>
                <a:latin typeface="微软雅黑" pitchFamily="34" charset="-122"/>
                <a:ea typeface="微软雅黑" pitchFamily="34" charset="-122"/>
              </a:rPr>
              <a:t>4800</a:t>
            </a:r>
            <a:r>
              <a:rPr lang="zh-CN" altLang="en-US" sz="2400" b="1" dirty="0" smtClean="0">
                <a:solidFill>
                  <a:schemeClr val="bg1"/>
                </a:solidFill>
                <a:latin typeface="微软雅黑" pitchFamily="34" charset="-122"/>
                <a:ea typeface="微软雅黑" pitchFamily="34" charset="-122"/>
              </a:rPr>
              <a:t>元</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年或</a:t>
            </a:r>
            <a:r>
              <a:rPr lang="en-US" altLang="zh-CN" sz="2400" b="1" dirty="0" smtClean="0">
                <a:solidFill>
                  <a:schemeClr val="bg1"/>
                </a:solidFill>
                <a:latin typeface="微软雅黑" pitchFamily="34" charset="-122"/>
                <a:ea typeface="微软雅黑" pitchFamily="34" charset="-122"/>
              </a:rPr>
              <a:t>3600</a:t>
            </a:r>
            <a:r>
              <a:rPr lang="zh-CN" altLang="en-US" sz="2400" b="1" dirty="0" smtClean="0">
                <a:solidFill>
                  <a:schemeClr val="bg1"/>
                </a:solidFill>
                <a:latin typeface="微软雅黑" pitchFamily="34" charset="-122"/>
                <a:ea typeface="微软雅黑" pitchFamily="34" charset="-122"/>
              </a:rPr>
              <a:t>元</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年扣除</a:t>
            </a:r>
            <a:endParaRPr lang="zh-CN" altLang="en-US" sz="2400" b="1" dirty="0">
              <a:solidFill>
                <a:schemeClr val="bg1"/>
              </a:solidFill>
              <a:latin typeface="微软雅黑" pitchFamily="34" charset="-122"/>
              <a:ea typeface="微软雅黑" pitchFamily="34" charset="-122"/>
            </a:endParaRPr>
          </a:p>
        </p:txBody>
      </p:sp>
      <p:pic>
        <p:nvPicPr>
          <p:cNvPr id="12" name="图片 11" descr="t01c45e176729976536.jpg"/>
          <p:cNvPicPr>
            <a:picLocks noChangeAspect="1"/>
          </p:cNvPicPr>
          <p:nvPr/>
        </p:nvPicPr>
        <p:blipFill>
          <a:blip r:embed="rId3" cstate="print"/>
          <a:stretch>
            <a:fillRect/>
          </a:stretch>
        </p:blipFill>
        <p:spPr>
          <a:xfrm>
            <a:off x="2627784" y="2996952"/>
            <a:ext cx="4572000" cy="3048000"/>
          </a:xfrm>
          <a:prstGeom prst="rect">
            <a:avLst/>
          </a:prstGeom>
        </p:spPr>
      </p:pic>
      <p:sp>
        <p:nvSpPr>
          <p:cNvPr id="9" name="TextBox 8"/>
          <p:cNvSpPr txBox="1"/>
          <p:nvPr/>
        </p:nvSpPr>
        <p:spPr>
          <a:xfrm>
            <a:off x="885751" y="2643182"/>
            <a:ext cx="861774" cy="3000396"/>
          </a:xfrm>
          <a:prstGeom prst="rect">
            <a:avLst/>
          </a:prstGeom>
          <a:noFill/>
        </p:spPr>
        <p:txBody>
          <a:bodyPr vert="eaVert" wrap="square" rtlCol="0">
            <a:spAutoFit/>
          </a:bodyPr>
          <a:lstStyle/>
          <a:p>
            <a:r>
              <a:rPr lang="zh-CN" altLang="en-US" sz="4400" dirty="0" smtClean="0">
                <a:solidFill>
                  <a:srgbClr val="C00000"/>
                </a:solidFill>
                <a:latin typeface="华文琥珀" pitchFamily="2" charset="-122"/>
                <a:ea typeface="华文琥珀" pitchFamily="2" charset="-122"/>
              </a:rPr>
              <a:t>学</a:t>
            </a:r>
            <a:r>
              <a:rPr lang="zh-CN" altLang="en-US" sz="3600" dirty="0" smtClean="0">
                <a:latin typeface="华文琥珀" pitchFamily="2" charset="-122"/>
                <a:ea typeface="华文琥珀" pitchFamily="2" charset="-122"/>
              </a:rPr>
              <a:t>有所专</a:t>
            </a:r>
            <a:endParaRPr lang="zh-CN" altLang="en-US" sz="3600" dirty="0">
              <a:latin typeface="华文琥珀" pitchFamily="2" charset="-122"/>
              <a:ea typeface="华文琥珀" pitchFamily="2" charset="-122"/>
            </a:endParaRPr>
          </a:p>
        </p:txBody>
      </p:sp>
      <p:sp>
        <p:nvSpPr>
          <p:cNvPr id="11" name="TextBox 10"/>
          <p:cNvSpPr txBox="1"/>
          <p:nvPr/>
        </p:nvSpPr>
        <p:spPr>
          <a:xfrm>
            <a:off x="1785922" y="3286124"/>
            <a:ext cx="738664" cy="3000396"/>
          </a:xfrm>
          <a:prstGeom prst="rect">
            <a:avLst/>
          </a:prstGeom>
          <a:noFill/>
        </p:spPr>
        <p:txBody>
          <a:bodyPr vert="eaVert" wrap="square" rtlCol="0">
            <a:spAutoFit/>
          </a:bodyPr>
          <a:lstStyle/>
          <a:p>
            <a:r>
              <a:rPr lang="zh-CN" altLang="en-US" sz="3600" dirty="0" smtClean="0">
                <a:latin typeface="华文琥珀" pitchFamily="2" charset="-122"/>
                <a:ea typeface="华文琥珀" pitchFamily="2" charset="-122"/>
              </a:rPr>
              <a:t>技有所长</a:t>
            </a:r>
            <a:endParaRPr lang="zh-CN" altLang="en-US" sz="3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继续教育专项附加扣除</a:t>
            </a:r>
            <a:endParaRPr lang="zh-CN" altLang="en-US" sz="3200" b="1" dirty="0">
              <a:solidFill>
                <a:schemeClr val="bg1"/>
              </a:solidFill>
              <a:latin typeface="微软雅黑" pitchFamily="34" charset="-122"/>
              <a:ea typeface="微软雅黑" pitchFamily="34" charset="-122"/>
            </a:endParaRPr>
          </a:p>
        </p:txBody>
      </p:sp>
      <p:sp>
        <p:nvSpPr>
          <p:cNvPr id="5" name="五边形 4"/>
          <p:cNvSpPr/>
          <p:nvPr/>
        </p:nvSpPr>
        <p:spPr>
          <a:xfrm>
            <a:off x="323528" y="2204864"/>
            <a:ext cx="2952328" cy="648072"/>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11560" y="2204864"/>
            <a:ext cx="216024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谁能扣</a:t>
            </a:r>
            <a:endParaRPr lang="zh-CN" altLang="en-US" sz="3200" b="1" dirty="0">
              <a:solidFill>
                <a:schemeClr val="bg1"/>
              </a:solidFill>
              <a:latin typeface="微软雅黑" pitchFamily="34" charset="-122"/>
              <a:ea typeface="微软雅黑" pitchFamily="34" charset="-122"/>
            </a:endParaRPr>
          </a:p>
        </p:txBody>
      </p:sp>
      <p:sp>
        <p:nvSpPr>
          <p:cNvPr id="7" name="圆角矩形 6"/>
          <p:cNvSpPr/>
          <p:nvPr/>
        </p:nvSpPr>
        <p:spPr>
          <a:xfrm>
            <a:off x="827584" y="3140968"/>
            <a:ext cx="7560840" cy="3024336"/>
          </a:xfrm>
          <a:prstGeom prst="round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latin typeface="微软雅黑" pitchFamily="34" charset="-122"/>
                <a:ea typeface="微软雅黑" pitchFamily="34" charset="-122"/>
              </a:rPr>
              <a:t>1.</a:t>
            </a:r>
            <a:r>
              <a:rPr lang="zh-CN" altLang="en-US" sz="2400" b="1" dirty="0" smtClean="0">
                <a:latin typeface="微软雅黑" pitchFamily="34" charset="-122"/>
                <a:ea typeface="微软雅黑" pitchFamily="34" charset="-122"/>
              </a:rPr>
              <a:t>在中国境内，接受学历（学位）继续教育的纳税人</a:t>
            </a:r>
            <a:endParaRPr lang="en-US" altLang="zh-CN" sz="2400" b="1" dirty="0" smtClean="0">
              <a:latin typeface="微软雅黑" pitchFamily="34" charset="-122"/>
              <a:ea typeface="微软雅黑" pitchFamily="34" charset="-122"/>
            </a:endParaRPr>
          </a:p>
          <a:p>
            <a:endParaRPr lang="en-US" altLang="zh-CN" sz="2400" b="1" dirty="0" smtClean="0">
              <a:latin typeface="微软雅黑" pitchFamily="34" charset="-122"/>
              <a:ea typeface="微软雅黑" pitchFamily="34" charset="-122"/>
            </a:endParaRPr>
          </a:p>
          <a:p>
            <a:r>
              <a:rPr lang="en-US" altLang="zh-CN" sz="2400" b="1" dirty="0" smtClean="0">
                <a:latin typeface="微软雅黑" pitchFamily="34" charset="-122"/>
                <a:ea typeface="微软雅黑" pitchFamily="34" charset="-122"/>
              </a:rPr>
              <a:t>2.</a:t>
            </a:r>
            <a:r>
              <a:rPr lang="zh-CN" altLang="en-US" sz="2400" b="1" dirty="0" smtClean="0">
                <a:latin typeface="微软雅黑" pitchFamily="34" charset="-122"/>
                <a:ea typeface="微软雅黑" pitchFamily="34" charset="-122"/>
              </a:rPr>
              <a:t>接受技能人员、专业技术人员职业资格继续教育，且在纳税年度内已经取得相关证书的纳税人</a:t>
            </a:r>
            <a:endParaRPr lang="en-US" altLang="zh-CN" sz="24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继续教育专项附加扣除</a:t>
            </a:r>
            <a:endParaRPr lang="zh-CN" altLang="en-US" sz="3200" b="1" dirty="0">
              <a:solidFill>
                <a:schemeClr val="bg1"/>
              </a:solidFill>
              <a:latin typeface="微软雅黑" pitchFamily="34" charset="-122"/>
              <a:ea typeface="微软雅黑" pitchFamily="34" charset="-122"/>
            </a:endParaRPr>
          </a:p>
        </p:txBody>
      </p:sp>
      <p:sp>
        <p:nvSpPr>
          <p:cNvPr id="5" name="五边形 4"/>
          <p:cNvSpPr/>
          <p:nvPr/>
        </p:nvSpPr>
        <p:spPr>
          <a:xfrm>
            <a:off x="323528" y="2204864"/>
            <a:ext cx="2952328" cy="648072"/>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11560" y="2204864"/>
            <a:ext cx="216024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怎么扣</a:t>
            </a:r>
            <a:endParaRPr lang="zh-CN" altLang="en-US" sz="3200" b="1" dirty="0">
              <a:solidFill>
                <a:schemeClr val="bg1"/>
              </a:solidFill>
              <a:latin typeface="微软雅黑" pitchFamily="34" charset="-122"/>
              <a:ea typeface="微软雅黑" pitchFamily="34" charset="-122"/>
            </a:endParaRPr>
          </a:p>
        </p:txBody>
      </p:sp>
      <p:grpSp>
        <p:nvGrpSpPr>
          <p:cNvPr id="15" name="组合 14"/>
          <p:cNvGrpSpPr/>
          <p:nvPr/>
        </p:nvGrpSpPr>
        <p:grpSpPr>
          <a:xfrm>
            <a:off x="251520" y="3140967"/>
            <a:ext cx="3744416" cy="2045877"/>
            <a:chOff x="611560" y="4293096"/>
            <a:chExt cx="3744416" cy="1296144"/>
          </a:xfrm>
        </p:grpSpPr>
        <p:sp>
          <p:nvSpPr>
            <p:cNvPr id="16" name="矩形 15"/>
            <p:cNvSpPr/>
            <p:nvPr/>
          </p:nvSpPr>
          <p:spPr>
            <a:xfrm>
              <a:off x="611560" y="4941168"/>
              <a:ext cx="374441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9"/>
            <p:cNvGrpSpPr/>
            <p:nvPr/>
          </p:nvGrpSpPr>
          <p:grpSpPr>
            <a:xfrm>
              <a:off x="611560" y="4293096"/>
              <a:ext cx="3744416" cy="1246549"/>
              <a:chOff x="611560" y="4293096"/>
              <a:chExt cx="3384376" cy="1246549"/>
            </a:xfrm>
          </p:grpSpPr>
          <p:sp>
            <p:nvSpPr>
              <p:cNvPr id="18" name="同侧圆角矩形 17"/>
              <p:cNvSpPr/>
              <p:nvPr/>
            </p:nvSpPr>
            <p:spPr>
              <a:xfrm>
                <a:off x="611560" y="4293096"/>
                <a:ext cx="3384376" cy="648072"/>
              </a:xfrm>
              <a:prstGeom prst="round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755576" y="4437112"/>
                <a:ext cx="3024336" cy="461665"/>
              </a:xfrm>
              <a:prstGeom prst="rect">
                <a:avLst/>
              </a:prstGeom>
              <a:noFill/>
            </p:spPr>
            <p:txBody>
              <a:bodyPr wrap="square" rtlCol="0">
                <a:spAutoFit/>
              </a:bodyPr>
              <a:lstStyle/>
              <a:p>
                <a:pPr algn="ctr"/>
                <a:r>
                  <a:rPr lang="zh-CN" altLang="en-US" sz="2400" b="1" dirty="0" smtClean="0">
                    <a:solidFill>
                      <a:schemeClr val="bg1"/>
                    </a:solidFill>
                    <a:latin typeface="微软雅黑" pitchFamily="34" charset="-122"/>
                    <a:ea typeface="微软雅黑" pitchFamily="34" charset="-122"/>
                  </a:rPr>
                  <a:t>学历（学位）继续教育</a:t>
                </a:r>
                <a:endParaRPr lang="zh-CN" altLang="en-US" sz="2400" b="1" dirty="0">
                  <a:solidFill>
                    <a:schemeClr val="bg1"/>
                  </a:solidFill>
                  <a:latin typeface="微软雅黑" pitchFamily="34" charset="-122"/>
                  <a:ea typeface="微软雅黑" pitchFamily="34" charset="-122"/>
                </a:endParaRPr>
              </a:p>
            </p:txBody>
          </p:sp>
          <p:sp>
            <p:nvSpPr>
              <p:cNvPr id="20" name="TextBox 19"/>
              <p:cNvSpPr txBox="1"/>
              <p:nvPr/>
            </p:nvSpPr>
            <p:spPr>
              <a:xfrm>
                <a:off x="683568" y="5013176"/>
                <a:ext cx="3247285" cy="526469"/>
              </a:xfrm>
              <a:prstGeom prst="rect">
                <a:avLst/>
              </a:prstGeom>
              <a:noFill/>
            </p:spPr>
            <p:txBody>
              <a:bodyPr wrap="square" rtlCol="0">
                <a:spAutoFit/>
              </a:bodyPr>
              <a:lstStyle/>
              <a:p>
                <a:r>
                  <a:rPr lang="zh-CN" altLang="en-US" sz="2400" b="1" dirty="0" smtClean="0">
                    <a:solidFill>
                      <a:srgbClr val="FFC000"/>
                    </a:solidFill>
                    <a:latin typeface="微软雅黑" pitchFamily="34" charset="-122"/>
                    <a:ea typeface="微软雅黑" pitchFamily="34" charset="-122"/>
                  </a:rPr>
                  <a:t>每月可以扣除</a:t>
                </a:r>
                <a:r>
                  <a:rPr lang="en-US" altLang="zh-CN" sz="2400" b="1" dirty="0" smtClean="0">
                    <a:solidFill>
                      <a:srgbClr val="FF0000"/>
                    </a:solidFill>
                    <a:latin typeface="微软雅黑" pitchFamily="34" charset="-122"/>
                    <a:ea typeface="微软雅黑" pitchFamily="34" charset="-122"/>
                  </a:rPr>
                  <a:t>400 </a:t>
                </a:r>
                <a:r>
                  <a:rPr lang="zh-CN" altLang="en-US" sz="2400" b="1" dirty="0" smtClean="0">
                    <a:solidFill>
                      <a:srgbClr val="FF0000"/>
                    </a:solidFill>
                    <a:latin typeface="微软雅黑" pitchFamily="34" charset="-122"/>
                    <a:ea typeface="微软雅黑" pitchFamily="34" charset="-122"/>
                  </a:rPr>
                  <a:t>元</a:t>
                </a:r>
                <a:r>
                  <a:rPr lang="zh-CN" altLang="en-US" sz="2400" b="1" dirty="0" smtClean="0">
                    <a:solidFill>
                      <a:srgbClr val="FFC000"/>
                    </a:solidFill>
                    <a:latin typeface="微软雅黑" pitchFamily="34" charset="-122"/>
                    <a:ea typeface="微软雅黑" pitchFamily="34" charset="-122"/>
                  </a:rPr>
                  <a:t>，最长</a:t>
                </a:r>
                <a:r>
                  <a:rPr lang="zh-CN" altLang="en-US" sz="2400" b="1" dirty="0" smtClean="0">
                    <a:solidFill>
                      <a:srgbClr val="FF0000"/>
                    </a:solidFill>
                    <a:latin typeface="微软雅黑" pitchFamily="34" charset="-122"/>
                    <a:ea typeface="微软雅黑" pitchFamily="34" charset="-122"/>
                  </a:rPr>
                  <a:t>不超过</a:t>
                </a:r>
                <a:r>
                  <a:rPr lang="en-US" altLang="zh-CN" sz="2400" b="1" dirty="0" smtClean="0">
                    <a:solidFill>
                      <a:srgbClr val="FFC000"/>
                    </a:solidFill>
                    <a:latin typeface="微软雅黑" pitchFamily="34" charset="-122"/>
                    <a:ea typeface="微软雅黑" pitchFamily="34" charset="-122"/>
                  </a:rPr>
                  <a:t>48</a:t>
                </a:r>
                <a:r>
                  <a:rPr lang="zh-CN" altLang="en-US" sz="2400" b="1" dirty="0" smtClean="0">
                    <a:solidFill>
                      <a:srgbClr val="FFC000"/>
                    </a:solidFill>
                    <a:latin typeface="微软雅黑" pitchFamily="34" charset="-122"/>
                    <a:ea typeface="微软雅黑" pitchFamily="34" charset="-122"/>
                  </a:rPr>
                  <a:t>个月（</a:t>
                </a:r>
                <a:r>
                  <a:rPr lang="en-US" altLang="zh-CN" sz="2400" b="1" dirty="0" smtClean="0">
                    <a:solidFill>
                      <a:srgbClr val="FFC000"/>
                    </a:solidFill>
                    <a:latin typeface="微软雅黑" pitchFamily="34" charset="-122"/>
                    <a:ea typeface="微软雅黑" pitchFamily="34" charset="-122"/>
                  </a:rPr>
                  <a:t>4</a:t>
                </a:r>
                <a:r>
                  <a:rPr lang="zh-CN" altLang="en-US" sz="2400" b="1" dirty="0" smtClean="0">
                    <a:solidFill>
                      <a:srgbClr val="FFC000"/>
                    </a:solidFill>
                    <a:latin typeface="微软雅黑" pitchFamily="34" charset="-122"/>
                    <a:ea typeface="微软雅黑" pitchFamily="34" charset="-122"/>
                  </a:rPr>
                  <a:t>年）</a:t>
                </a:r>
                <a:endParaRPr lang="zh-CN" altLang="en-US" sz="2400" b="1" dirty="0">
                  <a:solidFill>
                    <a:srgbClr val="FFC000"/>
                  </a:solidFill>
                  <a:latin typeface="微软雅黑" pitchFamily="34" charset="-122"/>
                  <a:ea typeface="微软雅黑" pitchFamily="34" charset="-122"/>
                </a:endParaRPr>
              </a:p>
            </p:txBody>
          </p:sp>
        </p:grpSp>
      </p:grpSp>
      <p:grpSp>
        <p:nvGrpSpPr>
          <p:cNvPr id="21" name="组合 20"/>
          <p:cNvGrpSpPr/>
          <p:nvPr/>
        </p:nvGrpSpPr>
        <p:grpSpPr>
          <a:xfrm>
            <a:off x="5076056" y="3174068"/>
            <a:ext cx="3888432" cy="2067480"/>
            <a:chOff x="5220072" y="4293096"/>
            <a:chExt cx="3384376" cy="1296144"/>
          </a:xfrm>
        </p:grpSpPr>
        <p:sp>
          <p:nvSpPr>
            <p:cNvPr id="22" name="同侧圆角矩形 21"/>
            <p:cNvSpPr/>
            <p:nvPr/>
          </p:nvSpPr>
          <p:spPr>
            <a:xfrm>
              <a:off x="5220072" y="4293096"/>
              <a:ext cx="3384376" cy="648072"/>
            </a:xfrm>
            <a:prstGeom prst="round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220072" y="4941168"/>
              <a:ext cx="338437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5364088" y="4437112"/>
              <a:ext cx="3024336" cy="461665"/>
            </a:xfrm>
            <a:prstGeom prst="rect">
              <a:avLst/>
            </a:prstGeom>
            <a:noFill/>
          </p:spPr>
          <p:txBody>
            <a:bodyPr wrap="square" rtlCol="0">
              <a:spAutoFit/>
            </a:bodyPr>
            <a:lstStyle/>
            <a:p>
              <a:pPr algn="ctr"/>
              <a:r>
                <a:rPr lang="zh-CN" altLang="en-US" sz="2400" b="1" dirty="0" smtClean="0">
                  <a:solidFill>
                    <a:schemeClr val="bg1"/>
                  </a:solidFill>
                  <a:latin typeface="微软雅黑" pitchFamily="34" charset="-122"/>
                  <a:ea typeface="微软雅黑" pitchFamily="34" charset="-122"/>
                </a:rPr>
                <a:t>职业资格继续教育</a:t>
              </a:r>
              <a:endParaRPr lang="zh-CN" altLang="en-US" sz="2400" b="1" dirty="0">
                <a:solidFill>
                  <a:schemeClr val="bg1"/>
                </a:solidFill>
                <a:latin typeface="微软雅黑" pitchFamily="34" charset="-122"/>
                <a:ea typeface="微软雅黑" pitchFamily="34" charset="-122"/>
              </a:endParaRPr>
            </a:p>
          </p:txBody>
        </p:sp>
        <p:sp>
          <p:nvSpPr>
            <p:cNvPr id="25" name="TextBox 24"/>
            <p:cNvSpPr txBox="1"/>
            <p:nvPr/>
          </p:nvSpPr>
          <p:spPr>
            <a:xfrm>
              <a:off x="5292080" y="5013175"/>
              <a:ext cx="3240360" cy="520968"/>
            </a:xfrm>
            <a:prstGeom prst="rect">
              <a:avLst/>
            </a:prstGeom>
            <a:noFill/>
          </p:spPr>
          <p:txBody>
            <a:bodyPr wrap="square" rtlCol="0">
              <a:spAutoFit/>
            </a:bodyPr>
            <a:lstStyle/>
            <a:p>
              <a:r>
                <a:rPr lang="zh-CN" altLang="en-US" sz="2400" b="1" dirty="0" smtClean="0">
                  <a:solidFill>
                    <a:srgbClr val="FFC000"/>
                  </a:solidFill>
                  <a:latin typeface="微软雅黑" pitchFamily="34" charset="-122"/>
                  <a:ea typeface="微软雅黑" pitchFamily="34" charset="-122"/>
                </a:rPr>
                <a:t>取得相关证书的当年，按年扣除 </a:t>
              </a:r>
              <a:r>
                <a:rPr lang="en-US" altLang="zh-CN" sz="2400" b="1" dirty="0" smtClean="0">
                  <a:solidFill>
                    <a:srgbClr val="FF0000"/>
                  </a:solidFill>
                  <a:latin typeface="微软雅黑" pitchFamily="34" charset="-122"/>
                  <a:ea typeface="微软雅黑" pitchFamily="34" charset="-122"/>
                </a:rPr>
                <a:t>3600 </a:t>
              </a:r>
              <a:r>
                <a:rPr lang="zh-CN" altLang="en-US" sz="2400" b="1" dirty="0" smtClean="0">
                  <a:solidFill>
                    <a:srgbClr val="FF0000"/>
                  </a:solidFill>
                  <a:latin typeface="微软雅黑" pitchFamily="34" charset="-122"/>
                  <a:ea typeface="微软雅黑" pitchFamily="34" charset="-122"/>
                </a:rPr>
                <a:t>元</a:t>
              </a:r>
              <a:endParaRPr lang="zh-CN" altLang="en-US" sz="2400" b="1" dirty="0">
                <a:solidFill>
                  <a:srgbClr val="FF0000"/>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635896" y="2708920"/>
            <a:ext cx="5040560" cy="3312368"/>
          </a:xfrm>
          <a:prstGeom prst="roundRect">
            <a:avLst/>
          </a:prstGeom>
          <a:solidFill>
            <a:schemeClr val="tx2">
              <a:lumMod val="60000"/>
              <a:lumOff val="4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12" name="云形标注 11"/>
          <p:cNvSpPr/>
          <p:nvPr/>
        </p:nvSpPr>
        <p:spPr>
          <a:xfrm>
            <a:off x="5072066" y="1428736"/>
            <a:ext cx="3786182" cy="1214446"/>
          </a:xfrm>
          <a:prstGeom prst="cloud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继续教育专项附加扣除</a:t>
            </a:r>
            <a:endParaRPr lang="zh-CN" altLang="en-US" sz="3200" b="1" dirty="0">
              <a:solidFill>
                <a:schemeClr val="bg1"/>
              </a:solidFill>
              <a:latin typeface="微软雅黑" pitchFamily="34" charset="-122"/>
              <a:ea typeface="微软雅黑" pitchFamily="34" charset="-122"/>
            </a:endParaRPr>
          </a:p>
        </p:txBody>
      </p:sp>
      <p:sp>
        <p:nvSpPr>
          <p:cNvPr id="5" name="爆炸形 2 4"/>
          <p:cNvSpPr/>
          <p:nvPr/>
        </p:nvSpPr>
        <p:spPr>
          <a:xfrm>
            <a:off x="251520" y="1772816"/>
            <a:ext cx="3384376" cy="1800200"/>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rot="19960668">
            <a:off x="989184" y="2409113"/>
            <a:ext cx="1584176" cy="584775"/>
          </a:xfrm>
          <a:prstGeom prst="rect">
            <a:avLst/>
          </a:prstGeom>
          <a:noFill/>
        </p:spPr>
        <p:txBody>
          <a:bodyPr wrap="square" rtlCol="0">
            <a:spAutoFit/>
          </a:bodyPr>
          <a:lstStyle/>
          <a:p>
            <a:pPr algn="ctr"/>
            <a:r>
              <a:rPr lang="zh-CN" altLang="en-US" sz="3200" b="1" dirty="0" smtClean="0">
                <a:solidFill>
                  <a:schemeClr val="bg1"/>
                </a:solidFill>
                <a:latin typeface="微软雅黑" pitchFamily="34" charset="-122"/>
                <a:ea typeface="微软雅黑" pitchFamily="34" charset="-122"/>
              </a:rPr>
              <a:t>注意</a:t>
            </a:r>
            <a:endParaRPr lang="zh-CN" altLang="en-US" sz="3200" b="1" dirty="0">
              <a:solidFill>
                <a:schemeClr val="bg1"/>
              </a:solidFill>
              <a:latin typeface="微软雅黑" pitchFamily="34" charset="-122"/>
              <a:ea typeface="微软雅黑" pitchFamily="34" charset="-122"/>
            </a:endParaRPr>
          </a:p>
        </p:txBody>
      </p:sp>
      <p:sp>
        <p:nvSpPr>
          <p:cNvPr id="8" name="TextBox 7"/>
          <p:cNvSpPr txBox="1"/>
          <p:nvPr/>
        </p:nvSpPr>
        <p:spPr>
          <a:xfrm>
            <a:off x="4211960" y="3140968"/>
            <a:ext cx="4032448" cy="2677656"/>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已经就业，并且正在接受本科及以下学历继续教育，可以选择由父母按子女教育扣除，也可以由本人按继续教育扣除。</a:t>
            </a:r>
            <a:endParaRPr lang="en-US" altLang="zh-CN" sz="2400" b="1" dirty="0" smtClean="0">
              <a:solidFill>
                <a:schemeClr val="bg1"/>
              </a:solidFill>
              <a:latin typeface="微软雅黑" pitchFamily="34" charset="-122"/>
              <a:ea typeface="微软雅黑" pitchFamily="34" charset="-122"/>
            </a:endParaRPr>
          </a:p>
          <a:p>
            <a:r>
              <a:rPr lang="zh-CN" altLang="en-US" sz="2400" b="1" dirty="0" smtClean="0">
                <a:solidFill>
                  <a:schemeClr val="bg1"/>
                </a:solidFill>
                <a:latin typeface="微软雅黑" pitchFamily="34" charset="-122"/>
                <a:ea typeface="微软雅黑" pitchFamily="34" charset="-122"/>
              </a:rPr>
              <a:t>职业资格继续教育证书需在</a:t>
            </a:r>
            <a:r>
              <a:rPr lang="en-US" altLang="zh-CN" sz="2400" b="1" dirty="0" smtClean="0">
                <a:solidFill>
                  <a:schemeClr val="bg1"/>
                </a:solidFill>
                <a:latin typeface="微软雅黑" pitchFamily="34" charset="-122"/>
                <a:ea typeface="微软雅黑" pitchFamily="34" charset="-122"/>
              </a:rPr>
              <a:t>2019 </a:t>
            </a:r>
            <a:r>
              <a:rPr lang="zh-CN" altLang="en-US" sz="2400" b="1" dirty="0" smtClean="0">
                <a:solidFill>
                  <a:schemeClr val="bg1"/>
                </a:solidFill>
                <a:latin typeface="微软雅黑" pitchFamily="34" charset="-122"/>
                <a:ea typeface="微软雅黑" pitchFamily="34" charset="-122"/>
              </a:rPr>
              <a:t>年 </a:t>
            </a:r>
            <a:r>
              <a:rPr lang="en-US" altLang="zh-CN" sz="2400" b="1" dirty="0" smtClean="0">
                <a:solidFill>
                  <a:schemeClr val="bg1"/>
                </a:solidFill>
                <a:latin typeface="微软雅黑" pitchFamily="34" charset="-122"/>
                <a:ea typeface="微软雅黑" pitchFamily="34" charset="-122"/>
              </a:rPr>
              <a:t>1 </a:t>
            </a:r>
            <a:r>
              <a:rPr lang="zh-CN" altLang="en-US" sz="2400" b="1" dirty="0" smtClean="0">
                <a:solidFill>
                  <a:schemeClr val="bg1"/>
                </a:solidFill>
                <a:latin typeface="微软雅黑" pitchFamily="34" charset="-122"/>
                <a:ea typeface="微软雅黑" pitchFamily="34" charset="-122"/>
              </a:rPr>
              <a:t>月 </a:t>
            </a:r>
            <a:r>
              <a:rPr lang="en-US" altLang="zh-CN" sz="2400" b="1" dirty="0" smtClean="0">
                <a:solidFill>
                  <a:schemeClr val="bg1"/>
                </a:solidFill>
                <a:latin typeface="微软雅黑" pitchFamily="34" charset="-122"/>
                <a:ea typeface="微软雅黑" pitchFamily="34" charset="-122"/>
              </a:rPr>
              <a:t>1 </a:t>
            </a:r>
            <a:r>
              <a:rPr lang="zh-CN" altLang="en-US" sz="2400" b="1" dirty="0" smtClean="0">
                <a:solidFill>
                  <a:schemeClr val="bg1"/>
                </a:solidFill>
                <a:latin typeface="微软雅黑" pitchFamily="34" charset="-122"/>
                <a:ea typeface="微软雅黑" pitchFamily="34" charset="-122"/>
              </a:rPr>
              <a:t>日后取得</a:t>
            </a:r>
            <a:endParaRPr lang="zh-CN" altLang="en-US" sz="2400" b="1" dirty="0">
              <a:solidFill>
                <a:schemeClr val="bg1"/>
              </a:solidFill>
              <a:latin typeface="微软雅黑" pitchFamily="34" charset="-122"/>
              <a:ea typeface="微软雅黑" pitchFamily="34" charset="-122"/>
            </a:endParaRPr>
          </a:p>
        </p:txBody>
      </p:sp>
      <p:sp>
        <p:nvSpPr>
          <p:cNvPr id="9" name="五边形 8"/>
          <p:cNvSpPr/>
          <p:nvPr/>
        </p:nvSpPr>
        <p:spPr>
          <a:xfrm>
            <a:off x="3923928" y="3212976"/>
            <a:ext cx="216024" cy="36004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4000496" y="5072074"/>
            <a:ext cx="216024" cy="36004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214942" y="1785926"/>
            <a:ext cx="3643338" cy="369332"/>
          </a:xfrm>
          <a:prstGeom prst="rect">
            <a:avLst/>
          </a:prstGeom>
        </p:spPr>
        <p:txBody>
          <a:bodyPr wrap="square">
            <a:spAutoFit/>
          </a:bodyPr>
          <a:lstStyle/>
          <a:p>
            <a:r>
              <a:rPr lang="zh-CN" altLang="en-US" b="1" dirty="0" smtClean="0">
                <a:solidFill>
                  <a:schemeClr val="bg1"/>
                </a:solidFill>
                <a:latin typeface="微软雅黑" pitchFamily="34" charset="-122"/>
                <a:ea typeface="微软雅黑" pitchFamily="34" charset="-122"/>
              </a:rPr>
              <a:t>对于同一教育事项，不得重复扣除。</a:t>
            </a:r>
            <a:endParaRPr lang="zh-CN" altLang="en-US"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01p58PICCm5.jpg"/>
          <p:cNvPicPr>
            <a:picLocks noChangeAspect="1"/>
          </p:cNvPicPr>
          <p:nvPr/>
        </p:nvPicPr>
        <p:blipFill>
          <a:blip r:embed="rId2" cstate="print"/>
          <a:stretch>
            <a:fillRect/>
          </a:stretch>
        </p:blipFill>
        <p:spPr>
          <a:xfrm>
            <a:off x="6929454" y="4214818"/>
            <a:ext cx="2195736" cy="2448272"/>
          </a:xfrm>
          <a:prstGeom prst="rect">
            <a:avLst/>
          </a:prstGeom>
        </p:spPr>
      </p:pic>
      <p:sp>
        <p:nvSpPr>
          <p:cNvPr id="11" name="圆角矩形 10"/>
          <p:cNvSpPr/>
          <p:nvPr/>
        </p:nvSpPr>
        <p:spPr>
          <a:xfrm>
            <a:off x="1714480" y="1928802"/>
            <a:ext cx="5857916" cy="3571900"/>
          </a:xfrm>
          <a:prstGeom prst="roundRect">
            <a:avLst/>
          </a:prstGeom>
          <a:solidFill>
            <a:schemeClr val="tx2">
              <a:lumMod val="60000"/>
              <a:lumOff val="40000"/>
            </a:schemeClr>
          </a:solidFill>
          <a:ln>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3"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4" name="单圆角矩形 3"/>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继续教育专项附加扣除</a:t>
            </a:r>
            <a:endParaRPr lang="zh-CN" altLang="en-US" sz="3200" b="1" dirty="0">
              <a:solidFill>
                <a:schemeClr val="bg1"/>
              </a:solidFill>
              <a:latin typeface="微软雅黑" pitchFamily="34" charset="-122"/>
              <a:ea typeface="微软雅黑" pitchFamily="34" charset="-122"/>
            </a:endParaRPr>
          </a:p>
        </p:txBody>
      </p:sp>
      <p:sp>
        <p:nvSpPr>
          <p:cNvPr id="7" name="TextBox 6"/>
          <p:cNvSpPr txBox="1"/>
          <p:nvPr/>
        </p:nvSpPr>
        <p:spPr>
          <a:xfrm>
            <a:off x="1785918" y="2071678"/>
            <a:ext cx="5715040" cy="3170099"/>
          </a:xfrm>
          <a:prstGeom prst="rect">
            <a:avLst/>
          </a:prstGeom>
          <a:noFill/>
        </p:spPr>
        <p:txBody>
          <a:bodyPr wrap="square" rtlCol="0">
            <a:spAutoFit/>
          </a:bodyPr>
          <a:lstStyle/>
          <a:p>
            <a:r>
              <a:rPr lang="en-US" altLang="zh-CN" sz="2000" b="1" dirty="0" smtClean="0">
                <a:solidFill>
                  <a:srgbClr val="C00000"/>
                </a:solidFill>
                <a:latin typeface="微软雅黑" pitchFamily="34" charset="-122"/>
                <a:ea typeface="微软雅黑" pitchFamily="34" charset="-122"/>
              </a:rPr>
              <a:t>1</a:t>
            </a:r>
            <a:r>
              <a:rPr lang="zh-CN" altLang="en-US" sz="2000" dirty="0" smtClean="0">
                <a:solidFill>
                  <a:schemeClr val="bg1"/>
                </a:solidFill>
                <a:latin typeface="微软雅黑" pitchFamily="34" charset="-122"/>
                <a:ea typeface="微软雅黑" pitchFamily="34" charset="-122"/>
              </a:rPr>
              <a:t>、贾老师目前读在职博士，</a:t>
            </a:r>
            <a:r>
              <a:rPr lang="en-US" altLang="zh-CN" sz="2000" dirty="0" smtClean="0">
                <a:solidFill>
                  <a:schemeClr val="bg1"/>
                </a:solidFill>
                <a:latin typeface="微软雅黑" pitchFamily="34" charset="-122"/>
                <a:ea typeface="微软雅黑" pitchFamily="34" charset="-122"/>
              </a:rPr>
              <a:t>4</a:t>
            </a:r>
            <a:r>
              <a:rPr lang="zh-CN" altLang="en-US" sz="2000" dirty="0" smtClean="0">
                <a:solidFill>
                  <a:schemeClr val="bg1"/>
                </a:solidFill>
                <a:latin typeface="微软雅黑" pitchFamily="34" charset="-122"/>
                <a:ea typeface="微软雅黑" pitchFamily="34" charset="-122"/>
              </a:rPr>
              <a:t>年完成学业，可以每月扣除</a:t>
            </a:r>
            <a:r>
              <a:rPr lang="en-US" altLang="zh-CN" sz="2000" dirty="0" smtClean="0">
                <a:solidFill>
                  <a:schemeClr val="bg1"/>
                </a:solidFill>
                <a:latin typeface="微软雅黑" pitchFamily="34" charset="-122"/>
                <a:ea typeface="微软雅黑" pitchFamily="34" charset="-122"/>
              </a:rPr>
              <a:t>400</a:t>
            </a:r>
            <a:r>
              <a:rPr lang="zh-CN" altLang="en-US" sz="2000" dirty="0" smtClean="0">
                <a:solidFill>
                  <a:schemeClr val="bg1"/>
                </a:solidFill>
                <a:latin typeface="微软雅黑" pitchFamily="34" charset="-122"/>
                <a:ea typeface="微软雅黑" pitchFamily="34" charset="-122"/>
              </a:rPr>
              <a:t>元。</a:t>
            </a:r>
            <a:endParaRPr lang="en-US" altLang="zh-CN" sz="2000" dirty="0" smtClean="0">
              <a:solidFill>
                <a:schemeClr val="bg1"/>
              </a:solidFill>
              <a:latin typeface="微软雅黑" pitchFamily="34" charset="-122"/>
              <a:ea typeface="微软雅黑" pitchFamily="34" charset="-122"/>
            </a:endParaRPr>
          </a:p>
          <a:p>
            <a:r>
              <a:rPr lang="en-US" altLang="zh-CN" sz="2000" b="1" dirty="0" smtClean="0">
                <a:solidFill>
                  <a:srgbClr val="C00000"/>
                </a:solidFill>
                <a:latin typeface="微软雅黑" pitchFamily="34" charset="-122"/>
                <a:ea typeface="微软雅黑" pitchFamily="34" charset="-122"/>
              </a:rPr>
              <a:t>2</a:t>
            </a:r>
            <a:r>
              <a:rPr lang="zh-CN" altLang="en-US" sz="2000" dirty="0" smtClean="0">
                <a:solidFill>
                  <a:schemeClr val="bg1"/>
                </a:solidFill>
                <a:latin typeface="微软雅黑" pitchFamily="34" charset="-122"/>
                <a:ea typeface="微软雅黑" pitchFamily="34" charset="-122"/>
              </a:rPr>
              <a:t>、孙老师是非全日制在读研究生，年收入超过</a:t>
            </a:r>
            <a:r>
              <a:rPr lang="en-US" altLang="zh-CN" sz="2000" dirty="0" smtClean="0">
                <a:solidFill>
                  <a:schemeClr val="bg1"/>
                </a:solidFill>
                <a:latin typeface="微软雅黑" pitchFamily="34" charset="-122"/>
                <a:ea typeface="微软雅黑" pitchFamily="34" charset="-122"/>
              </a:rPr>
              <a:t>6</a:t>
            </a:r>
            <a:r>
              <a:rPr lang="zh-CN" altLang="en-US" sz="2000" dirty="0" smtClean="0">
                <a:solidFill>
                  <a:schemeClr val="bg1"/>
                </a:solidFill>
                <a:latin typeface="微软雅黑" pitchFamily="34" charset="-122"/>
                <a:ea typeface="微软雅黑" pitchFamily="34" charset="-122"/>
              </a:rPr>
              <a:t>万，可以每月扣除</a:t>
            </a:r>
            <a:r>
              <a:rPr lang="en-US" altLang="zh-CN" sz="2000" dirty="0" smtClean="0">
                <a:solidFill>
                  <a:schemeClr val="bg1"/>
                </a:solidFill>
                <a:latin typeface="微软雅黑" pitchFamily="34" charset="-122"/>
                <a:ea typeface="微软雅黑" pitchFamily="34" charset="-122"/>
              </a:rPr>
              <a:t>400</a:t>
            </a:r>
            <a:r>
              <a:rPr lang="zh-CN" altLang="en-US" sz="2000" dirty="0" smtClean="0">
                <a:solidFill>
                  <a:schemeClr val="bg1"/>
                </a:solidFill>
                <a:latin typeface="微软雅黑" pitchFamily="34" charset="-122"/>
                <a:ea typeface="微软雅黑" pitchFamily="34" charset="-122"/>
              </a:rPr>
              <a:t>元，最多扣</a:t>
            </a:r>
            <a:r>
              <a:rPr lang="en-US" altLang="zh-CN" sz="2000" dirty="0" smtClean="0">
                <a:solidFill>
                  <a:schemeClr val="bg1"/>
                </a:solidFill>
                <a:latin typeface="微软雅黑" pitchFamily="34" charset="-122"/>
                <a:ea typeface="微软雅黑" pitchFamily="34" charset="-122"/>
              </a:rPr>
              <a:t>4</a:t>
            </a:r>
            <a:r>
              <a:rPr lang="zh-CN" altLang="en-US" sz="2000" dirty="0" smtClean="0">
                <a:solidFill>
                  <a:schemeClr val="bg1"/>
                </a:solidFill>
                <a:latin typeface="微软雅黑" pitchFamily="34" charset="-122"/>
                <a:ea typeface="微软雅黑" pitchFamily="34" charset="-122"/>
              </a:rPr>
              <a:t>年。</a:t>
            </a:r>
            <a:endParaRPr lang="en-US" altLang="zh-CN" sz="2000" dirty="0" smtClean="0">
              <a:solidFill>
                <a:schemeClr val="bg1"/>
              </a:solidFill>
              <a:latin typeface="微软雅黑" pitchFamily="34" charset="-122"/>
              <a:ea typeface="微软雅黑" pitchFamily="34" charset="-122"/>
            </a:endParaRPr>
          </a:p>
          <a:p>
            <a:r>
              <a:rPr lang="en-US" altLang="zh-CN" sz="2000" b="1" dirty="0" smtClean="0">
                <a:solidFill>
                  <a:srgbClr val="C00000"/>
                </a:solidFill>
                <a:latin typeface="微软雅黑" pitchFamily="34" charset="-122"/>
                <a:ea typeface="微软雅黑" pitchFamily="34" charset="-122"/>
              </a:rPr>
              <a:t>3</a:t>
            </a:r>
            <a:r>
              <a:rPr lang="zh-CN" altLang="en-US" sz="2000" dirty="0" smtClean="0">
                <a:solidFill>
                  <a:schemeClr val="bg1"/>
                </a:solidFill>
                <a:latin typeface="微软雅黑" pitchFamily="34" charset="-122"/>
                <a:ea typeface="微软雅黑" pitchFamily="34" charset="-122"/>
              </a:rPr>
              <a:t>、周老师</a:t>
            </a:r>
            <a:r>
              <a:rPr lang="en-US" altLang="zh-CN" sz="2000" dirty="0" smtClean="0">
                <a:solidFill>
                  <a:schemeClr val="bg1"/>
                </a:solidFill>
                <a:latin typeface="微软雅黑" pitchFamily="34" charset="-122"/>
                <a:ea typeface="微软雅黑" pitchFamily="34" charset="-122"/>
              </a:rPr>
              <a:t>2019</a:t>
            </a:r>
            <a:r>
              <a:rPr lang="zh-CN" altLang="en-US" sz="2000" dirty="0" smtClean="0">
                <a:solidFill>
                  <a:schemeClr val="bg1"/>
                </a:solidFill>
                <a:latin typeface="微软雅黑" pitchFamily="34" charset="-122"/>
                <a:ea typeface="微软雅黑" pitchFamily="34" charset="-122"/>
              </a:rPr>
              <a:t>年通过了教师职业资格考试，并获取了相关证书，那么周老师</a:t>
            </a:r>
            <a:r>
              <a:rPr lang="en-US" altLang="zh-CN" sz="2000" dirty="0" smtClean="0">
                <a:solidFill>
                  <a:schemeClr val="bg1"/>
                </a:solidFill>
                <a:latin typeface="微软雅黑" pitchFamily="34" charset="-122"/>
                <a:ea typeface="微软雅黑" pitchFamily="34" charset="-122"/>
              </a:rPr>
              <a:t>2019</a:t>
            </a:r>
            <a:r>
              <a:rPr lang="zh-CN" altLang="en-US" sz="2000" dirty="0" smtClean="0">
                <a:solidFill>
                  <a:schemeClr val="bg1"/>
                </a:solidFill>
                <a:latin typeface="微软雅黑" pitchFamily="34" charset="-122"/>
                <a:ea typeface="微软雅黑" pitchFamily="34" charset="-122"/>
              </a:rPr>
              <a:t>年就可以扣除</a:t>
            </a:r>
            <a:r>
              <a:rPr lang="en-US" altLang="zh-CN" sz="2000" dirty="0" smtClean="0">
                <a:solidFill>
                  <a:schemeClr val="bg1"/>
                </a:solidFill>
                <a:latin typeface="微软雅黑" pitchFamily="34" charset="-122"/>
                <a:ea typeface="微软雅黑" pitchFamily="34" charset="-122"/>
              </a:rPr>
              <a:t>3600</a:t>
            </a:r>
            <a:r>
              <a:rPr lang="zh-CN" altLang="en-US" sz="2000" dirty="0" smtClean="0">
                <a:solidFill>
                  <a:schemeClr val="bg1"/>
                </a:solidFill>
                <a:latin typeface="微软雅黑" pitchFamily="34" charset="-122"/>
                <a:ea typeface="微软雅黑" pitchFamily="34" charset="-122"/>
              </a:rPr>
              <a:t>元。</a:t>
            </a:r>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rgbClr val="C00000"/>
                </a:solidFill>
                <a:latin typeface="微软雅黑" pitchFamily="34" charset="-122"/>
                <a:ea typeface="微软雅黑" pitchFamily="34" charset="-122"/>
              </a:rPr>
              <a:t>4</a:t>
            </a:r>
            <a:r>
              <a:rPr lang="zh-CN" altLang="en-US" sz="2000" dirty="0" smtClean="0">
                <a:solidFill>
                  <a:schemeClr val="bg1"/>
                </a:solidFill>
                <a:latin typeface="微软雅黑" pitchFamily="34" charset="-122"/>
                <a:ea typeface="微软雅黑" pitchFamily="34" charset="-122"/>
              </a:rPr>
              <a:t>、侯老师爱好钢琴，</a:t>
            </a:r>
            <a:r>
              <a:rPr lang="en-US" altLang="zh-CN" sz="2000" dirty="0" smtClean="0">
                <a:solidFill>
                  <a:schemeClr val="bg1"/>
                </a:solidFill>
                <a:latin typeface="微软雅黑" pitchFamily="34" charset="-122"/>
                <a:ea typeface="微软雅黑" pitchFamily="34" charset="-122"/>
              </a:rPr>
              <a:t>2019</a:t>
            </a:r>
            <a:r>
              <a:rPr lang="zh-CN" altLang="en-US" sz="2000" dirty="0" smtClean="0">
                <a:solidFill>
                  <a:schemeClr val="bg1"/>
                </a:solidFill>
                <a:latin typeface="微软雅黑" pitchFamily="34" charset="-122"/>
                <a:ea typeface="微软雅黑" pitchFamily="34" charset="-122"/>
              </a:rPr>
              <a:t>年努力考过了钢琴等级证书，这个就不能扣除。</a:t>
            </a:r>
            <a:endParaRPr lang="en-US" altLang="zh-CN" sz="2000" dirty="0" smtClean="0">
              <a:solidFill>
                <a:schemeClr val="bg1"/>
              </a:solidFill>
              <a:latin typeface="微软雅黑" pitchFamily="34" charset="-122"/>
              <a:ea typeface="微软雅黑" pitchFamily="34" charset="-122"/>
            </a:endParaRPr>
          </a:p>
          <a:p>
            <a:r>
              <a:rPr lang="en-US" altLang="zh-CN" sz="2000" b="1" dirty="0" smtClean="0">
                <a:solidFill>
                  <a:srgbClr val="C00000"/>
                </a:solidFill>
                <a:latin typeface="微软雅黑" pitchFamily="34" charset="-122"/>
                <a:ea typeface="微软雅黑" pitchFamily="34" charset="-122"/>
              </a:rPr>
              <a:t>5</a:t>
            </a:r>
            <a:r>
              <a:rPr lang="zh-CN" altLang="en-US" sz="2000" dirty="0" smtClean="0">
                <a:solidFill>
                  <a:schemeClr val="bg1"/>
                </a:solidFill>
                <a:latin typeface="微软雅黑" pitchFamily="34" charset="-122"/>
                <a:ea typeface="微软雅黑" pitchFamily="34" charset="-122"/>
              </a:rPr>
              <a:t>、郭老师工作之余学习考取了驾照，不享受扣除。</a:t>
            </a:r>
            <a:endParaRPr lang="zh-CN" altLang="en-US" sz="2000" dirty="0">
              <a:solidFill>
                <a:schemeClr val="bg1"/>
              </a:solidFill>
              <a:latin typeface="微软雅黑" pitchFamily="34" charset="-122"/>
              <a:ea typeface="微软雅黑" pitchFamily="34" charset="-122"/>
            </a:endParaRPr>
          </a:p>
        </p:txBody>
      </p:sp>
      <p:sp>
        <p:nvSpPr>
          <p:cNvPr id="8" name="竖卷形 7"/>
          <p:cNvSpPr/>
          <p:nvPr/>
        </p:nvSpPr>
        <p:spPr>
          <a:xfrm>
            <a:off x="642910" y="2000240"/>
            <a:ext cx="928694" cy="1857388"/>
          </a:xfrm>
          <a:prstGeom prst="verticalScroll">
            <a:avLst/>
          </a:prstGeom>
          <a:solidFill>
            <a:schemeClr val="tx2">
              <a:lumMod val="60000"/>
              <a:lumOff val="40000"/>
            </a:schemeClr>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823058" y="2214554"/>
            <a:ext cx="677108" cy="1428760"/>
          </a:xfrm>
          <a:prstGeom prst="rect">
            <a:avLst/>
          </a:prstGeom>
          <a:noFill/>
        </p:spPr>
        <p:txBody>
          <a:bodyPr vert="eaVert" wrap="square" rtlCol="0">
            <a:spAutoFit/>
          </a:bodyPr>
          <a:lstStyle/>
          <a:p>
            <a:r>
              <a:rPr lang="zh-CN" altLang="en-US" sz="3200" b="1" dirty="0" smtClean="0">
                <a:solidFill>
                  <a:schemeClr val="bg1"/>
                </a:solidFill>
                <a:latin typeface="微软雅黑" pitchFamily="34" charset="-122"/>
                <a:ea typeface="微软雅黑" pitchFamily="34" charset="-122"/>
              </a:rPr>
              <a:t>小例子</a:t>
            </a:r>
            <a:endParaRPr lang="zh-CN" altLang="en-US" sz="32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继续教育专项附加扣除</a:t>
            </a:r>
            <a:endParaRPr lang="zh-CN" altLang="en-US" sz="3200" b="1" dirty="0">
              <a:solidFill>
                <a:schemeClr val="bg1"/>
              </a:solidFill>
              <a:latin typeface="微软雅黑" pitchFamily="34" charset="-122"/>
              <a:ea typeface="微软雅黑" pitchFamily="34" charset="-122"/>
            </a:endParaRPr>
          </a:p>
        </p:txBody>
      </p:sp>
      <p:sp>
        <p:nvSpPr>
          <p:cNvPr id="5" name="流程图: 资料带 4"/>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7" name="矩形 6"/>
          <p:cNvSpPr/>
          <p:nvPr/>
        </p:nvSpPr>
        <p:spPr>
          <a:xfrm>
            <a:off x="2714612" y="1928802"/>
            <a:ext cx="4572000" cy="2031325"/>
          </a:xfrm>
          <a:prstGeom prst="rect">
            <a:avLst/>
          </a:prstGeom>
        </p:spPr>
        <p:txBody>
          <a:bodyPr>
            <a:spAutoFit/>
          </a:bodyPr>
          <a:lstStyle/>
          <a:p>
            <a:r>
              <a:rPr lang="zh-CN" altLang="en-US" b="1" dirty="0" smtClean="0"/>
              <a:t>硕士研究生、博士研究生教育属于子女教育还是继续教育，由谁扣除</a:t>
            </a:r>
            <a:r>
              <a:rPr lang="en-US" altLang="zh-CN" b="1" dirty="0" smtClean="0"/>
              <a:t>?</a:t>
            </a:r>
            <a:endParaRPr lang="zh-CN" altLang="en-US" dirty="0" smtClean="0"/>
          </a:p>
          <a:p>
            <a:r>
              <a:rPr lang="zh-CN" altLang="en-US" dirty="0" smtClean="0"/>
              <a:t> </a:t>
            </a:r>
          </a:p>
          <a:p>
            <a:r>
              <a:rPr lang="zh-CN" altLang="en-US" dirty="0" smtClean="0"/>
              <a:t>属于全日制学历教育的硕士研究生、博士研究生，由其父母按照子女教育进行扣除；属于非全日制的学历（学位）继续教育，由纳税人本人按照继续教育扣除。</a:t>
            </a:r>
            <a:endParaRPr lang="zh-CN" altLang="en-US" dirty="0"/>
          </a:p>
        </p:txBody>
      </p:sp>
      <p:sp>
        <p:nvSpPr>
          <p:cNvPr id="8" name="矩形 7"/>
          <p:cNvSpPr/>
          <p:nvPr/>
        </p:nvSpPr>
        <p:spPr>
          <a:xfrm>
            <a:off x="2786050" y="3929066"/>
            <a:ext cx="4572000" cy="2585323"/>
          </a:xfrm>
          <a:prstGeom prst="rect">
            <a:avLst/>
          </a:prstGeom>
        </p:spPr>
        <p:txBody>
          <a:bodyPr>
            <a:spAutoFit/>
          </a:bodyPr>
          <a:lstStyle/>
          <a:p>
            <a:r>
              <a:rPr lang="zh-CN" altLang="en-US" b="1" dirty="0" smtClean="0">
                <a:latin typeface="微软雅黑" pitchFamily="34" charset="-122"/>
                <a:ea typeface="微软雅黑" pitchFamily="34" charset="-122"/>
              </a:rPr>
              <a:t>纳税人因病、因故等原因休学且学籍继续保留的休学期间，以及施教机构按规定组织实施的寒暑假是否连续计算？</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学历（学位）继续教育的扣除期限最长不得超过</a:t>
            </a:r>
            <a:r>
              <a:rPr lang="en-US" altLang="zh-CN" dirty="0" smtClean="0">
                <a:latin typeface="微软雅黑" pitchFamily="34" charset="-122"/>
                <a:ea typeface="微软雅黑" pitchFamily="34" charset="-122"/>
              </a:rPr>
              <a:t>48</a:t>
            </a:r>
            <a:r>
              <a:rPr lang="zh-CN" altLang="en-US" dirty="0" smtClean="0">
                <a:latin typeface="微软雅黑" pitchFamily="34" charset="-122"/>
                <a:ea typeface="微软雅黑" pitchFamily="34" charset="-122"/>
              </a:rPr>
              <a:t>个月。</a:t>
            </a:r>
            <a:r>
              <a:rPr lang="en-US" altLang="zh-CN" dirty="0" smtClean="0">
                <a:latin typeface="微软雅黑" pitchFamily="34" charset="-122"/>
                <a:ea typeface="微软雅黑" pitchFamily="34" charset="-122"/>
              </a:rPr>
              <a:t>48</a:t>
            </a:r>
            <a:r>
              <a:rPr lang="zh-CN" altLang="en-US" dirty="0" smtClean="0">
                <a:latin typeface="微软雅黑" pitchFamily="34" charset="-122"/>
                <a:ea typeface="微软雅黑" pitchFamily="34" charset="-122"/>
              </a:rPr>
              <a:t>个月包括纳税人因病、因故等原因休学且学籍继续保留的休学期间，以及施教机构按规定组织实施的寒暑假期连续计算。</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继续教育专项附加扣除</a:t>
            </a:r>
            <a:endParaRPr lang="zh-CN" altLang="en-US" sz="3200" b="1" dirty="0">
              <a:solidFill>
                <a:schemeClr val="bg1"/>
              </a:solidFill>
              <a:latin typeface="微软雅黑" pitchFamily="34" charset="-122"/>
              <a:ea typeface="微软雅黑" pitchFamily="34" charset="-122"/>
            </a:endParaRPr>
          </a:p>
        </p:txBody>
      </p:sp>
      <p:sp>
        <p:nvSpPr>
          <p:cNvPr id="5" name="流程图: 资料带 4"/>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7" name="矩形 6"/>
          <p:cNvSpPr/>
          <p:nvPr/>
        </p:nvSpPr>
        <p:spPr>
          <a:xfrm>
            <a:off x="2928926" y="2000240"/>
            <a:ext cx="4572000" cy="1754326"/>
          </a:xfrm>
          <a:prstGeom prst="rect">
            <a:avLst/>
          </a:prstGeom>
        </p:spPr>
        <p:txBody>
          <a:bodyPr>
            <a:spAutoFit/>
          </a:bodyPr>
          <a:lstStyle/>
          <a:p>
            <a:r>
              <a:rPr lang="zh-CN" altLang="en-US" b="1" dirty="0" smtClean="0">
                <a:latin typeface="微软雅黑" pitchFamily="34" charset="-122"/>
                <a:ea typeface="微软雅黑" pitchFamily="34" charset="-122"/>
              </a:rPr>
              <a:t>没有证书的兴趣培训费用可扣除吗？</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目前，继续教育专项附加扣除的范围限定学历继续教育、技能人员职业资格继续教育和专业技术人员职业资格继续教育的支出，上述培训之外的兴趣培训不在税前扣除范围内。</a:t>
            </a:r>
            <a:endParaRPr lang="zh-CN" altLang="en-US" dirty="0">
              <a:latin typeface="微软雅黑" pitchFamily="34" charset="-122"/>
              <a:ea typeface="微软雅黑" pitchFamily="34" charset="-122"/>
            </a:endParaRPr>
          </a:p>
        </p:txBody>
      </p:sp>
      <p:sp>
        <p:nvSpPr>
          <p:cNvPr id="8" name="矩形 7"/>
          <p:cNvSpPr/>
          <p:nvPr/>
        </p:nvSpPr>
        <p:spPr>
          <a:xfrm>
            <a:off x="3000364" y="4286256"/>
            <a:ext cx="4572000" cy="1754326"/>
          </a:xfrm>
          <a:prstGeom prst="rect">
            <a:avLst/>
          </a:prstGeom>
        </p:spPr>
        <p:txBody>
          <a:bodyPr>
            <a:spAutoFit/>
          </a:bodyPr>
          <a:lstStyle/>
          <a:p>
            <a:r>
              <a:rPr lang="zh-CN" altLang="en-US" b="1" dirty="0" smtClean="0">
                <a:latin typeface="微软雅黑" pitchFamily="34" charset="-122"/>
                <a:ea typeface="微软雅黑" pitchFamily="34" charset="-122"/>
              </a:rPr>
              <a:t>同时接受多个学历继续教育或者取得多个专业技术人员职业资格证书，是否均需要填写？</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只填写其中一条即可。因为多个学历（学位）继续教育不可同时享受，多个职业资格继续教育不可同时享受。</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619672" y="2204864"/>
            <a:ext cx="6264696" cy="352839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2123728" y="2204864"/>
            <a:ext cx="5112568" cy="3539430"/>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       2019</a:t>
            </a:r>
            <a:r>
              <a:rPr lang="zh-CN" altLang="en-US" sz="2400" b="1" dirty="0" smtClean="0">
                <a:solidFill>
                  <a:schemeClr val="bg1"/>
                </a:solidFill>
                <a:latin typeface="微软雅黑" pitchFamily="34" charset="-122"/>
                <a:ea typeface="微软雅黑" pitchFamily="34" charset="-122"/>
              </a:rPr>
              <a:t>年新个税法全面实施，不仅仅把基本减除费用由</a:t>
            </a:r>
            <a:r>
              <a:rPr lang="en-US" altLang="zh-CN" sz="3200" b="1" dirty="0" smtClean="0">
                <a:solidFill>
                  <a:srgbClr val="FF0000"/>
                </a:solidFill>
                <a:latin typeface="微软雅黑" pitchFamily="34" charset="-122"/>
                <a:ea typeface="微软雅黑" pitchFamily="34" charset="-122"/>
              </a:rPr>
              <a:t>3500</a:t>
            </a:r>
            <a:r>
              <a:rPr lang="zh-CN" altLang="en-US" sz="2400" b="1" dirty="0" smtClean="0">
                <a:solidFill>
                  <a:schemeClr val="bg1"/>
                </a:solidFill>
                <a:latin typeface="微软雅黑" pitchFamily="34" charset="-122"/>
                <a:ea typeface="微软雅黑" pitchFamily="34" charset="-122"/>
              </a:rPr>
              <a:t>元提高到</a:t>
            </a:r>
            <a:r>
              <a:rPr lang="en-US" altLang="zh-CN" sz="3200" b="1" dirty="0" smtClean="0">
                <a:solidFill>
                  <a:srgbClr val="FF0000"/>
                </a:solidFill>
                <a:latin typeface="微软雅黑" pitchFamily="34" charset="-122"/>
                <a:ea typeface="微软雅黑" pitchFamily="34" charset="-122"/>
              </a:rPr>
              <a:t>5000</a:t>
            </a:r>
            <a:r>
              <a:rPr lang="zh-CN" altLang="en-US" sz="2400" b="1" dirty="0" smtClean="0">
                <a:solidFill>
                  <a:schemeClr val="bg1"/>
                </a:solidFill>
                <a:latin typeface="微软雅黑" pitchFamily="34" charset="-122"/>
                <a:ea typeface="微软雅黑" pitchFamily="34" charset="-122"/>
              </a:rPr>
              <a:t>元，同时推行了</a:t>
            </a:r>
            <a:r>
              <a:rPr lang="zh-CN" altLang="en-US" sz="3200" b="1" dirty="0" smtClean="0">
                <a:solidFill>
                  <a:srgbClr val="FF0000"/>
                </a:solidFill>
                <a:latin typeface="微软雅黑" pitchFamily="34" charset="-122"/>
                <a:ea typeface="微软雅黑" pitchFamily="34" charset="-122"/>
              </a:rPr>
              <a:t>六项专项附加扣除</a:t>
            </a:r>
            <a:r>
              <a:rPr lang="zh-CN" altLang="en-US" sz="2400" b="1" dirty="0" smtClean="0">
                <a:solidFill>
                  <a:schemeClr val="bg1"/>
                </a:solidFill>
                <a:latin typeface="微软雅黑" pitchFamily="34" charset="-122"/>
                <a:ea typeface="微软雅黑" pitchFamily="34" charset="-122"/>
              </a:rPr>
              <a:t>，而且综合所得的个税实行</a:t>
            </a:r>
            <a:r>
              <a:rPr lang="zh-CN" altLang="en-US" sz="3200" b="1" dirty="0" smtClean="0">
                <a:solidFill>
                  <a:srgbClr val="FF0000"/>
                </a:solidFill>
                <a:latin typeface="微软雅黑" pitchFamily="34" charset="-122"/>
                <a:ea typeface="微软雅黑" pitchFamily="34" charset="-122"/>
              </a:rPr>
              <a:t>按年计税</a:t>
            </a:r>
            <a:r>
              <a:rPr lang="zh-CN" altLang="en-US" sz="2400" b="1" dirty="0" smtClean="0">
                <a:solidFill>
                  <a:schemeClr val="bg1"/>
                </a:solidFill>
                <a:latin typeface="微软雅黑" pitchFamily="34" charset="-122"/>
                <a:ea typeface="微软雅黑" pitchFamily="34" charset="-122"/>
              </a:rPr>
              <a:t>，因此好多同事都将进入“零元个税时代”，每个纳税人都应学会充分享受这次改革红利。</a:t>
            </a:r>
            <a:endParaRPr lang="zh-CN" altLang="en-US" sz="2400" b="1" dirty="0">
              <a:solidFill>
                <a:schemeClr val="bg1"/>
              </a:solidFill>
              <a:latin typeface="微软雅黑" pitchFamily="34" charset="-122"/>
              <a:ea typeface="微软雅黑" pitchFamily="34" charset="-122"/>
            </a:endParaRPr>
          </a:p>
        </p:txBody>
      </p:sp>
      <p:sp>
        <p:nvSpPr>
          <p:cNvPr id="5" name="前凸弯带形 4"/>
          <p:cNvSpPr/>
          <p:nvPr/>
        </p:nvSpPr>
        <p:spPr>
          <a:xfrm>
            <a:off x="2843808" y="836712"/>
            <a:ext cx="3456384" cy="1152128"/>
          </a:xfrm>
          <a:prstGeom prst="ellipseRibbon">
            <a:avLst/>
          </a:prstGeom>
          <a:solidFill>
            <a:srgbClr val="FF0000"/>
          </a:solidFill>
          <a:ln>
            <a:noFill/>
          </a:ln>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latin typeface="微软雅黑" pitchFamily="34" charset="-122"/>
                <a:ea typeface="微软雅黑" pitchFamily="34" charset="-122"/>
              </a:rPr>
              <a:t>前言</a:t>
            </a:r>
            <a:endParaRPr lang="zh-CN" altLang="en-US" sz="40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资料带 5"/>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继续教育专项附加扣除</a:t>
            </a:r>
            <a:endParaRPr lang="zh-CN" altLang="en-US" sz="3200" b="1" dirty="0">
              <a:solidFill>
                <a:schemeClr val="bg1"/>
              </a:solidFill>
              <a:latin typeface="微软雅黑" pitchFamily="34" charset="-122"/>
              <a:ea typeface="微软雅黑" pitchFamily="34" charset="-122"/>
            </a:endParaRPr>
          </a:p>
        </p:txBody>
      </p:sp>
      <p:sp>
        <p:nvSpPr>
          <p:cNvPr id="5" name="TextBox 4"/>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7" name="矩形 6"/>
          <p:cNvSpPr/>
          <p:nvPr/>
        </p:nvSpPr>
        <p:spPr>
          <a:xfrm>
            <a:off x="2928926" y="1857364"/>
            <a:ext cx="4572000" cy="1754326"/>
          </a:xfrm>
          <a:prstGeom prst="rect">
            <a:avLst/>
          </a:prstGeom>
        </p:spPr>
        <p:txBody>
          <a:bodyPr>
            <a:spAutoFit/>
          </a:bodyPr>
          <a:lstStyle/>
          <a:p>
            <a:r>
              <a:rPr lang="zh-CN" altLang="en-US" b="1" dirty="0" smtClean="0">
                <a:latin typeface="微软雅黑" pitchFamily="34" charset="-122"/>
                <a:ea typeface="微软雅黑" pitchFamily="34" charset="-122"/>
              </a:rPr>
              <a:t>如果可以，</a:t>
            </a:r>
            <a:r>
              <a:rPr lang="en-US" altLang="zh-CN" b="1" dirty="0" smtClean="0">
                <a:latin typeface="微软雅黑" pitchFamily="34" charset="-122"/>
                <a:ea typeface="微软雅黑" pitchFamily="34" charset="-122"/>
              </a:rPr>
              <a:t>48</a:t>
            </a:r>
            <a:r>
              <a:rPr lang="zh-CN" altLang="en-US" b="1" dirty="0" smtClean="0">
                <a:latin typeface="微软雅黑" pitchFamily="34" charset="-122"/>
                <a:ea typeface="微软雅黑" pitchFamily="34" charset="-122"/>
              </a:rPr>
              <a:t>个月后，换一个专业就读（属于第二次继续教育），还可以继续扣</a:t>
            </a:r>
            <a:r>
              <a:rPr lang="en-US" altLang="zh-CN" b="1" dirty="0" smtClean="0">
                <a:latin typeface="微软雅黑" pitchFamily="34" charset="-122"/>
                <a:ea typeface="微软雅黑" pitchFamily="34" charset="-122"/>
              </a:rPr>
              <a:t>48</a:t>
            </a:r>
            <a:r>
              <a:rPr lang="zh-CN" altLang="en-US" b="1" dirty="0" smtClean="0">
                <a:latin typeface="微软雅黑" pitchFamily="34" charset="-122"/>
                <a:ea typeface="微软雅黑" pitchFamily="34" charset="-122"/>
              </a:rPr>
              <a:t>个月？</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纳税人</a:t>
            </a:r>
            <a:r>
              <a:rPr lang="en-US" altLang="zh-CN" dirty="0" smtClean="0">
                <a:latin typeface="微软雅黑" pitchFamily="34" charset="-122"/>
                <a:ea typeface="微软雅黑" pitchFamily="34" charset="-122"/>
              </a:rPr>
              <a:t>48</a:t>
            </a:r>
            <a:r>
              <a:rPr lang="zh-CN" altLang="en-US" dirty="0" smtClean="0">
                <a:latin typeface="微软雅黑" pitchFamily="34" charset="-122"/>
                <a:ea typeface="微软雅黑" pitchFamily="34" charset="-122"/>
              </a:rPr>
              <a:t>个月后，换一个新的专业学习，可以重新按第二次参加学历（学位）继续教育扣除，还可以继续扣</a:t>
            </a:r>
            <a:r>
              <a:rPr lang="en-US" altLang="zh-CN" dirty="0" smtClean="0">
                <a:latin typeface="微软雅黑" pitchFamily="34" charset="-122"/>
                <a:ea typeface="微软雅黑" pitchFamily="34" charset="-122"/>
              </a:rPr>
              <a:t>48</a:t>
            </a:r>
            <a:r>
              <a:rPr lang="zh-CN" altLang="en-US" dirty="0" smtClean="0">
                <a:latin typeface="微软雅黑" pitchFamily="34" charset="-122"/>
                <a:ea typeface="微软雅黑" pitchFamily="34" charset="-122"/>
              </a:rPr>
              <a:t>个月。</a:t>
            </a:r>
            <a:endParaRPr lang="zh-CN" altLang="en-US" dirty="0">
              <a:latin typeface="微软雅黑" pitchFamily="34" charset="-122"/>
              <a:ea typeface="微软雅黑" pitchFamily="34" charset="-122"/>
            </a:endParaRPr>
          </a:p>
        </p:txBody>
      </p:sp>
      <p:sp>
        <p:nvSpPr>
          <p:cNvPr id="8" name="矩形 7"/>
          <p:cNvSpPr/>
          <p:nvPr/>
        </p:nvSpPr>
        <p:spPr>
          <a:xfrm>
            <a:off x="3000364" y="3714752"/>
            <a:ext cx="4572000" cy="2862322"/>
          </a:xfrm>
          <a:prstGeom prst="rect">
            <a:avLst/>
          </a:prstGeom>
        </p:spPr>
        <p:txBody>
          <a:bodyPr>
            <a:spAutoFit/>
          </a:bodyPr>
          <a:lstStyle/>
          <a:p>
            <a:r>
              <a:rPr lang="zh-CN" altLang="en-US" b="1" dirty="0" smtClean="0">
                <a:latin typeface="微软雅黑" pitchFamily="34" charset="-122"/>
                <a:ea typeface="微软雅黑" pitchFamily="34" charset="-122"/>
              </a:rPr>
              <a:t>假如我在</a:t>
            </a:r>
            <a:r>
              <a:rPr lang="en-US" altLang="zh-CN" b="1" dirty="0" smtClean="0">
                <a:latin typeface="微软雅黑" pitchFamily="34" charset="-122"/>
                <a:ea typeface="微软雅黑" pitchFamily="34" charset="-122"/>
              </a:rPr>
              <a:t>2019</a:t>
            </a:r>
            <a:r>
              <a:rPr lang="zh-CN" altLang="en-US" b="1" dirty="0" smtClean="0">
                <a:latin typeface="微软雅黑" pitchFamily="34" charset="-122"/>
                <a:ea typeface="微软雅黑" pitchFamily="34" charset="-122"/>
              </a:rPr>
              <a:t>年取得两个技能人员职业资格证书，可以享受多少钱的继续教育扣除</a:t>
            </a:r>
            <a:r>
              <a:rPr lang="en-US" altLang="zh-CN" b="1" dirty="0" smtClean="0">
                <a:latin typeface="微软雅黑" pitchFamily="34" charset="-122"/>
                <a:ea typeface="微软雅黑" pitchFamily="34" charset="-122"/>
              </a:rPr>
              <a:t>?</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根据</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个人所得税专项附加扣除暂行办法</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规定，纳税人接受技能人员职业资格继续教育、专业技术人员职业资格继续教育，可以在取得相关证书的当年，按照</a:t>
            </a:r>
            <a:r>
              <a:rPr lang="en-US" altLang="zh-CN" dirty="0" smtClean="0">
                <a:latin typeface="微软雅黑" pitchFamily="34" charset="-122"/>
                <a:ea typeface="微软雅黑" pitchFamily="34" charset="-122"/>
              </a:rPr>
              <a:t>3600</a:t>
            </a:r>
            <a:r>
              <a:rPr lang="zh-CN" altLang="en-US" dirty="0" smtClean="0">
                <a:latin typeface="微软雅黑" pitchFamily="34" charset="-122"/>
                <a:ea typeface="微软雅黑" pitchFamily="34" charset="-122"/>
              </a:rPr>
              <a:t>元定额扣除。因此，您在一个纳税年度中取得多个技能人员职业资格证书，也按照</a:t>
            </a:r>
            <a:r>
              <a:rPr lang="en-US" altLang="zh-CN" dirty="0" smtClean="0">
                <a:latin typeface="微软雅黑" pitchFamily="34" charset="-122"/>
                <a:ea typeface="微软雅黑" pitchFamily="34" charset="-122"/>
              </a:rPr>
              <a:t>3600</a:t>
            </a:r>
            <a:r>
              <a:rPr lang="zh-CN" altLang="en-US" dirty="0" smtClean="0">
                <a:latin typeface="微软雅黑" pitchFamily="34" charset="-122"/>
                <a:ea typeface="微软雅黑" pitchFamily="34" charset="-122"/>
              </a:rPr>
              <a:t>元的定额扣除。</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资料带 1"/>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4" name="单圆角矩形 3"/>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继续教育专项附加扣除</a:t>
            </a:r>
            <a:endParaRPr lang="zh-CN" altLang="en-US" sz="3200" b="1" dirty="0">
              <a:solidFill>
                <a:schemeClr val="bg1"/>
              </a:solidFill>
              <a:latin typeface="微软雅黑" pitchFamily="34" charset="-122"/>
              <a:ea typeface="微软雅黑" pitchFamily="34" charset="-122"/>
            </a:endParaRPr>
          </a:p>
        </p:txBody>
      </p:sp>
      <p:sp>
        <p:nvSpPr>
          <p:cNvPr id="6" name="TextBox 5"/>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7" name="矩形 6"/>
          <p:cNvSpPr/>
          <p:nvPr/>
        </p:nvSpPr>
        <p:spPr>
          <a:xfrm>
            <a:off x="3000364" y="2000240"/>
            <a:ext cx="4572000" cy="1200329"/>
          </a:xfrm>
          <a:prstGeom prst="rect">
            <a:avLst/>
          </a:prstGeom>
        </p:spPr>
        <p:txBody>
          <a:bodyPr>
            <a:spAutoFit/>
          </a:bodyPr>
          <a:lstStyle/>
          <a:p>
            <a:r>
              <a:rPr lang="zh-CN" altLang="en-US" b="1" dirty="0" smtClean="0">
                <a:latin typeface="微软雅黑" pitchFamily="34" charset="-122"/>
                <a:ea typeface="微软雅黑" pitchFamily="34" charset="-122"/>
              </a:rPr>
              <a:t>学历（学位）继续教育与职业资格继续教育可以同时享受吗？</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可以。</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4" name="六边形 3"/>
          <p:cNvSpPr/>
          <p:nvPr/>
        </p:nvSpPr>
        <p:spPr>
          <a:xfrm>
            <a:off x="971600" y="1196752"/>
            <a:ext cx="1512168" cy="1224136"/>
          </a:xfrm>
          <a:prstGeom prst="hexagon">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259632" y="1268760"/>
            <a:ext cx="1152128" cy="1077218"/>
          </a:xfrm>
          <a:prstGeom prst="rect">
            <a:avLst/>
          </a:prstGeom>
          <a:noFill/>
        </p:spPr>
        <p:txBody>
          <a:bodyPr wrap="square" rtlCol="0">
            <a:spAutoFit/>
          </a:bodyPr>
          <a:lstStyle/>
          <a:p>
            <a:r>
              <a:rPr lang="zh-CN" altLang="en-US" sz="3200" b="1" dirty="0" smtClean="0">
                <a:solidFill>
                  <a:srgbClr val="FF0000"/>
                </a:solidFill>
                <a:latin typeface="微软雅黑" pitchFamily="34" charset="-122"/>
                <a:ea typeface="微软雅黑" pitchFamily="34" charset="-122"/>
              </a:rPr>
              <a:t>住房贷款</a:t>
            </a:r>
            <a:endParaRPr lang="zh-CN" altLang="en-US" sz="3200" b="1" dirty="0">
              <a:solidFill>
                <a:srgbClr val="FF0000"/>
              </a:solidFill>
              <a:latin typeface="微软雅黑" pitchFamily="34" charset="-122"/>
              <a:ea typeface="微软雅黑" pitchFamily="34" charset="-122"/>
            </a:endParaRPr>
          </a:p>
        </p:txBody>
      </p:sp>
      <p:sp>
        <p:nvSpPr>
          <p:cNvPr id="6" name="燕尾形 5"/>
          <p:cNvSpPr/>
          <p:nvPr/>
        </p:nvSpPr>
        <p:spPr>
          <a:xfrm>
            <a:off x="2627784" y="1484784"/>
            <a:ext cx="5544616" cy="72008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TextBox 6"/>
          <p:cNvSpPr txBox="1"/>
          <p:nvPr/>
        </p:nvSpPr>
        <p:spPr>
          <a:xfrm>
            <a:off x="2987824" y="1599183"/>
            <a:ext cx="5040560"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按照</a:t>
            </a:r>
            <a:r>
              <a:rPr lang="en-US" altLang="zh-CN" sz="2400" b="1" dirty="0" smtClean="0">
                <a:solidFill>
                  <a:schemeClr val="bg1"/>
                </a:solidFill>
                <a:latin typeface="微软雅黑" pitchFamily="34" charset="-122"/>
                <a:ea typeface="微软雅黑" pitchFamily="34" charset="-122"/>
              </a:rPr>
              <a:t>1000</a:t>
            </a:r>
            <a:r>
              <a:rPr lang="zh-CN" altLang="en-US" sz="2400" b="1" dirty="0" smtClean="0">
                <a:solidFill>
                  <a:schemeClr val="bg1"/>
                </a:solidFill>
                <a:latin typeface="微软雅黑" pitchFamily="34" charset="-122"/>
                <a:ea typeface="微软雅黑" pitchFamily="34" charset="-122"/>
              </a:rPr>
              <a:t>元</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月定额扣除</a:t>
            </a:r>
            <a:endParaRPr lang="zh-CN" altLang="en-US" sz="2400" b="1" dirty="0">
              <a:solidFill>
                <a:schemeClr val="bg1"/>
              </a:solidFill>
              <a:latin typeface="微软雅黑" pitchFamily="34" charset="-122"/>
              <a:ea typeface="微软雅黑" pitchFamily="34" charset="-122"/>
            </a:endParaRPr>
          </a:p>
        </p:txBody>
      </p:sp>
      <p:pic>
        <p:nvPicPr>
          <p:cNvPr id="10" name="图片 9" descr="16pic_528883_b.jpg"/>
          <p:cNvPicPr>
            <a:picLocks noChangeAspect="1"/>
          </p:cNvPicPr>
          <p:nvPr/>
        </p:nvPicPr>
        <p:blipFill>
          <a:blip r:embed="rId3" cstate="print"/>
          <a:stretch>
            <a:fillRect/>
          </a:stretch>
        </p:blipFill>
        <p:spPr>
          <a:xfrm>
            <a:off x="2786050" y="2924944"/>
            <a:ext cx="5000660" cy="2609850"/>
          </a:xfrm>
          <a:prstGeom prst="rect">
            <a:avLst/>
          </a:prstGeom>
        </p:spPr>
      </p:pic>
      <p:sp>
        <p:nvSpPr>
          <p:cNvPr id="8" name="TextBox 7"/>
          <p:cNvSpPr txBox="1"/>
          <p:nvPr/>
        </p:nvSpPr>
        <p:spPr>
          <a:xfrm>
            <a:off x="885747" y="2643182"/>
            <a:ext cx="861774" cy="3000396"/>
          </a:xfrm>
          <a:prstGeom prst="rect">
            <a:avLst/>
          </a:prstGeom>
          <a:noFill/>
        </p:spPr>
        <p:txBody>
          <a:bodyPr vert="eaVert" wrap="square" rtlCol="0">
            <a:spAutoFit/>
          </a:bodyPr>
          <a:lstStyle/>
          <a:p>
            <a:r>
              <a:rPr lang="zh-CN" altLang="en-US" sz="4400" dirty="0" smtClean="0">
                <a:solidFill>
                  <a:srgbClr val="C00000"/>
                </a:solidFill>
                <a:latin typeface="华文琥珀" pitchFamily="2" charset="-122"/>
                <a:ea typeface="华文琥珀" pitchFamily="2" charset="-122"/>
              </a:rPr>
              <a:t>住</a:t>
            </a:r>
            <a:r>
              <a:rPr lang="zh-CN" altLang="en-US" sz="3600" dirty="0" smtClean="0">
                <a:latin typeface="华文琥珀" pitchFamily="2" charset="-122"/>
                <a:ea typeface="华文琥珀" pitchFamily="2" charset="-122"/>
              </a:rPr>
              <a:t>有所居</a:t>
            </a:r>
            <a:endParaRPr lang="zh-CN" altLang="en-US" sz="3600" dirty="0">
              <a:latin typeface="华文琥珀" pitchFamily="2" charset="-122"/>
              <a:ea typeface="华文琥珀" pitchFamily="2" charset="-122"/>
            </a:endParaRPr>
          </a:p>
        </p:txBody>
      </p:sp>
      <p:sp>
        <p:nvSpPr>
          <p:cNvPr id="9" name="TextBox 8"/>
          <p:cNvSpPr txBox="1"/>
          <p:nvPr/>
        </p:nvSpPr>
        <p:spPr>
          <a:xfrm>
            <a:off x="1785924" y="3286124"/>
            <a:ext cx="738664" cy="3000396"/>
          </a:xfrm>
          <a:prstGeom prst="rect">
            <a:avLst/>
          </a:prstGeom>
          <a:noFill/>
        </p:spPr>
        <p:txBody>
          <a:bodyPr vert="eaVert" wrap="square" rtlCol="0">
            <a:spAutoFit/>
          </a:bodyPr>
          <a:lstStyle/>
          <a:p>
            <a:r>
              <a:rPr lang="zh-CN" altLang="en-US" sz="3600" dirty="0" smtClean="0">
                <a:latin typeface="华文琥珀" pitchFamily="2" charset="-122"/>
                <a:ea typeface="华文琥珀" pitchFamily="2" charset="-122"/>
              </a:rPr>
              <a:t>心有所系</a:t>
            </a:r>
            <a:endParaRPr lang="zh-CN" altLang="en-US" sz="3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grpSp>
        <p:nvGrpSpPr>
          <p:cNvPr id="8" name="组合 7"/>
          <p:cNvGrpSpPr/>
          <p:nvPr/>
        </p:nvGrpSpPr>
        <p:grpSpPr>
          <a:xfrm>
            <a:off x="0" y="980728"/>
            <a:ext cx="6444208" cy="648072"/>
            <a:chOff x="0" y="980728"/>
            <a:chExt cx="6444208" cy="648072"/>
          </a:xfrm>
        </p:grpSpPr>
        <p:sp>
          <p:nvSpPr>
            <p:cNvPr id="3" name="单圆角矩形 2"/>
            <p:cNvSpPr/>
            <p:nvPr/>
          </p:nvSpPr>
          <p:spPr>
            <a:xfrm>
              <a:off x="0" y="980728"/>
              <a:ext cx="5508104"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79512" y="980728"/>
              <a:ext cx="6264696"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住房贷款利息专项附加扣除</a:t>
              </a:r>
              <a:endParaRPr lang="zh-CN" altLang="en-US" sz="3200" b="1" dirty="0">
                <a:solidFill>
                  <a:schemeClr val="bg1"/>
                </a:solidFill>
                <a:latin typeface="微软雅黑" pitchFamily="34" charset="-122"/>
                <a:ea typeface="微软雅黑" pitchFamily="34" charset="-122"/>
              </a:endParaRPr>
            </a:p>
          </p:txBody>
        </p:sp>
      </p:grpSp>
      <p:sp>
        <p:nvSpPr>
          <p:cNvPr id="5" name="五边形 4"/>
          <p:cNvSpPr/>
          <p:nvPr/>
        </p:nvSpPr>
        <p:spPr>
          <a:xfrm>
            <a:off x="323528" y="2204864"/>
            <a:ext cx="2952328" cy="648072"/>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11560" y="2204864"/>
            <a:ext cx="216024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谁能扣</a:t>
            </a:r>
            <a:endParaRPr lang="zh-CN" altLang="en-US" sz="3200" b="1" dirty="0">
              <a:solidFill>
                <a:schemeClr val="bg1"/>
              </a:solidFill>
              <a:latin typeface="微软雅黑" pitchFamily="34" charset="-122"/>
              <a:ea typeface="微软雅黑" pitchFamily="34" charset="-122"/>
            </a:endParaRPr>
          </a:p>
        </p:txBody>
      </p:sp>
      <p:sp>
        <p:nvSpPr>
          <p:cNvPr id="7" name="圆角矩形 6"/>
          <p:cNvSpPr/>
          <p:nvPr/>
        </p:nvSpPr>
        <p:spPr>
          <a:xfrm>
            <a:off x="827584" y="3140968"/>
            <a:ext cx="7560840" cy="3024336"/>
          </a:xfrm>
          <a:prstGeom prst="round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latin typeface="微软雅黑" pitchFamily="34" charset="-122"/>
                <a:ea typeface="微软雅黑" pitchFamily="34" charset="-122"/>
              </a:rPr>
              <a:t>本人或者您的配偶，单独或者共同使用商业银行或住房公积金个人住房贷款，为自己或配偶购买中国境内住房，发生的首套住房贷款利息支出，允许在实际发生贷款利息的年度扣除</a:t>
            </a:r>
            <a:endParaRPr lang="en-US" altLang="zh-CN" sz="2400" b="1" dirty="0" smtClean="0">
              <a:latin typeface="微软雅黑" pitchFamily="34" charset="-122"/>
              <a:ea typeface="微软雅黑" pitchFamily="34" charset="-122"/>
            </a:endParaRPr>
          </a:p>
          <a:p>
            <a:endParaRPr lang="en-US" altLang="zh-CN" sz="2400" b="1" dirty="0" smtClean="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扣除期限最长不超过</a:t>
            </a:r>
            <a:r>
              <a:rPr lang="en-US" altLang="zh-CN" sz="2400" b="1" dirty="0" smtClean="0">
                <a:latin typeface="微软雅黑" pitchFamily="34" charset="-122"/>
                <a:ea typeface="微软雅黑" pitchFamily="34" charset="-122"/>
              </a:rPr>
              <a:t>240</a:t>
            </a:r>
            <a:r>
              <a:rPr lang="zh-CN" altLang="en-US" sz="2400" b="1" dirty="0" smtClean="0">
                <a:latin typeface="微软雅黑" pitchFamily="34" charset="-122"/>
                <a:ea typeface="微软雅黑" pitchFamily="34" charset="-122"/>
              </a:rPr>
              <a:t>个月（</a:t>
            </a:r>
            <a:r>
              <a:rPr lang="en-US" altLang="zh-CN" sz="2400" b="1" dirty="0" smtClean="0">
                <a:latin typeface="微软雅黑" pitchFamily="34" charset="-122"/>
                <a:ea typeface="微软雅黑" pitchFamily="34" charset="-122"/>
              </a:rPr>
              <a:t>20</a:t>
            </a:r>
            <a:r>
              <a:rPr lang="zh-CN" altLang="en-US" sz="2400" b="1" dirty="0" smtClean="0">
                <a:latin typeface="微软雅黑" pitchFamily="34" charset="-122"/>
                <a:ea typeface="微软雅黑" pitchFamily="34" charset="-122"/>
              </a:rPr>
              <a:t>年）。</a:t>
            </a:r>
            <a:endParaRPr lang="en-US" altLang="zh-CN" sz="24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34"/>
          <p:cNvSpPr/>
          <p:nvPr/>
        </p:nvSpPr>
        <p:spPr>
          <a:xfrm>
            <a:off x="1115616" y="3140968"/>
            <a:ext cx="6192688" cy="1944216"/>
          </a:xfrm>
          <a:prstGeom prst="roundRect">
            <a:avLst/>
          </a:prstGeom>
          <a:solidFill>
            <a:schemeClr val="tx2">
              <a:lumMod val="60000"/>
              <a:lumOff val="4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5" name="五边形 4"/>
          <p:cNvSpPr/>
          <p:nvPr/>
        </p:nvSpPr>
        <p:spPr>
          <a:xfrm>
            <a:off x="323528" y="2204864"/>
            <a:ext cx="2952328" cy="648072"/>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11560" y="2204864"/>
            <a:ext cx="216024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怎么扣</a:t>
            </a:r>
            <a:endParaRPr lang="zh-CN" altLang="en-US" sz="3200" b="1" dirty="0">
              <a:solidFill>
                <a:schemeClr val="bg1"/>
              </a:solidFill>
              <a:latin typeface="微软雅黑" pitchFamily="34" charset="-122"/>
              <a:ea typeface="微软雅黑" pitchFamily="34" charset="-122"/>
            </a:endParaRPr>
          </a:p>
        </p:txBody>
      </p:sp>
      <p:grpSp>
        <p:nvGrpSpPr>
          <p:cNvPr id="18" name="组合 17"/>
          <p:cNvGrpSpPr/>
          <p:nvPr/>
        </p:nvGrpSpPr>
        <p:grpSpPr>
          <a:xfrm>
            <a:off x="0" y="980728"/>
            <a:ext cx="6444208" cy="648072"/>
            <a:chOff x="0" y="980728"/>
            <a:chExt cx="6444208" cy="648072"/>
          </a:xfrm>
        </p:grpSpPr>
        <p:sp>
          <p:nvSpPr>
            <p:cNvPr id="19" name="单圆角矩形 18"/>
            <p:cNvSpPr/>
            <p:nvPr/>
          </p:nvSpPr>
          <p:spPr>
            <a:xfrm>
              <a:off x="0" y="980728"/>
              <a:ext cx="5508104"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9512" y="980728"/>
              <a:ext cx="6264696"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住房贷款利息专项附加扣除</a:t>
              </a:r>
              <a:endParaRPr lang="zh-CN" altLang="en-US" sz="3200" b="1" dirty="0">
                <a:solidFill>
                  <a:schemeClr val="bg1"/>
                </a:solidFill>
                <a:latin typeface="微软雅黑" pitchFamily="34" charset="-122"/>
                <a:ea typeface="微软雅黑" pitchFamily="34" charset="-122"/>
              </a:endParaRPr>
            </a:p>
          </p:txBody>
        </p:sp>
      </p:grpSp>
      <p:sp>
        <p:nvSpPr>
          <p:cNvPr id="34" name="矩形 33"/>
          <p:cNvSpPr/>
          <p:nvPr/>
        </p:nvSpPr>
        <p:spPr>
          <a:xfrm>
            <a:off x="1619672" y="3284984"/>
            <a:ext cx="5184576" cy="1569660"/>
          </a:xfrm>
          <a:prstGeom prst="rect">
            <a:avLst/>
          </a:prstGeom>
        </p:spPr>
        <p:txBody>
          <a:bodyPr wrap="square">
            <a:spAutoFit/>
          </a:bodyPr>
          <a:lstStyle/>
          <a:p>
            <a:r>
              <a:rPr lang="zh-CN" altLang="en-US" sz="2400" b="1" dirty="0" smtClean="0">
                <a:solidFill>
                  <a:schemeClr val="bg1"/>
                </a:solidFill>
                <a:latin typeface="微软雅黑" pitchFamily="34" charset="-122"/>
                <a:ea typeface="微软雅黑" pitchFamily="34" charset="-122"/>
              </a:rPr>
              <a:t>具体由谁来扣除，夫妻双方可以约定，可以选择由其中一方</a:t>
            </a:r>
            <a:r>
              <a:rPr lang="en-US" altLang="zh-CN" sz="2400" b="1" dirty="0" smtClean="0">
                <a:solidFill>
                  <a:schemeClr val="bg1"/>
                </a:solidFill>
                <a:latin typeface="微软雅黑" pitchFamily="34" charset="-122"/>
                <a:ea typeface="微软雅黑" pitchFamily="34" charset="-122"/>
              </a:rPr>
              <a:t>100%</a:t>
            </a:r>
            <a:r>
              <a:rPr lang="zh-CN" altLang="en-US" sz="2400" b="1" dirty="0" smtClean="0">
                <a:solidFill>
                  <a:schemeClr val="bg1"/>
                </a:solidFill>
                <a:latin typeface="微软雅黑" pitchFamily="34" charset="-122"/>
                <a:ea typeface="微软雅黑" pitchFamily="34" charset="-122"/>
              </a:rPr>
              <a:t>扣除</a:t>
            </a:r>
            <a:endParaRPr lang="en-US" altLang="zh-CN" sz="2400" b="1" dirty="0" smtClean="0">
              <a:solidFill>
                <a:schemeClr val="bg1"/>
              </a:solidFill>
              <a:latin typeface="微软雅黑" pitchFamily="34" charset="-122"/>
              <a:ea typeface="微软雅黑" pitchFamily="34" charset="-122"/>
            </a:endParaRPr>
          </a:p>
          <a:p>
            <a:r>
              <a:rPr lang="zh-CN" altLang="en-US" sz="2400" b="1" dirty="0" smtClean="0">
                <a:solidFill>
                  <a:schemeClr val="bg1"/>
                </a:solidFill>
                <a:latin typeface="微软雅黑" pitchFamily="34" charset="-122"/>
                <a:ea typeface="微软雅黑" pitchFamily="34" charset="-122"/>
              </a:rPr>
              <a:t>选择确定后，在一个纳税年度内就不能再变更</a:t>
            </a:r>
            <a:endParaRPr lang="zh-CN" altLang="en-US" sz="2400" b="1" dirty="0">
              <a:solidFill>
                <a:schemeClr val="bg1"/>
              </a:solidFill>
              <a:latin typeface="微软雅黑" pitchFamily="34" charset="-122"/>
              <a:ea typeface="微软雅黑" pitchFamily="34" charset="-122"/>
            </a:endParaRPr>
          </a:p>
        </p:txBody>
      </p:sp>
      <p:sp>
        <p:nvSpPr>
          <p:cNvPr id="36" name="TextBox 35"/>
          <p:cNvSpPr txBox="1"/>
          <p:nvPr/>
        </p:nvSpPr>
        <p:spPr>
          <a:xfrm>
            <a:off x="3347864" y="2276872"/>
            <a:ext cx="5040560" cy="461665"/>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按照</a:t>
            </a:r>
            <a:r>
              <a:rPr lang="en-US" altLang="zh-CN" sz="2400" b="1" dirty="0" smtClean="0">
                <a:latin typeface="微软雅黑" pitchFamily="34" charset="-122"/>
                <a:ea typeface="微软雅黑" pitchFamily="34" charset="-122"/>
              </a:rPr>
              <a:t>1000</a:t>
            </a:r>
            <a:r>
              <a:rPr lang="zh-CN" altLang="en-US" sz="2400" b="1" dirty="0" smtClean="0">
                <a:latin typeface="微软雅黑" pitchFamily="34" charset="-122"/>
                <a:ea typeface="微软雅黑" pitchFamily="34" charset="-122"/>
              </a:rPr>
              <a:t>元</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月定额扣除</a:t>
            </a:r>
            <a:endParaRPr lang="zh-CN" altLang="en-US" sz="24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2843808" y="2708920"/>
            <a:ext cx="5832648" cy="3312368"/>
          </a:xfrm>
          <a:prstGeom prst="roundRect">
            <a:avLst/>
          </a:prstGeom>
          <a:solidFill>
            <a:schemeClr val="tx2">
              <a:lumMod val="60000"/>
              <a:lumOff val="4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5" name="爆炸形 2 4"/>
          <p:cNvSpPr/>
          <p:nvPr/>
        </p:nvSpPr>
        <p:spPr>
          <a:xfrm>
            <a:off x="251520" y="1772816"/>
            <a:ext cx="3384376" cy="1800200"/>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rot="19960668">
            <a:off x="989184" y="2409113"/>
            <a:ext cx="1584176" cy="584775"/>
          </a:xfrm>
          <a:prstGeom prst="rect">
            <a:avLst/>
          </a:prstGeom>
          <a:noFill/>
        </p:spPr>
        <p:txBody>
          <a:bodyPr wrap="square" rtlCol="0">
            <a:spAutoFit/>
          </a:bodyPr>
          <a:lstStyle/>
          <a:p>
            <a:pPr algn="ctr"/>
            <a:r>
              <a:rPr lang="zh-CN" altLang="en-US" sz="3200" b="1" dirty="0" smtClean="0">
                <a:solidFill>
                  <a:schemeClr val="bg1"/>
                </a:solidFill>
                <a:latin typeface="微软雅黑" pitchFamily="34" charset="-122"/>
                <a:ea typeface="微软雅黑" pitchFamily="34" charset="-122"/>
              </a:rPr>
              <a:t>注意</a:t>
            </a:r>
            <a:endParaRPr lang="zh-CN" altLang="en-US" sz="3200" b="1" dirty="0">
              <a:solidFill>
                <a:schemeClr val="bg1"/>
              </a:solidFill>
              <a:latin typeface="微软雅黑" pitchFamily="34" charset="-122"/>
              <a:ea typeface="微软雅黑" pitchFamily="34" charset="-122"/>
            </a:endParaRPr>
          </a:p>
        </p:txBody>
      </p:sp>
      <p:sp>
        <p:nvSpPr>
          <p:cNvPr id="9" name="五边形 8"/>
          <p:cNvSpPr/>
          <p:nvPr/>
        </p:nvSpPr>
        <p:spPr>
          <a:xfrm>
            <a:off x="3275856" y="2852936"/>
            <a:ext cx="216024" cy="36004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3275856" y="5085184"/>
            <a:ext cx="216024" cy="36004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0" y="980728"/>
            <a:ext cx="6444208" cy="648072"/>
            <a:chOff x="0" y="980728"/>
            <a:chExt cx="6444208" cy="648072"/>
          </a:xfrm>
        </p:grpSpPr>
        <p:sp>
          <p:nvSpPr>
            <p:cNvPr id="12" name="单圆角矩形 11"/>
            <p:cNvSpPr/>
            <p:nvPr/>
          </p:nvSpPr>
          <p:spPr>
            <a:xfrm>
              <a:off x="0" y="980728"/>
              <a:ext cx="5508104"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79512" y="980728"/>
              <a:ext cx="6264696"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住房贷款利息专项附加扣除</a:t>
              </a:r>
              <a:endParaRPr lang="zh-CN" altLang="en-US" sz="3200" b="1" dirty="0">
                <a:solidFill>
                  <a:schemeClr val="bg1"/>
                </a:solidFill>
                <a:latin typeface="微软雅黑" pitchFamily="34" charset="-122"/>
                <a:ea typeface="微软雅黑" pitchFamily="34" charset="-122"/>
              </a:endParaRPr>
            </a:p>
          </p:txBody>
        </p:sp>
      </p:grpSp>
      <p:sp>
        <p:nvSpPr>
          <p:cNvPr id="16" name="TextBox 15"/>
          <p:cNvSpPr txBox="1"/>
          <p:nvPr/>
        </p:nvSpPr>
        <p:spPr>
          <a:xfrm>
            <a:off x="3491880" y="2780928"/>
            <a:ext cx="4824536" cy="3046988"/>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夫妻双方</a:t>
            </a:r>
            <a:r>
              <a:rPr lang="zh-CN" altLang="en-US" sz="2400" b="1" dirty="0" smtClean="0">
                <a:solidFill>
                  <a:srgbClr val="FF0000"/>
                </a:solidFill>
                <a:latin typeface="微软雅黑" pitchFamily="34" charset="-122"/>
                <a:ea typeface="微软雅黑" pitchFamily="34" charset="-122"/>
              </a:rPr>
              <a:t>婚前</a:t>
            </a:r>
            <a:r>
              <a:rPr lang="zh-CN" altLang="en-US" sz="2400" b="1" dirty="0" smtClean="0">
                <a:solidFill>
                  <a:schemeClr val="bg1"/>
                </a:solidFill>
                <a:latin typeface="微软雅黑" pitchFamily="34" charset="-122"/>
                <a:ea typeface="微软雅黑" pitchFamily="34" charset="-122"/>
              </a:rPr>
              <a:t>分别购买住房发生的首套住房贷款，其贷款利息支出，婚后可以选择其中一套购买的住房，由</a:t>
            </a:r>
            <a:r>
              <a:rPr lang="zh-CN" altLang="en-US" sz="2400" b="1" dirty="0" smtClean="0">
                <a:solidFill>
                  <a:srgbClr val="FF0000"/>
                </a:solidFill>
                <a:latin typeface="微软雅黑" pitchFamily="34" charset="-122"/>
                <a:ea typeface="微软雅黑" pitchFamily="34" charset="-122"/>
              </a:rPr>
              <a:t>购买方</a:t>
            </a:r>
            <a:r>
              <a:rPr lang="zh-CN" altLang="en-US" sz="2400" b="1" dirty="0" smtClean="0">
                <a:solidFill>
                  <a:schemeClr val="bg1"/>
                </a:solidFill>
                <a:latin typeface="微软雅黑" pitchFamily="34" charset="-122"/>
                <a:ea typeface="微软雅黑" pitchFamily="34" charset="-122"/>
              </a:rPr>
              <a:t>按扣除标准的</a:t>
            </a:r>
            <a:r>
              <a:rPr lang="en-US" altLang="zh-CN" sz="2400" b="1" dirty="0" smtClean="0">
                <a:solidFill>
                  <a:srgbClr val="FF0000"/>
                </a:solidFill>
                <a:latin typeface="微软雅黑" pitchFamily="34" charset="-122"/>
                <a:ea typeface="微软雅黑" pitchFamily="34" charset="-122"/>
              </a:rPr>
              <a:t>100%</a:t>
            </a:r>
            <a:r>
              <a:rPr lang="zh-CN" altLang="en-US" sz="2400" b="1" dirty="0" smtClean="0">
                <a:solidFill>
                  <a:schemeClr val="bg1"/>
                </a:solidFill>
                <a:latin typeface="微软雅黑" pitchFamily="34" charset="-122"/>
                <a:ea typeface="微软雅黑" pitchFamily="34" charset="-122"/>
              </a:rPr>
              <a:t>扣除，也可以由夫妻</a:t>
            </a:r>
            <a:r>
              <a:rPr lang="zh-CN" altLang="en-US" sz="2400" b="1" dirty="0" smtClean="0">
                <a:solidFill>
                  <a:srgbClr val="FF0000"/>
                </a:solidFill>
                <a:latin typeface="微软雅黑" pitchFamily="34" charset="-122"/>
                <a:ea typeface="微软雅黑" pitchFamily="34" charset="-122"/>
              </a:rPr>
              <a:t>双方</a:t>
            </a:r>
            <a:r>
              <a:rPr lang="zh-CN" altLang="en-US" sz="2400" b="1" dirty="0" smtClean="0">
                <a:solidFill>
                  <a:schemeClr val="bg1"/>
                </a:solidFill>
                <a:latin typeface="微软雅黑" pitchFamily="34" charset="-122"/>
                <a:ea typeface="微软雅黑" pitchFamily="34" charset="-122"/>
              </a:rPr>
              <a:t>对各自购买的住房分别按扣除标准的</a:t>
            </a:r>
            <a:r>
              <a:rPr lang="en-US" altLang="zh-CN" sz="2400" b="1" dirty="0" smtClean="0">
                <a:solidFill>
                  <a:srgbClr val="FF0000"/>
                </a:solidFill>
                <a:latin typeface="微软雅黑" pitchFamily="34" charset="-122"/>
                <a:ea typeface="微软雅黑" pitchFamily="34" charset="-122"/>
              </a:rPr>
              <a:t>50%</a:t>
            </a:r>
            <a:r>
              <a:rPr lang="zh-CN" altLang="en-US" sz="2400" b="1" dirty="0" smtClean="0">
                <a:solidFill>
                  <a:schemeClr val="bg1"/>
                </a:solidFill>
                <a:latin typeface="微软雅黑" pitchFamily="34" charset="-122"/>
                <a:ea typeface="微软雅黑" pitchFamily="34" charset="-122"/>
              </a:rPr>
              <a:t>扣除。</a:t>
            </a:r>
            <a:endParaRPr lang="en-US" altLang="zh-CN" sz="2400" b="1" dirty="0" smtClean="0">
              <a:solidFill>
                <a:schemeClr val="bg1"/>
              </a:solidFill>
              <a:latin typeface="微软雅黑" pitchFamily="34" charset="-122"/>
              <a:ea typeface="微软雅黑" pitchFamily="34" charset="-122"/>
            </a:endParaRPr>
          </a:p>
          <a:p>
            <a:r>
              <a:rPr lang="zh-CN" altLang="en-US" sz="2400" b="1" dirty="0" smtClean="0">
                <a:solidFill>
                  <a:schemeClr val="bg1"/>
                </a:solidFill>
                <a:latin typeface="微软雅黑" pitchFamily="34" charset="-122"/>
                <a:ea typeface="微软雅黑" pitchFamily="34" charset="-122"/>
              </a:rPr>
              <a:t>应当留存住房贷款合同。贷款还款支出凭证备查</a:t>
            </a:r>
            <a:endParaRPr lang="zh-CN" altLang="en-US" sz="2400" b="1" dirty="0">
              <a:solidFill>
                <a:schemeClr val="bg1"/>
              </a:solidFill>
              <a:latin typeface="微软雅黑" pitchFamily="34" charset="-122"/>
              <a:ea typeface="微软雅黑" pitchFamily="34" charset="-122"/>
            </a:endParaRPr>
          </a:p>
        </p:txBody>
      </p:sp>
      <p:sp>
        <p:nvSpPr>
          <p:cNvPr id="17" name="云形标注 16"/>
          <p:cNvSpPr/>
          <p:nvPr/>
        </p:nvSpPr>
        <p:spPr>
          <a:xfrm>
            <a:off x="6286512" y="1643050"/>
            <a:ext cx="2357454" cy="1000132"/>
          </a:xfrm>
          <a:prstGeom prst="cloud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572264" y="1785926"/>
            <a:ext cx="2214578" cy="646331"/>
          </a:xfrm>
          <a:prstGeom prst="rect">
            <a:avLst/>
          </a:prstGeom>
          <a:noFill/>
        </p:spPr>
        <p:txBody>
          <a:bodyPr wrap="square" rtlCol="0">
            <a:spAutoFit/>
          </a:bodyPr>
          <a:lstStyle/>
          <a:p>
            <a:r>
              <a:rPr lang="zh-CN" altLang="en-US" b="1" dirty="0" smtClean="0">
                <a:solidFill>
                  <a:schemeClr val="bg1"/>
                </a:solidFill>
                <a:latin typeface="微软雅黑" pitchFamily="34" charset="-122"/>
                <a:ea typeface="微软雅黑" pitchFamily="34" charset="-122"/>
              </a:rPr>
              <a:t>一个家庭最多扣</a:t>
            </a:r>
            <a:r>
              <a:rPr lang="en-US" altLang="zh-CN" b="1" dirty="0" smtClean="0">
                <a:solidFill>
                  <a:schemeClr val="bg1"/>
                </a:solidFill>
                <a:latin typeface="微软雅黑" pitchFamily="34" charset="-122"/>
                <a:ea typeface="微软雅黑" pitchFamily="34" charset="-122"/>
              </a:rPr>
              <a:t>1000</a:t>
            </a:r>
            <a:r>
              <a:rPr lang="zh-CN" altLang="en-US" b="1" dirty="0" smtClean="0">
                <a:solidFill>
                  <a:schemeClr val="bg1"/>
                </a:solidFill>
                <a:latin typeface="微软雅黑" pitchFamily="34" charset="-122"/>
                <a:ea typeface="微软雅黑" pitchFamily="34" charset="-122"/>
              </a:rPr>
              <a:t>元</a:t>
            </a:r>
            <a:endParaRPr lang="zh-CN" altLang="en-US"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5572132"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539205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住房贷款利息专项附加扣除</a:t>
            </a:r>
            <a:endParaRPr lang="zh-CN" altLang="en-US" sz="3200" b="1" dirty="0">
              <a:solidFill>
                <a:schemeClr val="bg1"/>
              </a:solidFill>
              <a:latin typeface="微软雅黑" pitchFamily="34" charset="-122"/>
              <a:ea typeface="微软雅黑" pitchFamily="34" charset="-122"/>
            </a:endParaRPr>
          </a:p>
        </p:txBody>
      </p:sp>
      <p:sp>
        <p:nvSpPr>
          <p:cNvPr id="5" name="流程图: 资料带 4"/>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7" name="矩形 6"/>
          <p:cNvSpPr/>
          <p:nvPr/>
        </p:nvSpPr>
        <p:spPr>
          <a:xfrm>
            <a:off x="2928926" y="2071678"/>
            <a:ext cx="4572000" cy="1754326"/>
          </a:xfrm>
          <a:prstGeom prst="rect">
            <a:avLst/>
          </a:prstGeom>
        </p:spPr>
        <p:txBody>
          <a:bodyPr>
            <a:spAutoFit/>
          </a:bodyPr>
          <a:lstStyle/>
          <a:p>
            <a:r>
              <a:rPr lang="zh-CN" altLang="en-US" b="1" dirty="0" smtClean="0">
                <a:latin typeface="微软雅黑" pitchFamily="34" charset="-122"/>
                <a:ea typeface="微软雅黑" pitchFamily="34" charset="-122"/>
              </a:rPr>
              <a:t>住房贷款利息和住房租金扣除可以同时享受吗？</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不可以。纳税人及其配偶在一个纳税年度内不能同时分别享受住房贷款利息和住房租金专项附加扣除。</a:t>
            </a:r>
            <a:endParaRPr lang="zh-CN" altLang="en-US" dirty="0">
              <a:latin typeface="微软雅黑" pitchFamily="34" charset="-122"/>
              <a:ea typeface="微软雅黑" pitchFamily="34" charset="-122"/>
            </a:endParaRPr>
          </a:p>
        </p:txBody>
      </p:sp>
      <p:sp>
        <p:nvSpPr>
          <p:cNvPr id="8" name="矩形 7"/>
          <p:cNvSpPr/>
          <p:nvPr/>
        </p:nvSpPr>
        <p:spPr>
          <a:xfrm>
            <a:off x="3000364" y="3857628"/>
            <a:ext cx="4572000" cy="923330"/>
          </a:xfrm>
          <a:prstGeom prst="rect">
            <a:avLst/>
          </a:prstGeom>
        </p:spPr>
        <p:txBody>
          <a:bodyPr>
            <a:spAutoFit/>
          </a:bodyPr>
          <a:lstStyle/>
          <a:p>
            <a:r>
              <a:rPr lang="zh-CN" altLang="en-US" b="1" dirty="0" smtClean="0">
                <a:latin typeface="微软雅黑" pitchFamily="34" charset="-122"/>
                <a:ea typeface="微软雅黑" pitchFamily="34" charset="-122"/>
              </a:rPr>
              <a:t>个税住房贷款利息可以专项附加扣除，怎么确定是首套住房贷款？</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可以咨询贷款银行或查看贷款合同</a:t>
            </a:r>
          </a:p>
        </p:txBody>
      </p:sp>
      <p:sp>
        <p:nvSpPr>
          <p:cNvPr id="9" name="矩形 8"/>
          <p:cNvSpPr/>
          <p:nvPr/>
        </p:nvSpPr>
        <p:spPr>
          <a:xfrm>
            <a:off x="3000364" y="4786322"/>
            <a:ext cx="4572000" cy="1754326"/>
          </a:xfrm>
          <a:prstGeom prst="rect">
            <a:avLst/>
          </a:prstGeom>
        </p:spPr>
        <p:txBody>
          <a:bodyPr>
            <a:spAutoFit/>
          </a:bodyPr>
          <a:lstStyle/>
          <a:p>
            <a:r>
              <a:rPr lang="zh-CN" altLang="en-US" b="1" dirty="0" smtClean="0">
                <a:latin typeface="微软雅黑" pitchFamily="34" charset="-122"/>
                <a:ea typeface="微软雅黑" pitchFamily="34" charset="-122"/>
              </a:rPr>
              <a:t>已全款买房，又在同一城市租房，是否可享受住房租金专项附件扣除？</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这种情况是属于有自有住房，那么在同一城市再发生的租房租金不能享受住房租金专项附加扣除。</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5572132"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539205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住房贷款利息专项附加扣除</a:t>
            </a:r>
            <a:endParaRPr lang="zh-CN" altLang="en-US" sz="3200" b="1" dirty="0">
              <a:solidFill>
                <a:schemeClr val="bg1"/>
              </a:solidFill>
              <a:latin typeface="微软雅黑" pitchFamily="34" charset="-122"/>
              <a:ea typeface="微软雅黑" pitchFamily="34" charset="-122"/>
            </a:endParaRPr>
          </a:p>
        </p:txBody>
      </p:sp>
      <p:sp>
        <p:nvSpPr>
          <p:cNvPr id="5" name="流程图: 资料带 4"/>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7" name="矩形 6"/>
          <p:cNvSpPr/>
          <p:nvPr/>
        </p:nvSpPr>
        <p:spPr>
          <a:xfrm>
            <a:off x="2857488" y="2143116"/>
            <a:ext cx="4572000" cy="2585323"/>
          </a:xfrm>
          <a:prstGeom prst="rect">
            <a:avLst/>
          </a:prstGeom>
        </p:spPr>
        <p:txBody>
          <a:bodyPr>
            <a:spAutoFit/>
          </a:bodyPr>
          <a:lstStyle/>
          <a:p>
            <a:r>
              <a:rPr lang="zh-CN" altLang="en-US" b="1" dirty="0" smtClean="0">
                <a:latin typeface="微软雅黑" pitchFamily="34" charset="-122"/>
                <a:ea typeface="微软雅黑" pitchFamily="34" charset="-122"/>
              </a:rPr>
              <a:t>住房贷款利息专项扣除从什么时候开始实施，</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月</a:t>
            </a: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日后取得工资可以扣吗？</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专项附加扣除自</a:t>
            </a:r>
            <a:r>
              <a:rPr lang="en-US" altLang="zh-CN" dirty="0" smtClean="0">
                <a:latin typeface="微软雅黑" pitchFamily="34" charset="-122"/>
                <a:ea typeface="微软雅黑" pitchFamily="34" charset="-122"/>
              </a:rPr>
              <a:t>2019</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日起施行，</a:t>
            </a:r>
            <a:r>
              <a:rPr lang="en-US" altLang="zh-CN" dirty="0" smtClean="0">
                <a:latin typeface="微软雅黑" pitchFamily="34" charset="-122"/>
                <a:ea typeface="微软雅黑" pitchFamily="34" charset="-122"/>
              </a:rPr>
              <a:t>2019</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日后取得的工资、薪金所得，符合条件的可以依法享受专项附加扣除。如果我的贷款从</a:t>
            </a:r>
            <a:r>
              <a:rPr lang="en-US" altLang="zh-CN" dirty="0" smtClean="0">
                <a:latin typeface="微软雅黑" pitchFamily="34" charset="-122"/>
                <a:ea typeface="微软雅黑" pitchFamily="34" charset="-122"/>
              </a:rPr>
              <a:t>15</a:t>
            </a:r>
            <a:r>
              <a:rPr lang="zh-CN" altLang="en-US" dirty="0" smtClean="0">
                <a:latin typeface="微软雅黑" pitchFamily="34" charset="-122"/>
                <a:ea typeface="微软雅黑" pitchFamily="34" charset="-122"/>
              </a:rPr>
              <a:t>年就开始了，那我也只能从</a:t>
            </a:r>
            <a:r>
              <a:rPr lang="en-US" altLang="zh-CN" dirty="0" smtClean="0">
                <a:latin typeface="微软雅黑" pitchFamily="34" charset="-122"/>
                <a:ea typeface="微软雅黑" pitchFamily="34" charset="-122"/>
              </a:rPr>
              <a:t>2019</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日才能享受，且最长不超过</a:t>
            </a:r>
            <a:r>
              <a:rPr lang="en-US" altLang="zh-CN" dirty="0" smtClean="0">
                <a:latin typeface="微软雅黑" pitchFamily="34" charset="-122"/>
                <a:ea typeface="微软雅黑" pitchFamily="34" charset="-122"/>
              </a:rPr>
              <a:t>20</a:t>
            </a:r>
            <a:r>
              <a:rPr lang="zh-CN" altLang="en-US" dirty="0" smtClean="0">
                <a:latin typeface="微软雅黑" pitchFamily="34" charset="-122"/>
                <a:ea typeface="微软雅黑" pitchFamily="34" charset="-122"/>
              </a:rPr>
              <a:t>年。</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5572132"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539205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住房贷款利息专项附加扣除</a:t>
            </a:r>
            <a:endParaRPr lang="zh-CN" altLang="en-US" sz="3200" b="1" dirty="0">
              <a:solidFill>
                <a:schemeClr val="bg1"/>
              </a:solidFill>
              <a:latin typeface="微软雅黑" pitchFamily="34" charset="-122"/>
              <a:ea typeface="微软雅黑" pitchFamily="34" charset="-122"/>
            </a:endParaRPr>
          </a:p>
        </p:txBody>
      </p:sp>
      <p:sp>
        <p:nvSpPr>
          <p:cNvPr id="5" name="流程图: 资料带 4"/>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7" name="矩形 6"/>
          <p:cNvSpPr/>
          <p:nvPr/>
        </p:nvSpPr>
        <p:spPr>
          <a:xfrm>
            <a:off x="2571736" y="2093135"/>
            <a:ext cx="4572000" cy="3693319"/>
          </a:xfrm>
          <a:prstGeom prst="rect">
            <a:avLst/>
          </a:prstGeom>
        </p:spPr>
        <p:txBody>
          <a:bodyPr>
            <a:spAutoFit/>
          </a:bodyPr>
          <a:lstStyle/>
          <a:p>
            <a:r>
              <a:rPr lang="zh-CN" altLang="en-US" b="1" dirty="0" smtClean="0">
                <a:latin typeface="微软雅黑" pitchFamily="34" charset="-122"/>
                <a:ea typeface="微软雅黑" pitchFamily="34" charset="-122"/>
              </a:rPr>
              <a:t>夫妻婚前购买的首套住房，婚后由丈夫还贷，首套住房利息是否只能由丈夫扣除？妻子是否可以扣除？</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经夫妻双方约定，可以选择由其中一方扣除，具体扣除方式在一个纳税年度内不能变更。</a:t>
            </a: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夫妻双方婚前分别购买住房发生的首套住房贷款，其贷款利息支出，婚后可以选择其中一套购买的住房，由购买方按扣除标准的</a:t>
            </a:r>
            <a:r>
              <a:rPr lang="en-US" altLang="zh-CN" dirty="0" smtClean="0">
                <a:latin typeface="微软雅黑" pitchFamily="34" charset="-122"/>
                <a:ea typeface="微软雅黑" pitchFamily="34" charset="-122"/>
              </a:rPr>
              <a:t>100%</a:t>
            </a:r>
            <a:r>
              <a:rPr lang="zh-CN" altLang="en-US" dirty="0" smtClean="0">
                <a:latin typeface="微软雅黑" pitchFamily="34" charset="-122"/>
                <a:ea typeface="微软雅黑" pitchFamily="34" charset="-122"/>
              </a:rPr>
              <a:t>扣除</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也可以由夫妻双方对各自购买的住房分别按扣除标准的</a:t>
            </a:r>
            <a:r>
              <a:rPr lang="en-US" altLang="zh-CN" dirty="0" smtClean="0">
                <a:latin typeface="微软雅黑" pitchFamily="34" charset="-122"/>
                <a:ea typeface="微软雅黑" pitchFamily="34" charset="-122"/>
              </a:rPr>
              <a:t>50%</a:t>
            </a:r>
            <a:r>
              <a:rPr lang="zh-CN" altLang="en-US" dirty="0" smtClean="0">
                <a:latin typeface="微软雅黑" pitchFamily="34" charset="-122"/>
                <a:ea typeface="微软雅黑" pitchFamily="34" charset="-122"/>
              </a:rPr>
              <a:t>扣除，具体扣除方式在一个纳税年度内不能变更。</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六边形 2"/>
          <p:cNvSpPr/>
          <p:nvPr/>
        </p:nvSpPr>
        <p:spPr>
          <a:xfrm>
            <a:off x="971600" y="1196752"/>
            <a:ext cx="1512168" cy="1224136"/>
          </a:xfrm>
          <a:prstGeom prst="hexagon">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259632" y="1268760"/>
            <a:ext cx="1152128" cy="1077218"/>
          </a:xfrm>
          <a:prstGeom prst="rect">
            <a:avLst/>
          </a:prstGeom>
          <a:noFill/>
        </p:spPr>
        <p:txBody>
          <a:bodyPr wrap="square" rtlCol="0">
            <a:spAutoFit/>
          </a:bodyPr>
          <a:lstStyle/>
          <a:p>
            <a:r>
              <a:rPr lang="zh-CN" altLang="en-US" sz="3200" b="1" dirty="0" smtClean="0">
                <a:solidFill>
                  <a:srgbClr val="FF0000"/>
                </a:solidFill>
                <a:latin typeface="微软雅黑" pitchFamily="34" charset="-122"/>
                <a:ea typeface="微软雅黑" pitchFamily="34" charset="-122"/>
              </a:rPr>
              <a:t>住房租金</a:t>
            </a:r>
            <a:endParaRPr lang="zh-CN" altLang="en-US" sz="3200" b="1" dirty="0">
              <a:solidFill>
                <a:srgbClr val="FF0000"/>
              </a:solidFill>
              <a:latin typeface="微软雅黑" pitchFamily="34" charset="-122"/>
              <a:ea typeface="微软雅黑" pitchFamily="34" charset="-122"/>
            </a:endParaRPr>
          </a:p>
        </p:txBody>
      </p:sp>
      <p:sp>
        <p:nvSpPr>
          <p:cNvPr id="5" name="燕尾形 4"/>
          <p:cNvSpPr/>
          <p:nvPr/>
        </p:nvSpPr>
        <p:spPr>
          <a:xfrm>
            <a:off x="2627784" y="1484784"/>
            <a:ext cx="5544616" cy="72008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TextBox 5"/>
          <p:cNvSpPr txBox="1"/>
          <p:nvPr/>
        </p:nvSpPr>
        <p:spPr>
          <a:xfrm>
            <a:off x="2987824" y="1599183"/>
            <a:ext cx="5040560"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按照</a:t>
            </a:r>
            <a:r>
              <a:rPr lang="en-US" altLang="zh-CN" sz="2400" b="1" dirty="0" smtClean="0">
                <a:solidFill>
                  <a:schemeClr val="bg1"/>
                </a:solidFill>
                <a:latin typeface="微软雅黑" pitchFamily="34" charset="-122"/>
                <a:ea typeface="微软雅黑" pitchFamily="34" charset="-122"/>
              </a:rPr>
              <a:t>800</a:t>
            </a:r>
            <a:r>
              <a:rPr lang="zh-CN" altLang="en-US" sz="2400" b="1" dirty="0" smtClean="0">
                <a:solidFill>
                  <a:schemeClr val="bg1"/>
                </a:solidFill>
                <a:latin typeface="微软雅黑" pitchFamily="34" charset="-122"/>
                <a:ea typeface="微软雅黑" pitchFamily="34" charset="-122"/>
              </a:rPr>
              <a:t>元</a:t>
            </a:r>
            <a:r>
              <a:rPr lang="en-US" altLang="zh-CN" sz="2400" b="1" dirty="0" smtClean="0">
                <a:solidFill>
                  <a:schemeClr val="bg1"/>
                </a:solidFill>
                <a:latin typeface="微软雅黑" pitchFamily="34" charset="-122"/>
                <a:ea typeface="微软雅黑" pitchFamily="34" charset="-122"/>
              </a:rPr>
              <a:t>~1500</a:t>
            </a:r>
            <a:r>
              <a:rPr lang="zh-CN" altLang="en-US" sz="2400" b="1" dirty="0" smtClean="0">
                <a:solidFill>
                  <a:schemeClr val="bg1"/>
                </a:solidFill>
                <a:latin typeface="微软雅黑" pitchFamily="34" charset="-122"/>
                <a:ea typeface="微软雅黑" pitchFamily="34" charset="-122"/>
              </a:rPr>
              <a:t>元</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月定额扣除</a:t>
            </a:r>
            <a:endParaRPr lang="zh-CN" altLang="en-US" sz="2400" b="1" dirty="0">
              <a:solidFill>
                <a:schemeClr val="bg1"/>
              </a:solidFill>
              <a:latin typeface="微软雅黑" pitchFamily="34" charset="-122"/>
              <a:ea typeface="微软雅黑" pitchFamily="34" charset="-122"/>
            </a:endParaRPr>
          </a:p>
        </p:txBody>
      </p:sp>
      <p:pic>
        <p:nvPicPr>
          <p:cNvPr id="8" name="图片 7" descr="t01c559e27c03bdaa75.jpg"/>
          <p:cNvPicPr>
            <a:picLocks noChangeAspect="1"/>
          </p:cNvPicPr>
          <p:nvPr/>
        </p:nvPicPr>
        <p:blipFill>
          <a:blip r:embed="rId3" cstate="print"/>
          <a:stretch>
            <a:fillRect/>
          </a:stretch>
        </p:blipFill>
        <p:spPr>
          <a:xfrm>
            <a:off x="2843808" y="2780928"/>
            <a:ext cx="4495800" cy="304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5"/>
          <p:cNvSpPr>
            <a:spLocks noChangeShapeType="1"/>
          </p:cNvSpPr>
          <p:nvPr/>
        </p:nvSpPr>
        <p:spPr bwMode="gray">
          <a:xfrm flipH="1">
            <a:off x="2498476" y="5755779"/>
            <a:ext cx="874713" cy="712787"/>
          </a:xfrm>
          <a:prstGeom prst="line">
            <a:avLst/>
          </a:prstGeom>
          <a:noFill/>
          <a:ln w="9525">
            <a:solidFill>
              <a:srgbClr val="F8F8F8">
                <a:alpha val="10001"/>
              </a:srgbClr>
            </a:solidFill>
            <a:round/>
            <a:headEnd/>
            <a:tailEnd/>
          </a:ln>
          <a:effectLst/>
        </p:spPr>
        <p:txBody>
          <a:bodyPr/>
          <a:lstStyle/>
          <a:p>
            <a:endParaRPr lang="zh-CN" altLang="en-US"/>
          </a:p>
        </p:txBody>
      </p:sp>
      <p:sp>
        <p:nvSpPr>
          <p:cNvPr id="25" name="Line 6"/>
          <p:cNvSpPr>
            <a:spLocks noChangeShapeType="1"/>
          </p:cNvSpPr>
          <p:nvPr/>
        </p:nvSpPr>
        <p:spPr bwMode="gray">
          <a:xfrm>
            <a:off x="6252914" y="5771654"/>
            <a:ext cx="874712" cy="712787"/>
          </a:xfrm>
          <a:prstGeom prst="line">
            <a:avLst/>
          </a:prstGeom>
          <a:noFill/>
          <a:ln w="9525">
            <a:solidFill>
              <a:srgbClr val="F8F8F8">
                <a:alpha val="10001"/>
              </a:srgbClr>
            </a:solidFill>
            <a:round/>
            <a:headEnd/>
            <a:tailEnd/>
          </a:ln>
          <a:effectLst/>
        </p:spPr>
        <p:txBody>
          <a:bodyPr/>
          <a:lstStyle/>
          <a:p>
            <a:endParaRPr lang="zh-CN" altLang="en-US"/>
          </a:p>
        </p:txBody>
      </p:sp>
      <p:sp>
        <p:nvSpPr>
          <p:cNvPr id="26" name="Line 7"/>
          <p:cNvSpPr>
            <a:spLocks noChangeShapeType="1"/>
          </p:cNvSpPr>
          <p:nvPr/>
        </p:nvSpPr>
        <p:spPr bwMode="gray">
          <a:xfrm flipH="1">
            <a:off x="949076" y="5411291"/>
            <a:ext cx="1143000" cy="331788"/>
          </a:xfrm>
          <a:prstGeom prst="line">
            <a:avLst/>
          </a:prstGeom>
          <a:noFill/>
          <a:ln w="9525">
            <a:solidFill>
              <a:srgbClr val="F8F8F8">
                <a:alpha val="10001"/>
              </a:srgbClr>
            </a:solidFill>
            <a:round/>
            <a:headEnd/>
            <a:tailEnd/>
          </a:ln>
          <a:effectLst/>
        </p:spPr>
        <p:txBody>
          <a:bodyPr/>
          <a:lstStyle/>
          <a:p>
            <a:endParaRPr lang="zh-CN" altLang="en-US"/>
          </a:p>
        </p:txBody>
      </p:sp>
      <p:sp>
        <p:nvSpPr>
          <p:cNvPr id="27" name="Line 8"/>
          <p:cNvSpPr>
            <a:spLocks noChangeShapeType="1"/>
          </p:cNvSpPr>
          <p:nvPr/>
        </p:nvSpPr>
        <p:spPr bwMode="gray">
          <a:xfrm>
            <a:off x="7645151" y="5406529"/>
            <a:ext cx="1103313" cy="331787"/>
          </a:xfrm>
          <a:prstGeom prst="line">
            <a:avLst/>
          </a:prstGeom>
          <a:noFill/>
          <a:ln w="9525">
            <a:solidFill>
              <a:srgbClr val="F8F8F8">
                <a:alpha val="10001"/>
              </a:srgbClr>
            </a:solidFill>
            <a:round/>
            <a:headEnd/>
            <a:tailEnd/>
          </a:ln>
          <a:effectLst/>
        </p:spPr>
        <p:txBody>
          <a:bodyPr/>
          <a:lstStyle/>
          <a:p>
            <a:endParaRPr lang="zh-CN" altLang="en-US"/>
          </a:p>
        </p:txBody>
      </p:sp>
      <p:sp>
        <p:nvSpPr>
          <p:cNvPr id="32" name="Freeform 13"/>
          <p:cNvSpPr>
            <a:spLocks/>
          </p:cNvSpPr>
          <p:nvPr/>
        </p:nvSpPr>
        <p:spPr bwMode="gray">
          <a:xfrm>
            <a:off x="968126" y="3771404"/>
            <a:ext cx="7743825" cy="1036637"/>
          </a:xfrm>
          <a:custGeom>
            <a:avLst/>
            <a:gdLst/>
            <a:ahLst/>
            <a:cxnLst>
              <a:cxn ang="0">
                <a:pos x="0" y="0"/>
              </a:cxn>
              <a:cxn ang="0">
                <a:pos x="2443" y="649"/>
              </a:cxn>
              <a:cxn ang="0">
                <a:pos x="4878" y="17"/>
              </a:cxn>
            </a:cxnLst>
            <a:rect l="0" t="0" r="r" b="b"/>
            <a:pathLst>
              <a:path w="4878" h="653">
                <a:moveTo>
                  <a:pt x="0" y="0"/>
                </a:moveTo>
                <a:cubicBezTo>
                  <a:pt x="522" y="422"/>
                  <a:pt x="1577" y="653"/>
                  <a:pt x="2443" y="649"/>
                </a:cubicBezTo>
                <a:cubicBezTo>
                  <a:pt x="3387" y="645"/>
                  <a:pt x="4229" y="447"/>
                  <a:pt x="4878" y="17"/>
                </a:cubicBezTo>
              </a:path>
            </a:pathLst>
          </a:custGeom>
          <a:noFill/>
          <a:ln w="28575" cmpd="sng">
            <a:solidFill>
              <a:srgbClr val="FFFFFF">
                <a:alpha val="80000"/>
              </a:srgbClr>
            </a:solidFill>
            <a:round/>
            <a:headEnd/>
            <a:tailEnd/>
          </a:ln>
          <a:effectLst/>
        </p:spPr>
        <p:txBody>
          <a:bodyPr/>
          <a:lstStyle/>
          <a:p>
            <a:endParaRPr lang="zh-CN" altLang="en-US"/>
          </a:p>
        </p:txBody>
      </p:sp>
      <p:sp>
        <p:nvSpPr>
          <p:cNvPr id="33" name="Line 14"/>
          <p:cNvSpPr>
            <a:spLocks noChangeShapeType="1"/>
          </p:cNvSpPr>
          <p:nvPr/>
        </p:nvSpPr>
        <p:spPr bwMode="gray">
          <a:xfrm flipH="1">
            <a:off x="2498476" y="5697041"/>
            <a:ext cx="874713" cy="712788"/>
          </a:xfrm>
          <a:prstGeom prst="line">
            <a:avLst/>
          </a:prstGeom>
          <a:noFill/>
          <a:ln w="9525">
            <a:solidFill>
              <a:srgbClr val="F8F8F8">
                <a:alpha val="10001"/>
              </a:srgbClr>
            </a:solidFill>
            <a:round/>
            <a:headEnd/>
            <a:tailEnd/>
          </a:ln>
          <a:effectLst/>
        </p:spPr>
        <p:txBody>
          <a:bodyPr/>
          <a:lstStyle/>
          <a:p>
            <a:endParaRPr lang="zh-CN" altLang="en-US"/>
          </a:p>
        </p:txBody>
      </p:sp>
      <p:sp>
        <p:nvSpPr>
          <p:cNvPr id="34" name="Line 15"/>
          <p:cNvSpPr>
            <a:spLocks noChangeShapeType="1"/>
          </p:cNvSpPr>
          <p:nvPr/>
        </p:nvSpPr>
        <p:spPr bwMode="gray">
          <a:xfrm>
            <a:off x="6252914" y="5712916"/>
            <a:ext cx="874712" cy="712788"/>
          </a:xfrm>
          <a:prstGeom prst="line">
            <a:avLst/>
          </a:prstGeom>
          <a:noFill/>
          <a:ln w="9525">
            <a:solidFill>
              <a:srgbClr val="F8F8F8">
                <a:alpha val="10001"/>
              </a:srgbClr>
            </a:solidFill>
            <a:round/>
            <a:headEnd/>
            <a:tailEnd/>
          </a:ln>
          <a:effectLst/>
        </p:spPr>
        <p:txBody>
          <a:bodyPr/>
          <a:lstStyle/>
          <a:p>
            <a:endParaRPr lang="zh-CN" altLang="en-US"/>
          </a:p>
        </p:txBody>
      </p:sp>
      <p:sp>
        <p:nvSpPr>
          <p:cNvPr id="35" name="Line 16"/>
          <p:cNvSpPr>
            <a:spLocks noChangeShapeType="1"/>
          </p:cNvSpPr>
          <p:nvPr/>
        </p:nvSpPr>
        <p:spPr bwMode="gray">
          <a:xfrm flipH="1">
            <a:off x="949076" y="5352554"/>
            <a:ext cx="1143000" cy="331787"/>
          </a:xfrm>
          <a:prstGeom prst="line">
            <a:avLst/>
          </a:prstGeom>
          <a:noFill/>
          <a:ln w="9525">
            <a:solidFill>
              <a:srgbClr val="F8F8F8">
                <a:alpha val="10001"/>
              </a:srgbClr>
            </a:solidFill>
            <a:round/>
            <a:headEnd/>
            <a:tailEnd/>
          </a:ln>
          <a:effectLst/>
        </p:spPr>
        <p:txBody>
          <a:bodyPr/>
          <a:lstStyle/>
          <a:p>
            <a:endParaRPr lang="zh-CN" altLang="en-US"/>
          </a:p>
        </p:txBody>
      </p:sp>
      <p:sp>
        <p:nvSpPr>
          <p:cNvPr id="36" name="Line 17"/>
          <p:cNvSpPr>
            <a:spLocks noChangeShapeType="1"/>
          </p:cNvSpPr>
          <p:nvPr/>
        </p:nvSpPr>
        <p:spPr bwMode="gray">
          <a:xfrm>
            <a:off x="7645151" y="5347791"/>
            <a:ext cx="1103313" cy="331788"/>
          </a:xfrm>
          <a:prstGeom prst="line">
            <a:avLst/>
          </a:prstGeom>
          <a:noFill/>
          <a:ln w="9525">
            <a:solidFill>
              <a:srgbClr val="F8F8F8">
                <a:alpha val="10001"/>
              </a:srgbClr>
            </a:solidFill>
            <a:round/>
            <a:headEnd/>
            <a:tailEnd/>
          </a:ln>
          <a:effectLst/>
        </p:spPr>
        <p:txBody>
          <a:bodyPr/>
          <a:lstStyle/>
          <a:p>
            <a:endParaRPr lang="zh-CN" altLang="en-US"/>
          </a:p>
        </p:txBody>
      </p:sp>
      <p:grpSp>
        <p:nvGrpSpPr>
          <p:cNvPr id="83" name="组合 82"/>
          <p:cNvGrpSpPr/>
          <p:nvPr/>
        </p:nvGrpSpPr>
        <p:grpSpPr>
          <a:xfrm>
            <a:off x="1907704" y="1900795"/>
            <a:ext cx="5724227" cy="4552541"/>
            <a:chOff x="2016125" y="1927225"/>
            <a:chExt cx="5302275" cy="3718870"/>
          </a:xfrm>
        </p:grpSpPr>
        <p:sp>
          <p:nvSpPr>
            <p:cNvPr id="28" name="Text Box 9"/>
            <p:cNvSpPr txBox="1">
              <a:spLocks noChangeArrowheads="1"/>
            </p:cNvSpPr>
            <p:nvPr/>
          </p:nvSpPr>
          <p:spPr bwMode="gray">
            <a:xfrm>
              <a:off x="3014414" y="5168405"/>
              <a:ext cx="3668712" cy="477690"/>
            </a:xfrm>
            <a:prstGeom prst="rect">
              <a:avLst/>
            </a:prstGeom>
            <a:noFill/>
            <a:ln w="9525" algn="ctr">
              <a:noFill/>
              <a:miter lim="800000"/>
              <a:headEnd/>
              <a:tailEnd/>
            </a:ln>
            <a:effectLst/>
          </p:spPr>
          <p:txBody>
            <a:bodyPr>
              <a:spAutoFit/>
            </a:bodyPr>
            <a:lstStyle/>
            <a:p>
              <a:pPr algn="ctr" eaLnBrk="0" hangingPunct="0"/>
              <a:r>
                <a:rPr lang="zh-CN" altLang="en-US" sz="3200" dirty="0" smtClean="0">
                  <a:solidFill>
                    <a:srgbClr val="FEFFFF"/>
                  </a:solidFill>
                  <a:ea typeface="宋体" pitchFamily="2" charset="-122"/>
                  <a:cs typeface="Arial" pitchFamily="34" charset="0"/>
                </a:rPr>
                <a:t>中华传统美德</a:t>
              </a:r>
              <a:endParaRPr lang="en-US" altLang="zh-CN" sz="3200" dirty="0">
                <a:solidFill>
                  <a:srgbClr val="FEFFFF"/>
                </a:solidFill>
                <a:ea typeface="宋体" pitchFamily="2" charset="-122"/>
                <a:cs typeface="Arial" pitchFamily="34" charset="0"/>
              </a:endParaRPr>
            </a:p>
          </p:txBody>
        </p:sp>
        <p:sp>
          <p:nvSpPr>
            <p:cNvPr id="29" name="Line 10"/>
            <p:cNvSpPr>
              <a:spLocks noChangeShapeType="1"/>
            </p:cNvSpPr>
            <p:nvPr/>
          </p:nvSpPr>
          <p:spPr bwMode="gray">
            <a:xfrm flipH="1">
              <a:off x="2509589" y="3766641"/>
              <a:ext cx="874712" cy="712788"/>
            </a:xfrm>
            <a:prstGeom prst="line">
              <a:avLst/>
            </a:prstGeom>
            <a:noFill/>
            <a:ln w="9525">
              <a:solidFill>
                <a:srgbClr val="F8F8F8">
                  <a:alpha val="39999"/>
                </a:srgbClr>
              </a:solidFill>
              <a:round/>
              <a:headEnd/>
              <a:tailEnd/>
            </a:ln>
            <a:effectLst/>
          </p:spPr>
          <p:txBody>
            <a:bodyPr/>
            <a:lstStyle/>
            <a:p>
              <a:endParaRPr lang="zh-CN" altLang="en-US" sz="3200"/>
            </a:p>
          </p:txBody>
        </p:sp>
        <p:sp>
          <p:nvSpPr>
            <p:cNvPr id="30" name="Line 11"/>
            <p:cNvSpPr>
              <a:spLocks noChangeShapeType="1"/>
            </p:cNvSpPr>
            <p:nvPr/>
          </p:nvSpPr>
          <p:spPr bwMode="gray">
            <a:xfrm>
              <a:off x="6264026" y="3782516"/>
              <a:ext cx="874713" cy="712788"/>
            </a:xfrm>
            <a:prstGeom prst="line">
              <a:avLst/>
            </a:prstGeom>
            <a:noFill/>
            <a:ln w="9525">
              <a:solidFill>
                <a:srgbClr val="F8F8F8">
                  <a:alpha val="39999"/>
                </a:srgbClr>
              </a:solidFill>
              <a:round/>
              <a:headEnd/>
              <a:tailEnd/>
            </a:ln>
            <a:effectLst/>
          </p:spPr>
          <p:txBody>
            <a:bodyPr/>
            <a:lstStyle/>
            <a:p>
              <a:endParaRPr lang="zh-CN" altLang="en-US" sz="3200"/>
            </a:p>
          </p:txBody>
        </p:sp>
        <p:sp>
          <p:nvSpPr>
            <p:cNvPr id="31" name="Line 12"/>
            <p:cNvSpPr>
              <a:spLocks noChangeShapeType="1"/>
            </p:cNvSpPr>
            <p:nvPr/>
          </p:nvSpPr>
          <p:spPr bwMode="gray">
            <a:xfrm>
              <a:off x="4857501" y="3965079"/>
              <a:ext cx="0" cy="825500"/>
            </a:xfrm>
            <a:prstGeom prst="line">
              <a:avLst/>
            </a:prstGeom>
            <a:noFill/>
            <a:ln w="9525">
              <a:solidFill>
                <a:srgbClr val="F8F8F8">
                  <a:alpha val="30000"/>
                </a:srgbClr>
              </a:solidFill>
              <a:round/>
              <a:headEnd/>
              <a:tailEnd/>
            </a:ln>
            <a:effectLst/>
          </p:spPr>
          <p:txBody>
            <a:bodyPr/>
            <a:lstStyle/>
            <a:p>
              <a:endParaRPr lang="zh-CN" altLang="en-US" sz="3200"/>
            </a:p>
          </p:txBody>
        </p:sp>
        <p:sp>
          <p:nvSpPr>
            <p:cNvPr id="37" name="Line 18"/>
            <p:cNvSpPr>
              <a:spLocks noChangeShapeType="1"/>
            </p:cNvSpPr>
            <p:nvPr/>
          </p:nvSpPr>
          <p:spPr bwMode="gray">
            <a:xfrm>
              <a:off x="4857501" y="3906341"/>
              <a:ext cx="0" cy="825500"/>
            </a:xfrm>
            <a:prstGeom prst="line">
              <a:avLst/>
            </a:prstGeom>
            <a:noFill/>
            <a:ln w="9525">
              <a:solidFill>
                <a:srgbClr val="F8F8F8">
                  <a:alpha val="30000"/>
                </a:srgbClr>
              </a:solidFill>
              <a:round/>
              <a:headEnd/>
              <a:tailEnd/>
            </a:ln>
            <a:effectLst/>
          </p:spPr>
          <p:txBody>
            <a:bodyPr/>
            <a:lstStyle/>
            <a:p>
              <a:endParaRPr lang="zh-CN" altLang="en-US" sz="3200"/>
            </a:p>
          </p:txBody>
        </p:sp>
        <p:sp>
          <p:nvSpPr>
            <p:cNvPr id="67" name="Freeform 2"/>
            <p:cNvSpPr>
              <a:spLocks/>
            </p:cNvSpPr>
            <p:nvPr/>
          </p:nvSpPr>
          <p:spPr bwMode="gray">
            <a:xfrm>
              <a:off x="2717800" y="4829175"/>
              <a:ext cx="4533900" cy="568325"/>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folHlink">
                    <a:gamma/>
                    <a:shade val="83137"/>
                    <a:invGamma/>
                  </a:schemeClr>
                </a:gs>
                <a:gs pos="50000">
                  <a:schemeClr val="folHlink"/>
                </a:gs>
                <a:gs pos="100000">
                  <a:schemeClr val="folHlink">
                    <a:gamma/>
                    <a:shade val="83137"/>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sz="3200"/>
            </a:p>
          </p:txBody>
        </p:sp>
        <p:sp>
          <p:nvSpPr>
            <p:cNvPr id="68" name="Freeform 3"/>
            <p:cNvSpPr>
              <a:spLocks/>
            </p:cNvSpPr>
            <p:nvPr/>
          </p:nvSpPr>
          <p:spPr bwMode="gray">
            <a:xfrm>
              <a:off x="2016125" y="4829175"/>
              <a:ext cx="609600" cy="56832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folHlink">
                    <a:gamma/>
                    <a:shade val="63137"/>
                    <a:invGamma/>
                  </a:schemeClr>
                </a:gs>
                <a:gs pos="50000">
                  <a:schemeClr val="folHlink"/>
                </a:gs>
                <a:gs pos="100000">
                  <a:schemeClr val="folHlink">
                    <a:gamma/>
                    <a:shade val="63137"/>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sz="3200"/>
            </a:p>
          </p:txBody>
        </p:sp>
        <p:sp>
          <p:nvSpPr>
            <p:cNvPr id="69" name="Freeform 4"/>
            <p:cNvSpPr>
              <a:spLocks/>
            </p:cNvSpPr>
            <p:nvPr/>
          </p:nvSpPr>
          <p:spPr bwMode="gray">
            <a:xfrm>
              <a:off x="2717800" y="3870325"/>
              <a:ext cx="4533900" cy="568325"/>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hlink">
                    <a:gamma/>
                    <a:shade val="83137"/>
                    <a:invGamma/>
                  </a:schemeClr>
                </a:gs>
                <a:gs pos="50000">
                  <a:schemeClr val="hlink"/>
                </a:gs>
                <a:gs pos="100000">
                  <a:schemeClr val="hlink">
                    <a:gamma/>
                    <a:shade val="83137"/>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sz="3200"/>
            </a:p>
          </p:txBody>
        </p:sp>
        <p:sp>
          <p:nvSpPr>
            <p:cNvPr id="70" name="Freeform 5"/>
            <p:cNvSpPr>
              <a:spLocks/>
            </p:cNvSpPr>
            <p:nvPr/>
          </p:nvSpPr>
          <p:spPr bwMode="gray">
            <a:xfrm>
              <a:off x="2016125" y="3870325"/>
              <a:ext cx="609600" cy="56832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hlink">
                    <a:gamma/>
                    <a:shade val="63137"/>
                    <a:invGamma/>
                  </a:schemeClr>
                </a:gs>
                <a:gs pos="50000">
                  <a:schemeClr val="hlink"/>
                </a:gs>
                <a:gs pos="100000">
                  <a:schemeClr val="hlink">
                    <a:gamma/>
                    <a:shade val="63137"/>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sz="3200"/>
            </a:p>
          </p:txBody>
        </p:sp>
        <p:sp>
          <p:nvSpPr>
            <p:cNvPr id="71" name="Text Box 6"/>
            <p:cNvSpPr txBox="1">
              <a:spLocks noChangeArrowheads="1"/>
            </p:cNvSpPr>
            <p:nvPr/>
          </p:nvSpPr>
          <p:spPr bwMode="gray">
            <a:xfrm>
              <a:off x="3121025" y="3929064"/>
              <a:ext cx="3581400" cy="477690"/>
            </a:xfrm>
            <a:prstGeom prst="rect">
              <a:avLst/>
            </a:prstGeom>
            <a:noFill/>
            <a:ln w="9525">
              <a:noFill/>
              <a:miter lim="800000"/>
              <a:headEnd/>
              <a:tailEnd/>
            </a:ln>
            <a:effectLst>
              <a:outerShdw dist="17961" dir="2700000" algn="ctr" rotWithShape="0">
                <a:srgbClr val="333333">
                  <a:alpha val="50000"/>
                </a:srgbClr>
              </a:outerShdw>
            </a:effectLst>
          </p:spPr>
          <p:txBody>
            <a:bodyPr>
              <a:spAutoFit/>
            </a:bodyPr>
            <a:lstStyle/>
            <a:p>
              <a:pPr algn="ctr">
                <a:spcBef>
                  <a:spcPct val="50000"/>
                </a:spcBef>
              </a:pPr>
              <a:r>
                <a:rPr lang="zh-CN" altLang="en-US" sz="3200" b="1" dirty="0" smtClean="0">
                  <a:solidFill>
                    <a:schemeClr val="bg1"/>
                  </a:solidFill>
                  <a:ea typeface="宋体" pitchFamily="2" charset="-122"/>
                  <a:cs typeface="Arial" pitchFamily="34" charset="0"/>
                </a:rPr>
                <a:t>累积预扣法</a:t>
              </a:r>
              <a:endParaRPr lang="en-US" altLang="zh-CN" sz="3200" b="1" dirty="0">
                <a:solidFill>
                  <a:schemeClr val="bg1"/>
                </a:solidFill>
                <a:ea typeface="宋体" pitchFamily="2" charset="-122"/>
                <a:cs typeface="Arial" pitchFamily="34" charset="0"/>
              </a:endParaRPr>
            </a:p>
          </p:txBody>
        </p:sp>
        <p:sp>
          <p:nvSpPr>
            <p:cNvPr id="72" name="Freeform 7"/>
            <p:cNvSpPr>
              <a:spLocks/>
            </p:cNvSpPr>
            <p:nvPr/>
          </p:nvSpPr>
          <p:spPr bwMode="gray">
            <a:xfrm>
              <a:off x="2717800" y="2905125"/>
              <a:ext cx="4533900" cy="568325"/>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1"/>
                </a:gs>
                <a:gs pos="50000">
                  <a:schemeClr val="accent1">
                    <a:gamma/>
                    <a:tint val="73725"/>
                    <a:invGamma/>
                  </a:schemeClr>
                </a:gs>
                <a:gs pos="100000">
                  <a:schemeClr val="accent1"/>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sz="3200"/>
            </a:p>
          </p:txBody>
        </p:sp>
        <p:sp>
          <p:nvSpPr>
            <p:cNvPr id="73" name="Freeform 8"/>
            <p:cNvSpPr>
              <a:spLocks/>
            </p:cNvSpPr>
            <p:nvPr/>
          </p:nvSpPr>
          <p:spPr bwMode="gray">
            <a:xfrm>
              <a:off x="2016125" y="2905125"/>
              <a:ext cx="609600" cy="56832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1">
                    <a:gamma/>
                    <a:shade val="85882"/>
                    <a:invGamma/>
                  </a:schemeClr>
                </a:gs>
                <a:gs pos="50000">
                  <a:schemeClr val="accent1"/>
                </a:gs>
                <a:gs pos="100000">
                  <a:schemeClr val="accent1">
                    <a:gamma/>
                    <a:shade val="85882"/>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sz="3200"/>
            </a:p>
          </p:txBody>
        </p:sp>
        <p:sp>
          <p:nvSpPr>
            <p:cNvPr id="74" name="Freeform 9"/>
            <p:cNvSpPr>
              <a:spLocks/>
            </p:cNvSpPr>
            <p:nvPr/>
          </p:nvSpPr>
          <p:spPr bwMode="gray">
            <a:xfrm>
              <a:off x="2717800" y="1974850"/>
              <a:ext cx="4533900" cy="568325"/>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sz="3200"/>
            </a:p>
          </p:txBody>
        </p:sp>
        <p:sp>
          <p:nvSpPr>
            <p:cNvPr id="75" name="Freeform 10"/>
            <p:cNvSpPr>
              <a:spLocks/>
            </p:cNvSpPr>
            <p:nvPr/>
          </p:nvSpPr>
          <p:spPr bwMode="gray">
            <a:xfrm>
              <a:off x="2016125" y="1974850"/>
              <a:ext cx="609600" cy="56832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endParaRPr lang="zh-CN" altLang="en-US" sz="3200"/>
            </a:p>
          </p:txBody>
        </p:sp>
        <p:sp>
          <p:nvSpPr>
            <p:cNvPr id="76" name="Text Box 12"/>
            <p:cNvSpPr txBox="1">
              <a:spLocks noChangeArrowheads="1"/>
            </p:cNvSpPr>
            <p:nvPr/>
          </p:nvSpPr>
          <p:spPr bwMode="gray">
            <a:xfrm>
              <a:off x="3121025" y="2039938"/>
              <a:ext cx="3581400" cy="477690"/>
            </a:xfrm>
            <a:prstGeom prst="rect">
              <a:avLst/>
            </a:prstGeom>
            <a:noFill/>
            <a:ln w="9525">
              <a:noFill/>
              <a:miter lim="800000"/>
              <a:headEnd/>
              <a:tailEnd/>
            </a:ln>
            <a:effectLst>
              <a:outerShdw dist="17961" dir="2700000" algn="ctr" rotWithShape="0">
                <a:srgbClr val="333333">
                  <a:alpha val="50000"/>
                </a:srgbClr>
              </a:outerShdw>
            </a:effectLst>
          </p:spPr>
          <p:txBody>
            <a:bodyPr>
              <a:spAutoFit/>
            </a:bodyPr>
            <a:lstStyle/>
            <a:p>
              <a:pPr algn="ctr">
                <a:spcBef>
                  <a:spcPct val="50000"/>
                </a:spcBef>
              </a:pPr>
              <a:r>
                <a:rPr lang="zh-CN" altLang="en-US" sz="3200" b="1" dirty="0" smtClean="0">
                  <a:solidFill>
                    <a:schemeClr val="bg1"/>
                  </a:solidFill>
                  <a:ea typeface="宋体" pitchFamily="2" charset="-122"/>
                  <a:cs typeface="Arial" pitchFamily="34" charset="0"/>
                </a:rPr>
                <a:t>专项附加扣除内容</a:t>
              </a:r>
              <a:endParaRPr lang="en-US" altLang="zh-CN" sz="3200" b="1" dirty="0">
                <a:solidFill>
                  <a:schemeClr val="bg1"/>
                </a:solidFill>
                <a:ea typeface="宋体" pitchFamily="2" charset="-122"/>
                <a:cs typeface="Arial" pitchFamily="34" charset="0"/>
              </a:endParaRPr>
            </a:p>
          </p:txBody>
        </p:sp>
        <p:sp>
          <p:nvSpPr>
            <p:cNvPr id="77" name="Text Box 13"/>
            <p:cNvSpPr txBox="1">
              <a:spLocks noChangeArrowheads="1"/>
            </p:cNvSpPr>
            <p:nvPr/>
          </p:nvSpPr>
          <p:spPr bwMode="gray">
            <a:xfrm>
              <a:off x="3121025" y="2963864"/>
              <a:ext cx="3581400" cy="477690"/>
            </a:xfrm>
            <a:prstGeom prst="rect">
              <a:avLst/>
            </a:prstGeom>
            <a:noFill/>
            <a:ln w="9525">
              <a:noFill/>
              <a:miter lim="800000"/>
              <a:headEnd/>
              <a:tailEnd/>
            </a:ln>
            <a:effectLst>
              <a:outerShdw dist="17961" dir="2700000" algn="ctr" rotWithShape="0">
                <a:srgbClr val="333333">
                  <a:alpha val="50000"/>
                </a:srgbClr>
              </a:outerShdw>
            </a:effectLst>
          </p:spPr>
          <p:txBody>
            <a:bodyPr>
              <a:spAutoFit/>
            </a:bodyPr>
            <a:lstStyle/>
            <a:p>
              <a:pPr algn="ctr">
                <a:spcBef>
                  <a:spcPct val="50000"/>
                </a:spcBef>
              </a:pPr>
              <a:r>
                <a:rPr lang="zh-CN" altLang="en-US" sz="3200" b="1" dirty="0" smtClean="0">
                  <a:solidFill>
                    <a:schemeClr val="bg1"/>
                  </a:solidFill>
                  <a:ea typeface="宋体" pitchFamily="2" charset="-122"/>
                  <a:cs typeface="Arial" pitchFamily="34" charset="0"/>
                </a:rPr>
                <a:t>专项附加扣除采集</a:t>
              </a:r>
              <a:endParaRPr lang="en-US" altLang="zh-CN" sz="3200" b="1" dirty="0">
                <a:solidFill>
                  <a:schemeClr val="bg1"/>
                </a:solidFill>
                <a:ea typeface="宋体" pitchFamily="2" charset="-122"/>
                <a:cs typeface="Arial" pitchFamily="34" charset="0"/>
              </a:endParaRPr>
            </a:p>
          </p:txBody>
        </p:sp>
        <p:sp>
          <p:nvSpPr>
            <p:cNvPr id="78" name="Text Box 14"/>
            <p:cNvSpPr txBox="1">
              <a:spLocks noChangeArrowheads="1"/>
            </p:cNvSpPr>
            <p:nvPr/>
          </p:nvSpPr>
          <p:spPr bwMode="gray">
            <a:xfrm>
              <a:off x="3121025" y="4897439"/>
              <a:ext cx="4197375" cy="47769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algn="ctr">
                <a:spcBef>
                  <a:spcPct val="50000"/>
                </a:spcBef>
              </a:pPr>
              <a:r>
                <a:rPr lang="zh-CN" altLang="en-US" sz="3200" b="1" dirty="0" smtClean="0">
                  <a:solidFill>
                    <a:schemeClr val="bg1"/>
                  </a:solidFill>
                  <a:ea typeface="宋体" pitchFamily="2" charset="-122"/>
                  <a:cs typeface="Arial" pitchFamily="34" charset="0"/>
                </a:rPr>
                <a:t>全年一次性年终奖</a:t>
              </a:r>
              <a:endParaRPr lang="en-US" altLang="zh-CN" sz="3200" b="1" dirty="0">
                <a:solidFill>
                  <a:schemeClr val="bg1"/>
                </a:solidFill>
                <a:ea typeface="宋体" pitchFamily="2" charset="-122"/>
                <a:cs typeface="Arial" pitchFamily="34" charset="0"/>
              </a:endParaRPr>
            </a:p>
          </p:txBody>
        </p:sp>
        <p:sp>
          <p:nvSpPr>
            <p:cNvPr id="79" name="Text Box 15"/>
            <p:cNvSpPr txBox="1">
              <a:spLocks noChangeArrowheads="1"/>
            </p:cNvSpPr>
            <p:nvPr/>
          </p:nvSpPr>
          <p:spPr bwMode="gray">
            <a:xfrm>
              <a:off x="2149475" y="1927225"/>
              <a:ext cx="304800" cy="477690"/>
            </a:xfrm>
            <a:prstGeom prst="rect">
              <a:avLst/>
            </a:prstGeom>
            <a:noFill/>
            <a:ln w="9525">
              <a:noFill/>
              <a:miter lim="800000"/>
              <a:headEnd/>
              <a:tailEnd/>
            </a:ln>
            <a:effectLst>
              <a:outerShdw dist="28398" dir="1593903" algn="ctr" rotWithShape="0">
                <a:srgbClr val="333333">
                  <a:alpha val="50000"/>
                </a:srgbClr>
              </a:outerShdw>
            </a:effectLst>
          </p:spPr>
          <p:txBody>
            <a:bodyPr>
              <a:spAutoFit/>
            </a:bodyPr>
            <a:lstStyle/>
            <a:p>
              <a:pPr algn="ctr">
                <a:spcBef>
                  <a:spcPct val="50000"/>
                </a:spcBef>
              </a:pPr>
              <a:r>
                <a:rPr lang="en-US" altLang="zh-CN" sz="3200" b="1">
                  <a:solidFill>
                    <a:schemeClr val="bg1"/>
                  </a:solidFill>
                  <a:ea typeface="宋体" pitchFamily="2" charset="-122"/>
                  <a:cs typeface="Arial" pitchFamily="34" charset="0"/>
                </a:rPr>
                <a:t>1</a:t>
              </a:r>
            </a:p>
          </p:txBody>
        </p:sp>
        <p:sp>
          <p:nvSpPr>
            <p:cNvPr id="80" name="Text Box 16"/>
            <p:cNvSpPr txBox="1">
              <a:spLocks noChangeArrowheads="1"/>
            </p:cNvSpPr>
            <p:nvPr/>
          </p:nvSpPr>
          <p:spPr bwMode="gray">
            <a:xfrm>
              <a:off x="2149475" y="2867025"/>
              <a:ext cx="304800" cy="477690"/>
            </a:xfrm>
            <a:prstGeom prst="rect">
              <a:avLst/>
            </a:prstGeom>
            <a:noFill/>
            <a:ln w="9525">
              <a:noFill/>
              <a:miter lim="800000"/>
              <a:headEnd/>
              <a:tailEnd/>
            </a:ln>
            <a:effectLst>
              <a:outerShdw dist="28398" dir="1593903" algn="ctr" rotWithShape="0">
                <a:srgbClr val="333333">
                  <a:alpha val="50000"/>
                </a:srgbClr>
              </a:outerShdw>
            </a:effectLst>
          </p:spPr>
          <p:txBody>
            <a:bodyPr>
              <a:spAutoFit/>
            </a:bodyPr>
            <a:lstStyle/>
            <a:p>
              <a:pPr algn="ctr">
                <a:spcBef>
                  <a:spcPct val="50000"/>
                </a:spcBef>
              </a:pPr>
              <a:r>
                <a:rPr lang="en-US" altLang="zh-CN" sz="3200" b="1">
                  <a:solidFill>
                    <a:schemeClr val="bg1"/>
                  </a:solidFill>
                  <a:ea typeface="宋体" pitchFamily="2" charset="-122"/>
                  <a:cs typeface="Arial" pitchFamily="34" charset="0"/>
                </a:rPr>
                <a:t>2</a:t>
              </a:r>
            </a:p>
          </p:txBody>
        </p:sp>
        <p:sp>
          <p:nvSpPr>
            <p:cNvPr id="81" name="Text Box 17"/>
            <p:cNvSpPr txBox="1">
              <a:spLocks noChangeArrowheads="1"/>
            </p:cNvSpPr>
            <p:nvPr/>
          </p:nvSpPr>
          <p:spPr bwMode="gray">
            <a:xfrm>
              <a:off x="2149475" y="3819525"/>
              <a:ext cx="304800" cy="477690"/>
            </a:xfrm>
            <a:prstGeom prst="rect">
              <a:avLst/>
            </a:prstGeom>
            <a:noFill/>
            <a:ln w="9525">
              <a:noFill/>
              <a:miter lim="800000"/>
              <a:headEnd/>
              <a:tailEnd/>
            </a:ln>
            <a:effectLst>
              <a:outerShdw dist="28398" dir="1593903" algn="ctr" rotWithShape="0">
                <a:srgbClr val="333333">
                  <a:alpha val="50000"/>
                </a:srgbClr>
              </a:outerShdw>
            </a:effectLst>
          </p:spPr>
          <p:txBody>
            <a:bodyPr>
              <a:spAutoFit/>
            </a:bodyPr>
            <a:lstStyle/>
            <a:p>
              <a:pPr algn="ctr">
                <a:spcBef>
                  <a:spcPct val="50000"/>
                </a:spcBef>
              </a:pPr>
              <a:r>
                <a:rPr lang="en-US" altLang="zh-CN" sz="3200" b="1">
                  <a:solidFill>
                    <a:schemeClr val="bg1"/>
                  </a:solidFill>
                  <a:ea typeface="宋体" pitchFamily="2" charset="-122"/>
                  <a:cs typeface="Arial" pitchFamily="34" charset="0"/>
                </a:rPr>
                <a:t>3</a:t>
              </a:r>
            </a:p>
          </p:txBody>
        </p:sp>
        <p:sp>
          <p:nvSpPr>
            <p:cNvPr id="82" name="Text Box 18"/>
            <p:cNvSpPr txBox="1">
              <a:spLocks noChangeArrowheads="1"/>
            </p:cNvSpPr>
            <p:nvPr/>
          </p:nvSpPr>
          <p:spPr bwMode="gray">
            <a:xfrm>
              <a:off x="2139950" y="4781551"/>
              <a:ext cx="304800" cy="477690"/>
            </a:xfrm>
            <a:prstGeom prst="rect">
              <a:avLst/>
            </a:prstGeom>
            <a:noFill/>
            <a:ln w="9525">
              <a:noFill/>
              <a:miter lim="800000"/>
              <a:headEnd/>
              <a:tailEnd/>
            </a:ln>
            <a:effectLst>
              <a:outerShdw dist="28398" dir="1593903" algn="ctr" rotWithShape="0">
                <a:srgbClr val="333333">
                  <a:alpha val="50000"/>
                </a:srgbClr>
              </a:outerShdw>
            </a:effectLst>
          </p:spPr>
          <p:txBody>
            <a:bodyPr>
              <a:spAutoFit/>
            </a:bodyPr>
            <a:lstStyle/>
            <a:p>
              <a:pPr algn="ctr">
                <a:spcBef>
                  <a:spcPct val="50000"/>
                </a:spcBef>
              </a:pPr>
              <a:r>
                <a:rPr lang="en-US" altLang="zh-CN" sz="3200" b="1">
                  <a:solidFill>
                    <a:schemeClr val="bg1"/>
                  </a:solidFill>
                  <a:ea typeface="宋体" pitchFamily="2" charset="-122"/>
                  <a:cs typeface="Arial" pitchFamily="34" charset="0"/>
                </a:rPr>
                <a:t>4</a:t>
              </a:r>
            </a:p>
          </p:txBody>
        </p:sp>
      </p:grpSp>
      <p:sp>
        <p:nvSpPr>
          <p:cNvPr id="84" name="圆角矩形 83"/>
          <p:cNvSpPr/>
          <p:nvPr/>
        </p:nvSpPr>
        <p:spPr>
          <a:xfrm>
            <a:off x="3203848" y="908720"/>
            <a:ext cx="3096344" cy="792088"/>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t>目录</a:t>
            </a:r>
            <a:endParaRPr lang="zh-CN" altLang="en-US" sz="4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云形标注 8"/>
          <p:cNvSpPr/>
          <p:nvPr/>
        </p:nvSpPr>
        <p:spPr>
          <a:xfrm>
            <a:off x="5715008" y="1214422"/>
            <a:ext cx="3428992" cy="1571636"/>
          </a:xfrm>
          <a:prstGeom prst="cloudCallout">
            <a:avLst/>
          </a:prstGeom>
          <a:solidFill>
            <a:schemeClr val="tx2">
              <a:lumMod val="60000"/>
              <a:lumOff val="40000"/>
            </a:schemeClr>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住房租金专项附加扣除</a:t>
            </a:r>
            <a:endParaRPr lang="zh-CN" altLang="en-US" sz="3200" b="1" dirty="0">
              <a:solidFill>
                <a:schemeClr val="bg1"/>
              </a:solidFill>
              <a:latin typeface="微软雅黑" pitchFamily="34" charset="-122"/>
              <a:ea typeface="微软雅黑" pitchFamily="34" charset="-122"/>
            </a:endParaRPr>
          </a:p>
        </p:txBody>
      </p:sp>
      <p:sp>
        <p:nvSpPr>
          <p:cNvPr id="5" name="五边形 4"/>
          <p:cNvSpPr/>
          <p:nvPr/>
        </p:nvSpPr>
        <p:spPr>
          <a:xfrm>
            <a:off x="323528" y="2204864"/>
            <a:ext cx="2952328" cy="648072"/>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11560" y="2204864"/>
            <a:ext cx="216024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谁能扣</a:t>
            </a:r>
            <a:endParaRPr lang="zh-CN" altLang="en-US" sz="3200" b="1" dirty="0">
              <a:solidFill>
                <a:schemeClr val="bg1"/>
              </a:solidFill>
              <a:latin typeface="微软雅黑" pitchFamily="34" charset="-122"/>
              <a:ea typeface="微软雅黑" pitchFamily="34" charset="-122"/>
            </a:endParaRPr>
          </a:p>
        </p:txBody>
      </p:sp>
      <p:sp>
        <p:nvSpPr>
          <p:cNvPr id="7" name="圆角矩形 6"/>
          <p:cNvSpPr/>
          <p:nvPr/>
        </p:nvSpPr>
        <p:spPr>
          <a:xfrm>
            <a:off x="827584" y="2924944"/>
            <a:ext cx="7560840" cy="3024336"/>
          </a:xfrm>
          <a:prstGeom prst="round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latin typeface="微软雅黑" pitchFamily="34" charset="-122"/>
                <a:ea typeface="微软雅黑" pitchFamily="34" charset="-122"/>
              </a:rPr>
              <a:t>如果您在主要工作城市租了住房，同时符合以下条件，就可以享受住房租金专项附加扣除政策。</a:t>
            </a:r>
          </a:p>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1</a:t>
            </a:r>
            <a:r>
              <a:rPr lang="zh-CN" altLang="en-US" sz="2400" b="1" dirty="0" smtClean="0">
                <a:latin typeface="微软雅黑" pitchFamily="34" charset="-122"/>
                <a:ea typeface="微软雅黑" pitchFamily="34" charset="-122"/>
              </a:rPr>
              <a:t>）您以及您的配偶在主要工作的城市没有自有住房；</a:t>
            </a:r>
          </a:p>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2</a:t>
            </a:r>
            <a:r>
              <a:rPr lang="zh-CN" altLang="en-US" sz="2400" b="1" dirty="0" smtClean="0">
                <a:latin typeface="微软雅黑" pitchFamily="34" charset="-122"/>
                <a:ea typeface="微软雅黑" pitchFamily="34" charset="-122"/>
              </a:rPr>
              <a:t>）您以及您的配偶在同一纳税年度内，均没有享受住房贷款利息专项附加扣除政策</a:t>
            </a:r>
            <a:endParaRPr lang="en-US" altLang="zh-CN" sz="2400" b="1" dirty="0" smtClean="0">
              <a:latin typeface="微软雅黑" pitchFamily="34" charset="-122"/>
              <a:ea typeface="微软雅黑" pitchFamily="34" charset="-122"/>
            </a:endParaRPr>
          </a:p>
        </p:txBody>
      </p:sp>
      <p:sp>
        <p:nvSpPr>
          <p:cNvPr id="8" name="矩形 7"/>
          <p:cNvSpPr/>
          <p:nvPr/>
        </p:nvSpPr>
        <p:spPr>
          <a:xfrm>
            <a:off x="6215074" y="1428736"/>
            <a:ext cx="2786114" cy="1200329"/>
          </a:xfrm>
          <a:prstGeom prst="rect">
            <a:avLst/>
          </a:prstGeom>
        </p:spPr>
        <p:txBody>
          <a:bodyPr wrap="square">
            <a:spAutoFit/>
          </a:bodyPr>
          <a:lstStyle/>
          <a:p>
            <a:r>
              <a:rPr lang="zh-CN" altLang="en-US" b="1" dirty="0" smtClean="0">
                <a:solidFill>
                  <a:srgbClr val="FFC000"/>
                </a:solidFill>
                <a:latin typeface="微软雅黑" pitchFamily="34" charset="-122"/>
                <a:ea typeface="微软雅黑" pitchFamily="34" charset="-122"/>
              </a:rPr>
              <a:t>也就是说， 住房贷款利息与住房租金两项扣除政策 只能享受其中一项，不能同时享受</a:t>
            </a:r>
            <a:endParaRPr lang="zh-CN" altLang="en-US" b="1" dirty="0">
              <a:solidFill>
                <a:srgbClr val="FFC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2699792" y="2708920"/>
            <a:ext cx="6156176" cy="3888432"/>
          </a:xfrm>
          <a:prstGeom prst="roundRect">
            <a:avLst/>
          </a:prstGeom>
          <a:solidFill>
            <a:schemeClr val="bg1"/>
          </a:solidFill>
          <a:ln w="635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住房租金专项附加扣除</a:t>
            </a:r>
            <a:endParaRPr lang="zh-CN" altLang="en-US" sz="3200" b="1" dirty="0">
              <a:solidFill>
                <a:schemeClr val="bg1"/>
              </a:solidFill>
              <a:latin typeface="微软雅黑" pitchFamily="34" charset="-122"/>
              <a:ea typeface="微软雅黑" pitchFamily="34" charset="-122"/>
            </a:endParaRPr>
          </a:p>
        </p:txBody>
      </p:sp>
      <p:grpSp>
        <p:nvGrpSpPr>
          <p:cNvPr id="22" name="组合 21"/>
          <p:cNvGrpSpPr/>
          <p:nvPr/>
        </p:nvGrpSpPr>
        <p:grpSpPr>
          <a:xfrm>
            <a:off x="323528" y="1988840"/>
            <a:ext cx="2952328" cy="648072"/>
            <a:chOff x="323528" y="2132856"/>
            <a:chExt cx="2952328" cy="648072"/>
          </a:xfrm>
        </p:grpSpPr>
        <p:sp>
          <p:nvSpPr>
            <p:cNvPr id="5" name="五边形 4"/>
            <p:cNvSpPr/>
            <p:nvPr/>
          </p:nvSpPr>
          <p:spPr>
            <a:xfrm>
              <a:off x="323528" y="2132856"/>
              <a:ext cx="2952328" cy="648072"/>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11560" y="2132856"/>
              <a:ext cx="216024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怎么扣</a:t>
              </a:r>
              <a:endParaRPr lang="zh-CN" altLang="en-US" sz="3200" b="1" dirty="0">
                <a:solidFill>
                  <a:schemeClr val="bg1"/>
                </a:solidFill>
                <a:latin typeface="微软雅黑" pitchFamily="34" charset="-122"/>
                <a:ea typeface="微软雅黑" pitchFamily="34" charset="-122"/>
              </a:endParaRPr>
            </a:p>
          </p:txBody>
        </p:sp>
      </p:grpSp>
      <p:sp>
        <p:nvSpPr>
          <p:cNvPr id="18" name="矩形 17"/>
          <p:cNvSpPr/>
          <p:nvPr/>
        </p:nvSpPr>
        <p:spPr>
          <a:xfrm>
            <a:off x="3059832" y="2811700"/>
            <a:ext cx="5688632" cy="3785652"/>
          </a:xfrm>
          <a:prstGeom prst="rect">
            <a:avLst/>
          </a:prstGeom>
        </p:spPr>
        <p:txBody>
          <a:bodyPr wrap="square">
            <a:spAutoFit/>
          </a:bodyPr>
          <a:lstStyle/>
          <a:p>
            <a:r>
              <a:rPr lang="zh-CN" altLang="en-US" sz="2400" b="1" dirty="0" smtClean="0">
                <a:solidFill>
                  <a:schemeClr val="tx2">
                    <a:lumMod val="60000"/>
                    <a:lumOff val="40000"/>
                  </a:schemeClr>
                </a:solidFill>
                <a:latin typeface="微软雅黑" pitchFamily="34" charset="-122"/>
                <a:ea typeface="微软雅黑" pitchFamily="34" charset="-122"/>
              </a:rPr>
              <a:t>住房租金的扣除标准</a:t>
            </a:r>
            <a:endParaRPr lang="en-US" altLang="zh-CN" sz="2400" b="1" dirty="0" smtClean="0">
              <a:solidFill>
                <a:schemeClr val="tx2">
                  <a:lumMod val="60000"/>
                  <a:lumOff val="40000"/>
                </a:schemeClr>
              </a:solidFill>
              <a:latin typeface="微软雅黑" pitchFamily="34" charset="-122"/>
              <a:ea typeface="微软雅黑" pitchFamily="34" charset="-122"/>
            </a:endParaRPr>
          </a:p>
          <a:p>
            <a:r>
              <a:rPr lang="zh-CN" altLang="en-US" sz="2400" b="1" dirty="0" smtClean="0">
                <a:solidFill>
                  <a:schemeClr val="tx2">
                    <a:lumMod val="60000"/>
                    <a:lumOff val="40000"/>
                  </a:schemeClr>
                </a:solidFill>
                <a:latin typeface="微软雅黑" pitchFamily="34" charset="-122"/>
                <a:ea typeface="微软雅黑" pitchFamily="34" charset="-122"/>
              </a:rPr>
              <a:t>（</a:t>
            </a:r>
            <a:r>
              <a:rPr lang="en-US" altLang="zh-CN" sz="2400" b="1" dirty="0" smtClean="0">
                <a:solidFill>
                  <a:schemeClr val="tx2">
                    <a:lumMod val="60000"/>
                    <a:lumOff val="40000"/>
                  </a:schemeClr>
                </a:solidFill>
                <a:latin typeface="微软雅黑" pitchFamily="34" charset="-122"/>
                <a:ea typeface="微软雅黑" pitchFamily="34" charset="-122"/>
              </a:rPr>
              <a:t>1</a:t>
            </a:r>
            <a:r>
              <a:rPr lang="zh-CN" altLang="en-US" sz="2400" b="1" dirty="0" smtClean="0">
                <a:solidFill>
                  <a:schemeClr val="tx2">
                    <a:lumMod val="60000"/>
                    <a:lumOff val="40000"/>
                  </a:schemeClr>
                </a:solidFill>
                <a:latin typeface="微软雅黑" pitchFamily="34" charset="-122"/>
                <a:ea typeface="微软雅黑" pitchFamily="34" charset="-122"/>
              </a:rPr>
              <a:t>）如果是直辖市、省会（首府）城市、计划单列市以及国务院确定的其他城市，扣除标准为每月 </a:t>
            </a:r>
            <a:r>
              <a:rPr lang="en-US" altLang="zh-CN" sz="2400" b="1" dirty="0" smtClean="0">
                <a:solidFill>
                  <a:schemeClr val="tx2">
                    <a:lumMod val="60000"/>
                    <a:lumOff val="40000"/>
                  </a:schemeClr>
                </a:solidFill>
                <a:latin typeface="微软雅黑" pitchFamily="34" charset="-122"/>
                <a:ea typeface="微软雅黑" pitchFamily="34" charset="-122"/>
              </a:rPr>
              <a:t>1500 </a:t>
            </a:r>
            <a:r>
              <a:rPr lang="zh-CN" altLang="en-US" sz="2400" b="1" dirty="0" smtClean="0">
                <a:solidFill>
                  <a:schemeClr val="tx2">
                    <a:lumMod val="60000"/>
                    <a:lumOff val="40000"/>
                  </a:schemeClr>
                </a:solidFill>
                <a:latin typeface="微软雅黑" pitchFamily="34" charset="-122"/>
                <a:ea typeface="微软雅黑" pitchFamily="34" charset="-122"/>
              </a:rPr>
              <a:t>元；</a:t>
            </a:r>
            <a:endParaRPr lang="en-US" altLang="zh-CN" sz="2400" b="1" dirty="0" smtClean="0">
              <a:solidFill>
                <a:schemeClr val="tx2">
                  <a:lumMod val="60000"/>
                  <a:lumOff val="40000"/>
                </a:schemeClr>
              </a:solidFill>
              <a:latin typeface="微软雅黑" pitchFamily="34" charset="-122"/>
              <a:ea typeface="微软雅黑" pitchFamily="34" charset="-122"/>
            </a:endParaRPr>
          </a:p>
          <a:p>
            <a:r>
              <a:rPr lang="zh-CN" altLang="en-US" sz="2400" b="1" dirty="0" smtClean="0">
                <a:solidFill>
                  <a:schemeClr val="tx2">
                    <a:lumMod val="60000"/>
                    <a:lumOff val="40000"/>
                  </a:schemeClr>
                </a:solidFill>
                <a:latin typeface="微软雅黑" pitchFamily="34" charset="-122"/>
                <a:ea typeface="微软雅黑" pitchFamily="34" charset="-122"/>
              </a:rPr>
              <a:t>（</a:t>
            </a:r>
            <a:r>
              <a:rPr lang="en-US" altLang="zh-CN" sz="2400" b="1" dirty="0" smtClean="0">
                <a:solidFill>
                  <a:schemeClr val="tx2">
                    <a:lumMod val="60000"/>
                    <a:lumOff val="40000"/>
                  </a:schemeClr>
                </a:solidFill>
                <a:latin typeface="微软雅黑" pitchFamily="34" charset="-122"/>
                <a:ea typeface="微软雅黑" pitchFamily="34" charset="-122"/>
              </a:rPr>
              <a:t>2</a:t>
            </a:r>
            <a:r>
              <a:rPr lang="zh-CN" altLang="en-US" sz="2400" b="1" dirty="0" smtClean="0">
                <a:solidFill>
                  <a:schemeClr val="tx2">
                    <a:lumMod val="60000"/>
                    <a:lumOff val="40000"/>
                  </a:schemeClr>
                </a:solidFill>
                <a:latin typeface="微软雅黑" pitchFamily="34" charset="-122"/>
                <a:ea typeface="微软雅黑" pitchFamily="34" charset="-122"/>
              </a:rPr>
              <a:t>）如果是除上述城市以外的市辖区户籍人口超过 </a:t>
            </a:r>
            <a:r>
              <a:rPr lang="en-US" altLang="zh-CN" sz="2400" b="1" dirty="0" smtClean="0">
                <a:solidFill>
                  <a:schemeClr val="tx2">
                    <a:lumMod val="60000"/>
                    <a:lumOff val="40000"/>
                  </a:schemeClr>
                </a:solidFill>
                <a:latin typeface="微软雅黑" pitchFamily="34" charset="-122"/>
                <a:ea typeface="微软雅黑" pitchFamily="34" charset="-122"/>
              </a:rPr>
              <a:t>100 </a:t>
            </a:r>
            <a:r>
              <a:rPr lang="zh-CN" altLang="en-US" sz="2400" b="1" dirty="0" smtClean="0">
                <a:solidFill>
                  <a:schemeClr val="tx2">
                    <a:lumMod val="60000"/>
                    <a:lumOff val="40000"/>
                  </a:schemeClr>
                </a:solidFill>
                <a:latin typeface="微软雅黑" pitchFamily="34" charset="-122"/>
                <a:ea typeface="微软雅黑" pitchFamily="34" charset="-122"/>
              </a:rPr>
              <a:t>万人的城市，则扣除标准为每月</a:t>
            </a:r>
            <a:r>
              <a:rPr lang="en-US" altLang="zh-CN" sz="2400" b="1" dirty="0" smtClean="0">
                <a:solidFill>
                  <a:schemeClr val="tx2">
                    <a:lumMod val="60000"/>
                    <a:lumOff val="40000"/>
                  </a:schemeClr>
                </a:solidFill>
                <a:latin typeface="微软雅黑" pitchFamily="34" charset="-122"/>
                <a:ea typeface="微软雅黑" pitchFamily="34" charset="-122"/>
              </a:rPr>
              <a:t>1100 </a:t>
            </a:r>
            <a:r>
              <a:rPr lang="zh-CN" altLang="en-US" sz="2400" b="1" dirty="0" smtClean="0">
                <a:solidFill>
                  <a:schemeClr val="tx2">
                    <a:lumMod val="60000"/>
                    <a:lumOff val="40000"/>
                  </a:schemeClr>
                </a:solidFill>
                <a:latin typeface="微软雅黑" pitchFamily="34" charset="-122"/>
                <a:ea typeface="微软雅黑" pitchFamily="34" charset="-122"/>
              </a:rPr>
              <a:t>元；</a:t>
            </a:r>
            <a:endParaRPr lang="en-US" altLang="zh-CN" sz="2400" b="1" dirty="0" smtClean="0">
              <a:solidFill>
                <a:schemeClr val="tx2">
                  <a:lumMod val="60000"/>
                  <a:lumOff val="40000"/>
                </a:schemeClr>
              </a:solidFill>
              <a:latin typeface="微软雅黑" pitchFamily="34" charset="-122"/>
              <a:ea typeface="微软雅黑" pitchFamily="34" charset="-122"/>
            </a:endParaRPr>
          </a:p>
          <a:p>
            <a:r>
              <a:rPr lang="zh-CN" altLang="en-US" sz="2400" b="1" dirty="0" smtClean="0">
                <a:solidFill>
                  <a:schemeClr val="tx2">
                    <a:lumMod val="60000"/>
                    <a:lumOff val="40000"/>
                  </a:schemeClr>
                </a:solidFill>
                <a:latin typeface="微软雅黑" pitchFamily="34" charset="-122"/>
                <a:ea typeface="微软雅黑" pitchFamily="34" charset="-122"/>
              </a:rPr>
              <a:t>（</a:t>
            </a:r>
            <a:r>
              <a:rPr lang="en-US" altLang="zh-CN" sz="2400" b="1" dirty="0" smtClean="0">
                <a:solidFill>
                  <a:schemeClr val="tx2">
                    <a:lumMod val="60000"/>
                    <a:lumOff val="40000"/>
                  </a:schemeClr>
                </a:solidFill>
                <a:latin typeface="微软雅黑" pitchFamily="34" charset="-122"/>
                <a:ea typeface="微软雅黑" pitchFamily="34" charset="-122"/>
              </a:rPr>
              <a:t>3</a:t>
            </a:r>
            <a:r>
              <a:rPr lang="zh-CN" altLang="en-US" sz="2400" b="1" dirty="0" smtClean="0">
                <a:solidFill>
                  <a:schemeClr val="tx2">
                    <a:lumMod val="60000"/>
                    <a:lumOff val="40000"/>
                  </a:schemeClr>
                </a:solidFill>
                <a:latin typeface="微软雅黑" pitchFamily="34" charset="-122"/>
                <a:ea typeface="微软雅黑" pitchFamily="34" charset="-122"/>
              </a:rPr>
              <a:t>）如果市辖区户籍人口不超过 </a:t>
            </a:r>
            <a:r>
              <a:rPr lang="en-US" altLang="zh-CN" sz="2400" b="1" dirty="0" smtClean="0">
                <a:solidFill>
                  <a:schemeClr val="tx2">
                    <a:lumMod val="60000"/>
                    <a:lumOff val="40000"/>
                  </a:schemeClr>
                </a:solidFill>
                <a:latin typeface="微软雅黑" pitchFamily="34" charset="-122"/>
                <a:ea typeface="微软雅黑" pitchFamily="34" charset="-122"/>
              </a:rPr>
              <a:t>100 </a:t>
            </a:r>
            <a:r>
              <a:rPr lang="zh-CN" altLang="en-US" sz="2400" b="1" dirty="0" smtClean="0">
                <a:solidFill>
                  <a:schemeClr val="tx2">
                    <a:lumMod val="60000"/>
                    <a:lumOff val="40000"/>
                  </a:schemeClr>
                </a:solidFill>
                <a:latin typeface="微软雅黑" pitchFamily="34" charset="-122"/>
                <a:ea typeface="微软雅黑" pitchFamily="34" charset="-122"/>
              </a:rPr>
              <a:t>万人（含）的城市，则扣除标准为每月 </a:t>
            </a:r>
            <a:r>
              <a:rPr lang="en-US" altLang="zh-CN" sz="2400" b="1" dirty="0" smtClean="0">
                <a:solidFill>
                  <a:schemeClr val="tx2">
                    <a:lumMod val="60000"/>
                    <a:lumOff val="40000"/>
                  </a:schemeClr>
                </a:solidFill>
                <a:latin typeface="微软雅黑" pitchFamily="34" charset="-122"/>
                <a:ea typeface="微软雅黑" pitchFamily="34" charset="-122"/>
              </a:rPr>
              <a:t>800 </a:t>
            </a:r>
            <a:r>
              <a:rPr lang="zh-CN" altLang="en-US" sz="2400" b="1" dirty="0" smtClean="0">
                <a:solidFill>
                  <a:schemeClr val="tx2">
                    <a:lumMod val="60000"/>
                    <a:lumOff val="40000"/>
                  </a:schemeClr>
                </a:solidFill>
                <a:latin typeface="微软雅黑" pitchFamily="34" charset="-122"/>
                <a:ea typeface="微软雅黑" pitchFamily="34" charset="-122"/>
              </a:rPr>
              <a:t>元。</a:t>
            </a:r>
            <a:endParaRPr lang="zh-CN" altLang="en-US" sz="2400" b="1" dirty="0">
              <a:solidFill>
                <a:schemeClr val="tx2">
                  <a:lumMod val="60000"/>
                  <a:lumOff val="40000"/>
                </a:schemeClr>
              </a:solidFill>
              <a:latin typeface="微软雅黑" pitchFamily="34" charset="-122"/>
              <a:ea typeface="微软雅黑" pitchFamily="34" charset="-122"/>
            </a:endParaRPr>
          </a:p>
        </p:txBody>
      </p:sp>
      <p:grpSp>
        <p:nvGrpSpPr>
          <p:cNvPr id="23" name="组合 22"/>
          <p:cNvGrpSpPr/>
          <p:nvPr/>
        </p:nvGrpSpPr>
        <p:grpSpPr>
          <a:xfrm>
            <a:off x="971600" y="2852936"/>
            <a:ext cx="936104" cy="3672408"/>
            <a:chOff x="755576" y="2924944"/>
            <a:chExt cx="936104" cy="3672408"/>
          </a:xfrm>
        </p:grpSpPr>
        <p:sp>
          <p:nvSpPr>
            <p:cNvPr id="21" name="圆角矩形 20"/>
            <p:cNvSpPr/>
            <p:nvPr/>
          </p:nvSpPr>
          <p:spPr>
            <a:xfrm>
              <a:off x="755576" y="2924944"/>
              <a:ext cx="936104" cy="367240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971600" y="2996952"/>
              <a:ext cx="553998" cy="3600400"/>
            </a:xfrm>
            <a:prstGeom prst="rect">
              <a:avLst/>
            </a:prstGeom>
            <a:noFill/>
          </p:spPr>
          <p:txBody>
            <a:bodyPr vert="eaVert" wrap="square" rtlCol="0">
              <a:spAutoFit/>
            </a:bodyPr>
            <a:lstStyle/>
            <a:p>
              <a:r>
                <a:rPr lang="zh-CN" altLang="en-US" sz="2400" b="1" dirty="0" smtClean="0">
                  <a:solidFill>
                    <a:schemeClr val="bg1"/>
                  </a:solidFill>
                  <a:latin typeface="微软雅黑" pitchFamily="34" charset="-122"/>
                  <a:ea typeface="微软雅黑" pitchFamily="34" charset="-122"/>
                </a:rPr>
                <a:t>新乡市按</a:t>
              </a:r>
              <a:r>
                <a:rPr lang="en-US" altLang="zh-CN" sz="2400" b="1" dirty="0" smtClean="0">
                  <a:solidFill>
                    <a:schemeClr val="bg1"/>
                  </a:solidFill>
                  <a:latin typeface="微软雅黑" pitchFamily="34" charset="-122"/>
                  <a:ea typeface="微软雅黑" pitchFamily="34" charset="-122"/>
                </a:rPr>
                <a:t>1100</a:t>
              </a:r>
              <a:r>
                <a:rPr lang="zh-CN" altLang="en-US" sz="2400" b="1" dirty="0" smtClean="0">
                  <a:solidFill>
                    <a:schemeClr val="bg1"/>
                  </a:solidFill>
                  <a:latin typeface="微软雅黑" pitchFamily="34" charset="-122"/>
                  <a:ea typeface="微软雅黑" pitchFamily="34" charset="-122"/>
                </a:rPr>
                <a:t>元</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月扣除</a:t>
              </a:r>
              <a:endParaRPr lang="zh-CN" altLang="en-US" sz="2400" b="1"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699792" y="2708920"/>
            <a:ext cx="6156176" cy="2952328"/>
          </a:xfrm>
          <a:prstGeom prst="roundRect">
            <a:avLst/>
          </a:prstGeom>
          <a:solidFill>
            <a:schemeClr val="tx2">
              <a:lumMod val="60000"/>
              <a:lumOff val="40000"/>
            </a:schemeClr>
          </a:solidFill>
          <a:ln w="635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4" name="单圆角矩形 3"/>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住房租金专项附加扣除</a:t>
            </a:r>
            <a:endParaRPr lang="zh-CN" altLang="en-US" sz="3200" b="1" dirty="0">
              <a:solidFill>
                <a:schemeClr val="bg1"/>
              </a:solidFill>
              <a:latin typeface="微软雅黑" pitchFamily="34" charset="-122"/>
              <a:ea typeface="微软雅黑" pitchFamily="34" charset="-122"/>
            </a:endParaRPr>
          </a:p>
        </p:txBody>
      </p:sp>
      <p:grpSp>
        <p:nvGrpSpPr>
          <p:cNvPr id="6" name="组合 5"/>
          <p:cNvGrpSpPr/>
          <p:nvPr/>
        </p:nvGrpSpPr>
        <p:grpSpPr>
          <a:xfrm>
            <a:off x="323528" y="1988840"/>
            <a:ext cx="2952328" cy="648072"/>
            <a:chOff x="323528" y="2132856"/>
            <a:chExt cx="2952328" cy="648072"/>
          </a:xfrm>
        </p:grpSpPr>
        <p:sp>
          <p:nvSpPr>
            <p:cNvPr id="7" name="五边形 6"/>
            <p:cNvSpPr/>
            <p:nvPr/>
          </p:nvSpPr>
          <p:spPr>
            <a:xfrm>
              <a:off x="323528" y="2132856"/>
              <a:ext cx="2952328" cy="648072"/>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611560" y="2132856"/>
              <a:ext cx="216024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怎么扣</a:t>
              </a:r>
              <a:endParaRPr lang="zh-CN" altLang="en-US" sz="3200" b="1" dirty="0">
                <a:solidFill>
                  <a:schemeClr val="bg1"/>
                </a:solidFill>
                <a:latin typeface="微软雅黑" pitchFamily="34" charset="-122"/>
                <a:ea typeface="微软雅黑" pitchFamily="34" charset="-122"/>
              </a:endParaRPr>
            </a:p>
          </p:txBody>
        </p:sp>
      </p:grpSp>
      <p:sp>
        <p:nvSpPr>
          <p:cNvPr id="13" name="矩形 12"/>
          <p:cNvSpPr/>
          <p:nvPr/>
        </p:nvSpPr>
        <p:spPr>
          <a:xfrm>
            <a:off x="2627784" y="3429000"/>
            <a:ext cx="6264696" cy="720080"/>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627784" y="4869160"/>
            <a:ext cx="6264696" cy="79208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987824" y="2996952"/>
            <a:ext cx="5688632" cy="2308324"/>
          </a:xfrm>
          <a:prstGeom prst="rect">
            <a:avLst/>
          </a:prstGeom>
        </p:spPr>
        <p:txBody>
          <a:bodyPr wrap="square">
            <a:spAutoFit/>
          </a:bodyPr>
          <a:lstStyle/>
          <a:p>
            <a:r>
              <a:rPr lang="zh-CN" altLang="en-US" sz="2400" b="1" dirty="0" smtClean="0">
                <a:solidFill>
                  <a:schemeClr val="bg1"/>
                </a:solidFill>
                <a:latin typeface="微软雅黑" pitchFamily="34" charset="-122"/>
                <a:ea typeface="微软雅黑" pitchFamily="34" charset="-122"/>
              </a:rPr>
              <a:t>如果您和您的配偶主要工作</a:t>
            </a:r>
            <a:r>
              <a:rPr lang="zh-CN" altLang="en-US" sz="2400" b="1" dirty="0" smtClean="0">
                <a:solidFill>
                  <a:srgbClr val="FF0000"/>
                </a:solidFill>
                <a:latin typeface="微软雅黑" pitchFamily="34" charset="-122"/>
                <a:ea typeface="微软雅黑" pitchFamily="34" charset="-122"/>
              </a:rPr>
              <a:t>城市相同</a:t>
            </a:r>
            <a:r>
              <a:rPr lang="zh-CN" altLang="en-US" sz="2400" b="1" dirty="0" smtClean="0">
                <a:solidFill>
                  <a:schemeClr val="bg1"/>
                </a:solidFill>
                <a:latin typeface="微软雅黑" pitchFamily="34" charset="-122"/>
                <a:ea typeface="微软雅黑" pitchFamily="34" charset="-122"/>
              </a:rPr>
              <a:t>的，</a:t>
            </a:r>
            <a:r>
              <a:rPr lang="zh-CN" altLang="en-US" sz="2400" b="1" dirty="0" smtClean="0">
                <a:solidFill>
                  <a:srgbClr val="FFC000"/>
                </a:solidFill>
                <a:latin typeface="微软雅黑" pitchFamily="34" charset="-122"/>
                <a:ea typeface="微软雅黑" pitchFamily="34" charset="-122"/>
              </a:rPr>
              <a:t>只能由一方申请扣除，并且是签订租赁住房合同的承租人来扣除；</a:t>
            </a:r>
            <a:endParaRPr lang="en-US" altLang="zh-CN" sz="2400" b="1" dirty="0" smtClean="0">
              <a:solidFill>
                <a:srgbClr val="FFC000"/>
              </a:solidFill>
              <a:latin typeface="微软雅黑" pitchFamily="34" charset="-122"/>
              <a:ea typeface="微软雅黑" pitchFamily="34" charset="-122"/>
            </a:endParaRPr>
          </a:p>
          <a:p>
            <a:r>
              <a:rPr lang="zh-CN" altLang="en-US" sz="2400" b="1" dirty="0" smtClean="0">
                <a:solidFill>
                  <a:schemeClr val="bg1"/>
                </a:solidFill>
                <a:latin typeface="微软雅黑" pitchFamily="34" charset="-122"/>
                <a:ea typeface="微软雅黑" pitchFamily="34" charset="-122"/>
              </a:rPr>
              <a:t>如果您和您的配偶主要工作城市</a:t>
            </a:r>
            <a:r>
              <a:rPr lang="zh-CN" altLang="en-US" sz="2400" b="1" dirty="0" smtClean="0">
                <a:solidFill>
                  <a:srgbClr val="FF0000"/>
                </a:solidFill>
                <a:latin typeface="微软雅黑" pitchFamily="34" charset="-122"/>
                <a:ea typeface="微软雅黑" pitchFamily="34" charset="-122"/>
              </a:rPr>
              <a:t>不相同</a:t>
            </a:r>
            <a:r>
              <a:rPr lang="zh-CN" altLang="en-US" sz="2400" b="1" dirty="0" smtClean="0">
                <a:solidFill>
                  <a:schemeClr val="bg1"/>
                </a:solidFill>
                <a:latin typeface="微软雅黑" pitchFamily="34" charset="-122"/>
                <a:ea typeface="微软雅黑" pitchFamily="34" charset="-122"/>
              </a:rPr>
              <a:t>的，且</a:t>
            </a:r>
            <a:r>
              <a:rPr lang="zh-CN" altLang="en-US" sz="2400" b="1" dirty="0" smtClean="0">
                <a:solidFill>
                  <a:srgbClr val="FF0000"/>
                </a:solidFill>
                <a:latin typeface="微软雅黑" pitchFamily="34" charset="-122"/>
                <a:ea typeface="微软雅黑" pitchFamily="34" charset="-122"/>
              </a:rPr>
              <a:t>双方</a:t>
            </a:r>
            <a:r>
              <a:rPr lang="zh-CN" altLang="en-US" sz="2400" b="1" dirty="0" smtClean="0">
                <a:solidFill>
                  <a:schemeClr val="bg1"/>
                </a:solidFill>
                <a:latin typeface="微软雅黑" pitchFamily="34" charset="-122"/>
                <a:ea typeface="微软雅黑" pitchFamily="34" charset="-122"/>
              </a:rPr>
              <a:t>均在两地</a:t>
            </a:r>
            <a:r>
              <a:rPr lang="zh-CN" altLang="en-US" sz="2400" b="1" dirty="0" smtClean="0">
                <a:solidFill>
                  <a:srgbClr val="FF0000"/>
                </a:solidFill>
                <a:latin typeface="微软雅黑" pitchFamily="34" charset="-122"/>
                <a:ea typeface="微软雅黑" pitchFamily="34" charset="-122"/>
              </a:rPr>
              <a:t>没有购买住房</a:t>
            </a:r>
            <a:r>
              <a:rPr lang="zh-CN" altLang="en-US" sz="2400" b="1" dirty="0" smtClean="0">
                <a:solidFill>
                  <a:schemeClr val="bg1"/>
                </a:solidFill>
                <a:latin typeface="微软雅黑" pitchFamily="34" charset="-122"/>
                <a:ea typeface="微软雅黑" pitchFamily="34" charset="-122"/>
              </a:rPr>
              <a:t>的，</a:t>
            </a:r>
            <a:endParaRPr lang="en-US" altLang="zh-CN" sz="2400" b="1" dirty="0" smtClean="0">
              <a:solidFill>
                <a:schemeClr val="bg1"/>
              </a:solidFill>
              <a:latin typeface="微软雅黑" pitchFamily="34" charset="-122"/>
              <a:ea typeface="微软雅黑" pitchFamily="34" charset="-122"/>
            </a:endParaRPr>
          </a:p>
          <a:p>
            <a:r>
              <a:rPr lang="zh-CN" altLang="en-US" sz="2400" b="1" dirty="0" smtClean="0">
                <a:solidFill>
                  <a:srgbClr val="FFC000"/>
                </a:solidFill>
                <a:latin typeface="微软雅黑" pitchFamily="34" charset="-122"/>
                <a:ea typeface="微软雅黑" pitchFamily="34" charset="-122"/>
              </a:rPr>
              <a:t>则可以按照规定的标准分别进行扣除。</a:t>
            </a:r>
            <a:endParaRPr lang="zh-CN" altLang="en-US" sz="2400" b="1" dirty="0">
              <a:solidFill>
                <a:srgbClr val="FFC000"/>
              </a:solidFill>
              <a:latin typeface="微软雅黑" pitchFamily="34" charset="-122"/>
              <a:ea typeface="微软雅黑" pitchFamily="34" charset="-122"/>
            </a:endParaRPr>
          </a:p>
        </p:txBody>
      </p:sp>
      <p:sp>
        <p:nvSpPr>
          <p:cNvPr id="12" name="TextBox 11"/>
          <p:cNvSpPr txBox="1"/>
          <p:nvPr/>
        </p:nvSpPr>
        <p:spPr>
          <a:xfrm>
            <a:off x="571472" y="3071810"/>
            <a:ext cx="2000264" cy="1938992"/>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即：</a:t>
            </a:r>
            <a:endParaRPr lang="en-US" altLang="zh-CN" sz="2400" b="1" dirty="0" smtClean="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同城只能一个人扣除，异地可以各自分别扣除</a:t>
            </a:r>
            <a:endParaRPr lang="zh-CN" altLang="en-US" sz="24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住房租金专项附加扣除</a:t>
            </a:r>
            <a:endParaRPr lang="zh-CN" altLang="en-US" sz="3200" b="1" dirty="0">
              <a:solidFill>
                <a:schemeClr val="bg1"/>
              </a:solidFill>
              <a:latin typeface="微软雅黑" pitchFamily="34" charset="-122"/>
              <a:ea typeface="微软雅黑" pitchFamily="34" charset="-122"/>
            </a:endParaRPr>
          </a:p>
        </p:txBody>
      </p:sp>
      <p:sp>
        <p:nvSpPr>
          <p:cNvPr id="5" name="爆炸形 2 4"/>
          <p:cNvSpPr/>
          <p:nvPr/>
        </p:nvSpPr>
        <p:spPr>
          <a:xfrm>
            <a:off x="251520" y="1772816"/>
            <a:ext cx="3384376" cy="1800200"/>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rot="19960668">
            <a:off x="989184" y="2409113"/>
            <a:ext cx="1584176" cy="584775"/>
          </a:xfrm>
          <a:prstGeom prst="rect">
            <a:avLst/>
          </a:prstGeom>
          <a:noFill/>
        </p:spPr>
        <p:txBody>
          <a:bodyPr wrap="square" rtlCol="0">
            <a:spAutoFit/>
          </a:bodyPr>
          <a:lstStyle/>
          <a:p>
            <a:pPr algn="ctr"/>
            <a:r>
              <a:rPr lang="zh-CN" altLang="en-US" sz="3200" b="1" dirty="0" smtClean="0">
                <a:solidFill>
                  <a:schemeClr val="bg1"/>
                </a:solidFill>
                <a:latin typeface="微软雅黑" pitchFamily="34" charset="-122"/>
                <a:ea typeface="微软雅黑" pitchFamily="34" charset="-122"/>
              </a:rPr>
              <a:t>注意</a:t>
            </a:r>
            <a:endParaRPr lang="zh-CN" altLang="en-US" sz="3200" b="1" dirty="0">
              <a:solidFill>
                <a:schemeClr val="bg1"/>
              </a:solidFill>
              <a:latin typeface="微软雅黑" pitchFamily="34" charset="-122"/>
              <a:ea typeface="微软雅黑" pitchFamily="34" charset="-122"/>
            </a:endParaRPr>
          </a:p>
        </p:txBody>
      </p:sp>
      <p:sp>
        <p:nvSpPr>
          <p:cNvPr id="7" name="圆角矩形 6"/>
          <p:cNvSpPr/>
          <p:nvPr/>
        </p:nvSpPr>
        <p:spPr>
          <a:xfrm>
            <a:off x="3635896" y="2708920"/>
            <a:ext cx="5040560" cy="3312368"/>
          </a:xfrm>
          <a:prstGeom prst="roundRect">
            <a:avLst/>
          </a:prstGeom>
          <a:solidFill>
            <a:schemeClr val="tx2">
              <a:lumMod val="60000"/>
              <a:lumOff val="4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211960" y="3140968"/>
            <a:ext cx="4032448" cy="2677656"/>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纳税人</a:t>
            </a:r>
            <a:r>
              <a:rPr lang="zh-CN" altLang="en-US" sz="2400" b="1" dirty="0" smtClean="0">
                <a:solidFill>
                  <a:srgbClr val="FF0000"/>
                </a:solidFill>
                <a:latin typeface="微软雅黑" pitchFamily="34" charset="-122"/>
                <a:ea typeface="微软雅黑" pitchFamily="34" charset="-122"/>
              </a:rPr>
              <a:t>配偶</a:t>
            </a:r>
            <a:r>
              <a:rPr lang="zh-CN" altLang="en-US" sz="2400" b="1" dirty="0" smtClean="0">
                <a:solidFill>
                  <a:schemeClr val="bg1"/>
                </a:solidFill>
                <a:latin typeface="微软雅黑" pitchFamily="34" charset="-122"/>
                <a:ea typeface="微软雅黑" pitchFamily="34" charset="-122"/>
              </a:rPr>
              <a:t>在纳税人主要工作城市</a:t>
            </a:r>
            <a:r>
              <a:rPr lang="zh-CN" altLang="en-US" sz="2400" b="1" dirty="0" smtClean="0">
                <a:solidFill>
                  <a:srgbClr val="FF0000"/>
                </a:solidFill>
                <a:latin typeface="微软雅黑" pitchFamily="34" charset="-122"/>
                <a:ea typeface="微软雅黑" pitchFamily="34" charset="-122"/>
              </a:rPr>
              <a:t>有住房</a:t>
            </a:r>
            <a:r>
              <a:rPr lang="zh-CN" altLang="en-US" sz="2400" b="1" dirty="0" smtClean="0">
                <a:solidFill>
                  <a:schemeClr val="bg1"/>
                </a:solidFill>
                <a:latin typeface="微软雅黑" pitchFamily="34" charset="-122"/>
                <a:ea typeface="微软雅黑" pitchFamily="34" charset="-122"/>
              </a:rPr>
              <a:t>的，</a:t>
            </a:r>
            <a:r>
              <a:rPr lang="zh-CN" altLang="en-US" sz="2400" b="1" dirty="0" smtClean="0">
                <a:solidFill>
                  <a:srgbClr val="FF0000"/>
                </a:solidFill>
                <a:latin typeface="微软雅黑" pitchFamily="34" charset="-122"/>
                <a:ea typeface="微软雅黑" pitchFamily="34" charset="-122"/>
              </a:rPr>
              <a:t>视同</a:t>
            </a:r>
            <a:r>
              <a:rPr lang="zh-CN" altLang="en-US" sz="2400" b="1" dirty="0" smtClean="0">
                <a:solidFill>
                  <a:schemeClr val="bg1"/>
                </a:solidFill>
                <a:latin typeface="微软雅黑" pitchFamily="34" charset="-122"/>
                <a:ea typeface="微软雅黑" pitchFamily="34" charset="-122"/>
              </a:rPr>
              <a:t>纳税人在主要工作城市</a:t>
            </a:r>
            <a:r>
              <a:rPr lang="zh-CN" altLang="en-US" sz="2400" b="1" dirty="0" smtClean="0">
                <a:solidFill>
                  <a:srgbClr val="FF0000"/>
                </a:solidFill>
                <a:latin typeface="微软雅黑" pitchFamily="34" charset="-122"/>
                <a:ea typeface="微软雅黑" pitchFamily="34" charset="-122"/>
              </a:rPr>
              <a:t>有住房</a:t>
            </a:r>
            <a:r>
              <a:rPr lang="zh-CN" altLang="en-US" sz="2400" b="1" dirty="0" smtClean="0">
                <a:solidFill>
                  <a:schemeClr val="bg1"/>
                </a:solidFill>
                <a:latin typeface="微软雅黑" pitchFamily="34" charset="-122"/>
                <a:ea typeface="微软雅黑" pitchFamily="34" charset="-122"/>
              </a:rPr>
              <a:t>。</a:t>
            </a:r>
            <a:endParaRPr lang="en-US" altLang="zh-CN" sz="2400" b="1" dirty="0" smtClean="0">
              <a:solidFill>
                <a:schemeClr val="bg1"/>
              </a:solidFill>
              <a:latin typeface="微软雅黑" pitchFamily="34" charset="-122"/>
              <a:ea typeface="微软雅黑" pitchFamily="34" charset="-122"/>
            </a:endParaRPr>
          </a:p>
          <a:p>
            <a:r>
              <a:rPr lang="zh-CN" altLang="en-US" sz="2400" b="1" dirty="0" smtClean="0">
                <a:solidFill>
                  <a:schemeClr val="bg1"/>
                </a:solidFill>
                <a:latin typeface="微软雅黑" pitchFamily="34" charset="-122"/>
                <a:ea typeface="微软雅黑" pitchFamily="34" charset="-122"/>
              </a:rPr>
              <a:t>纳税人及其配偶在一个纳税年度内</a:t>
            </a:r>
            <a:r>
              <a:rPr lang="zh-CN" altLang="en-US" sz="2400" b="1" dirty="0" smtClean="0">
                <a:solidFill>
                  <a:srgbClr val="FF0000"/>
                </a:solidFill>
                <a:latin typeface="微软雅黑" pitchFamily="34" charset="-122"/>
                <a:ea typeface="微软雅黑" pitchFamily="34" charset="-122"/>
              </a:rPr>
              <a:t>不能同时享受</a:t>
            </a:r>
            <a:r>
              <a:rPr lang="zh-CN" altLang="en-US" sz="2400" b="1" dirty="0" smtClean="0">
                <a:solidFill>
                  <a:schemeClr val="bg1"/>
                </a:solidFill>
                <a:latin typeface="微软雅黑" pitchFamily="34" charset="-122"/>
                <a:ea typeface="微软雅黑" pitchFamily="34" charset="-122"/>
              </a:rPr>
              <a:t>住房贷款利息和住房租金专项附加扣除</a:t>
            </a:r>
            <a:endParaRPr lang="zh-CN" altLang="en-US" sz="2400" b="1" dirty="0">
              <a:solidFill>
                <a:schemeClr val="bg1"/>
              </a:solidFill>
              <a:latin typeface="微软雅黑" pitchFamily="34" charset="-122"/>
              <a:ea typeface="微软雅黑" pitchFamily="34" charset="-122"/>
            </a:endParaRPr>
          </a:p>
        </p:txBody>
      </p:sp>
      <p:sp>
        <p:nvSpPr>
          <p:cNvPr id="9" name="五边形 8"/>
          <p:cNvSpPr/>
          <p:nvPr/>
        </p:nvSpPr>
        <p:spPr>
          <a:xfrm>
            <a:off x="3923928" y="3212976"/>
            <a:ext cx="216024" cy="36004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3995936" y="4293096"/>
            <a:ext cx="216024" cy="36004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5" name="流程图: 资料带 4"/>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7" name="单圆角矩形 6"/>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住房租金专项附加扣除</a:t>
            </a:r>
            <a:endParaRPr lang="zh-CN" altLang="en-US" sz="3200" b="1" dirty="0">
              <a:solidFill>
                <a:schemeClr val="bg1"/>
              </a:solidFill>
              <a:latin typeface="微软雅黑" pitchFamily="34" charset="-122"/>
              <a:ea typeface="微软雅黑" pitchFamily="34" charset="-122"/>
            </a:endParaRPr>
          </a:p>
        </p:txBody>
      </p:sp>
      <p:sp>
        <p:nvSpPr>
          <p:cNvPr id="10" name="矩形 9"/>
          <p:cNvSpPr/>
          <p:nvPr/>
        </p:nvSpPr>
        <p:spPr>
          <a:xfrm>
            <a:off x="2857488" y="1928802"/>
            <a:ext cx="5072098" cy="1477328"/>
          </a:xfrm>
          <a:prstGeom prst="rect">
            <a:avLst/>
          </a:prstGeom>
        </p:spPr>
        <p:txBody>
          <a:bodyPr wrap="square">
            <a:spAutoFit/>
          </a:bodyPr>
          <a:lstStyle/>
          <a:p>
            <a:r>
              <a:rPr lang="zh-CN" altLang="en-US" b="1" dirty="0" smtClean="0">
                <a:latin typeface="微软雅黑" pitchFamily="34" charset="-122"/>
                <a:ea typeface="微软雅黑" pitchFamily="34" charset="-122"/>
              </a:rPr>
              <a:t>刘老师和王老师是夫妻，都在新乡上班，且双方在新乡都没有房子，如果他们在郑州租了房子可以扣吗</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这个是不能扣除的。需要在工作地租房才能扣</a:t>
            </a:r>
            <a:endParaRPr lang="zh-CN" altLang="en-US" dirty="0">
              <a:latin typeface="微软雅黑" pitchFamily="34" charset="-122"/>
              <a:ea typeface="微软雅黑" pitchFamily="34" charset="-122"/>
            </a:endParaRPr>
          </a:p>
        </p:txBody>
      </p:sp>
      <p:sp>
        <p:nvSpPr>
          <p:cNvPr id="11" name="矩形 10"/>
          <p:cNvSpPr/>
          <p:nvPr/>
        </p:nvSpPr>
        <p:spPr>
          <a:xfrm>
            <a:off x="2857488" y="3429000"/>
            <a:ext cx="5072098" cy="1477328"/>
          </a:xfrm>
          <a:prstGeom prst="rect">
            <a:avLst/>
          </a:prstGeom>
        </p:spPr>
        <p:txBody>
          <a:bodyPr wrap="square">
            <a:spAutoFit/>
          </a:bodyPr>
          <a:lstStyle/>
          <a:p>
            <a:r>
              <a:rPr lang="zh-CN" altLang="en-US" b="1" dirty="0" smtClean="0">
                <a:latin typeface="微软雅黑" pitchFamily="34" charset="-122"/>
                <a:ea typeface="微软雅黑" pitchFamily="34" charset="-122"/>
              </a:rPr>
              <a:t>刘老师和王老师是夫妻，都在新乡上班，且双方在新乡都没有房子，但他们的父母在新乡有房，如果他们在新乡租了房子可以扣吗</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这个可以扣除的。</a:t>
            </a:r>
            <a:endParaRPr lang="zh-CN" altLang="en-US" dirty="0">
              <a:latin typeface="微软雅黑" pitchFamily="34" charset="-122"/>
              <a:ea typeface="微软雅黑" pitchFamily="34" charset="-122"/>
            </a:endParaRPr>
          </a:p>
        </p:txBody>
      </p:sp>
      <p:sp>
        <p:nvSpPr>
          <p:cNvPr id="12" name="矩形 11"/>
          <p:cNvSpPr/>
          <p:nvPr/>
        </p:nvSpPr>
        <p:spPr>
          <a:xfrm>
            <a:off x="2857488" y="4857760"/>
            <a:ext cx="5072098" cy="1477328"/>
          </a:xfrm>
          <a:prstGeom prst="rect">
            <a:avLst/>
          </a:prstGeom>
        </p:spPr>
        <p:txBody>
          <a:bodyPr wrap="square">
            <a:spAutoFit/>
          </a:bodyPr>
          <a:lstStyle/>
          <a:p>
            <a:r>
              <a:rPr lang="zh-CN" altLang="en-US" b="1" dirty="0" smtClean="0">
                <a:latin typeface="微软雅黑" pitchFamily="34" charset="-122"/>
                <a:ea typeface="微软雅黑" pitchFamily="34" charset="-122"/>
              </a:rPr>
              <a:t>刘老师和王老师是夫妻，都在新乡上班，且双方在新乡都没有房子，但他们在郑州有房，如果他们在新乡租了房子可以扣吗</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这个也可以扣除的。</a:t>
            </a:r>
            <a:endParaRPr lang="zh-CN" altLang="en-US" dirty="0">
              <a:latin typeface="微软雅黑" pitchFamily="34" charset="-122"/>
              <a:ea typeface="微软雅黑"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14612" y="3714752"/>
            <a:ext cx="5000660" cy="1754326"/>
          </a:xfrm>
          <a:prstGeom prst="rect">
            <a:avLst/>
          </a:prstGeom>
        </p:spPr>
        <p:txBody>
          <a:bodyPr wrap="square">
            <a:spAutoFit/>
          </a:bodyPr>
          <a:lstStyle/>
          <a:p>
            <a:r>
              <a:rPr lang="zh-CN" altLang="en-US" b="1" dirty="0" smtClean="0">
                <a:latin typeface="微软雅黑" pitchFamily="34" charset="-122"/>
                <a:ea typeface="微软雅黑" pitchFamily="34" charset="-122"/>
              </a:rPr>
              <a:t>一个月同时租住两处住房或者年度中间换租住造成中间有重叠租赁月份的情况，如何填写？</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一个月同时租住两处住房的，只能填写一处；中间月份更换租赁住房的，不能填写两处租赁日期有交叉的租赁住房信息。</a:t>
            </a:r>
            <a:endParaRPr lang="zh-CN" altLang="en-US" dirty="0">
              <a:latin typeface="微软雅黑" pitchFamily="34" charset="-122"/>
              <a:ea typeface="微软雅黑" pitchFamily="34" charset="-122"/>
            </a:endParaRPr>
          </a:p>
        </p:txBody>
      </p:sp>
      <p:sp>
        <p:nvSpPr>
          <p:cNvPr id="3" name="TextBox 2"/>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4" name="流程图: 资料带 3"/>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6" name="单圆角矩形 5"/>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住房租金专项附加扣除</a:t>
            </a:r>
            <a:endParaRPr lang="zh-CN" altLang="en-US" sz="3200" b="1" dirty="0">
              <a:solidFill>
                <a:schemeClr val="bg1"/>
              </a:solidFill>
              <a:latin typeface="微软雅黑" pitchFamily="34" charset="-122"/>
              <a:ea typeface="微软雅黑" pitchFamily="34" charset="-122"/>
            </a:endParaRPr>
          </a:p>
        </p:txBody>
      </p:sp>
      <p:sp>
        <p:nvSpPr>
          <p:cNvPr id="8" name="矩形 7"/>
          <p:cNvSpPr/>
          <p:nvPr/>
        </p:nvSpPr>
        <p:spPr>
          <a:xfrm>
            <a:off x="2786050" y="2000240"/>
            <a:ext cx="5072098" cy="1477328"/>
          </a:xfrm>
          <a:prstGeom prst="rect">
            <a:avLst/>
          </a:prstGeom>
        </p:spPr>
        <p:txBody>
          <a:bodyPr wrap="square">
            <a:spAutoFit/>
          </a:bodyPr>
          <a:lstStyle/>
          <a:p>
            <a:r>
              <a:rPr lang="zh-CN" altLang="en-US" b="1" dirty="0" smtClean="0">
                <a:latin typeface="微软雅黑" pitchFamily="34" charset="-122"/>
                <a:ea typeface="微软雅黑" pitchFamily="34" charset="-122"/>
              </a:rPr>
              <a:t>刘老师和王老师是夫妻，双方分别在不同城市工作，且在当地都没有房子，两人都租房，可以抵扣吗？</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可以扣除的。</a:t>
            </a:r>
            <a:endParaRPr lang="zh-CN" altLang="en-US" dirty="0">
              <a:latin typeface="微软雅黑" pitchFamily="34" charset="-122"/>
              <a:ea typeface="微软雅黑"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流程图: 资料带 2"/>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5" name="单圆角矩形 4"/>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住房租金专项附加扣除</a:t>
            </a:r>
            <a:endParaRPr lang="zh-CN" altLang="en-US" sz="3200" b="1" dirty="0">
              <a:solidFill>
                <a:schemeClr val="bg1"/>
              </a:solidFill>
              <a:latin typeface="微软雅黑" pitchFamily="34" charset="-122"/>
              <a:ea typeface="微软雅黑" pitchFamily="34" charset="-122"/>
            </a:endParaRPr>
          </a:p>
        </p:txBody>
      </p:sp>
      <p:sp>
        <p:nvSpPr>
          <p:cNvPr id="7" name="矩形 6"/>
          <p:cNvSpPr/>
          <p:nvPr/>
        </p:nvSpPr>
        <p:spPr>
          <a:xfrm>
            <a:off x="2714612" y="1928802"/>
            <a:ext cx="4572000" cy="2308324"/>
          </a:xfrm>
          <a:prstGeom prst="rect">
            <a:avLst/>
          </a:prstGeom>
        </p:spPr>
        <p:txBody>
          <a:bodyPr>
            <a:spAutoFit/>
          </a:bodyPr>
          <a:lstStyle/>
          <a:p>
            <a:r>
              <a:rPr lang="zh-CN" altLang="en-US" b="1" dirty="0" smtClean="0">
                <a:latin typeface="微软雅黑" pitchFamily="34" charset="-122"/>
                <a:ea typeface="微软雅黑" pitchFamily="34" charset="-122"/>
              </a:rPr>
              <a:t>刘老师、周老师、王老师三人合租住房，住房租金支出扣除应如何操作？</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根据</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个人所得税专项附加扣除暂行办法</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第十九条，住房租金支出由签订租赁合同的承租人扣除。因此，合租租房的个人，若都与出租方签署了规范租房合同，可根据租金定额标准各自扣除。</a:t>
            </a:r>
            <a:endParaRPr lang="zh-CN" altLang="en-US" dirty="0">
              <a:latin typeface="微软雅黑" pitchFamily="34" charset="-122"/>
              <a:ea typeface="微软雅黑"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流程图: 资料带 2"/>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5" name="单圆角矩形 4"/>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住房租金专项附加扣除</a:t>
            </a:r>
            <a:endParaRPr lang="zh-CN" altLang="en-US" sz="3200" b="1" dirty="0">
              <a:solidFill>
                <a:schemeClr val="bg1"/>
              </a:solidFill>
              <a:latin typeface="微软雅黑" pitchFamily="34" charset="-122"/>
              <a:ea typeface="微软雅黑" pitchFamily="34" charset="-122"/>
            </a:endParaRPr>
          </a:p>
        </p:txBody>
      </p:sp>
      <p:sp>
        <p:nvSpPr>
          <p:cNvPr id="7" name="矩形 6"/>
          <p:cNvSpPr/>
          <p:nvPr/>
        </p:nvSpPr>
        <p:spPr>
          <a:xfrm>
            <a:off x="2643174" y="2143116"/>
            <a:ext cx="4572000" cy="3970318"/>
          </a:xfrm>
          <a:prstGeom prst="rect">
            <a:avLst/>
          </a:prstGeom>
        </p:spPr>
        <p:txBody>
          <a:bodyPr>
            <a:spAutoFit/>
          </a:bodyPr>
          <a:lstStyle/>
          <a:p>
            <a:r>
              <a:rPr lang="zh-CN" altLang="en-US" b="1" dirty="0" smtClean="0">
                <a:latin typeface="微软雅黑" pitchFamily="34" charset="-122"/>
                <a:ea typeface="微软雅黑" pitchFamily="34" charset="-122"/>
              </a:rPr>
              <a:t>住房租金要求留存备查的合同，有模板格式要求吗？</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根据</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国家税务总局关于发布</a:t>
            </a:r>
            <a:r>
              <a:rPr lang="en-US" altLang="zh-CN" dirty="0" smtClean="0">
                <a:latin typeface="微软雅黑" pitchFamily="34" charset="-122"/>
                <a:ea typeface="微软雅黑" pitchFamily="34" charset="-122"/>
              </a:rPr>
              <a:t>&lt;</a:t>
            </a:r>
            <a:r>
              <a:rPr lang="zh-CN" altLang="en-US" dirty="0" smtClean="0">
                <a:latin typeface="微软雅黑" pitchFamily="34" charset="-122"/>
                <a:ea typeface="微软雅黑" pitchFamily="34" charset="-122"/>
              </a:rPr>
              <a:t>个人所得税专项附加扣除操作办法（试行）</a:t>
            </a:r>
            <a:r>
              <a:rPr lang="en-US" altLang="zh-CN" dirty="0" smtClean="0">
                <a:latin typeface="微软雅黑" pitchFamily="34" charset="-122"/>
                <a:ea typeface="微软雅黑" pitchFamily="34" charset="-122"/>
              </a:rPr>
              <a:t>&gt;</a:t>
            </a:r>
            <a:r>
              <a:rPr lang="zh-CN" altLang="en-US" dirty="0" smtClean="0">
                <a:latin typeface="微软雅黑" pitchFamily="34" charset="-122"/>
                <a:ea typeface="微软雅黑" pitchFamily="34" charset="-122"/>
              </a:rPr>
              <a:t>的公告</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（国家税务总局公告</a:t>
            </a:r>
            <a:r>
              <a:rPr lang="en-US" altLang="zh-CN" dirty="0" smtClean="0">
                <a:latin typeface="微软雅黑" pitchFamily="34" charset="-122"/>
                <a:ea typeface="微软雅黑" pitchFamily="34" charset="-122"/>
              </a:rPr>
              <a:t>2018</a:t>
            </a:r>
            <a:r>
              <a:rPr lang="zh-CN" altLang="en-US" dirty="0" smtClean="0">
                <a:latin typeface="微软雅黑" pitchFamily="34" charset="-122"/>
                <a:ea typeface="微软雅黑" pitchFamily="34" charset="-122"/>
              </a:rPr>
              <a:t>年第</a:t>
            </a:r>
            <a:r>
              <a:rPr lang="en-US" altLang="zh-CN" dirty="0" smtClean="0">
                <a:latin typeface="微软雅黑" pitchFamily="34" charset="-122"/>
                <a:ea typeface="微软雅黑" pitchFamily="34" charset="-122"/>
              </a:rPr>
              <a:t>60</a:t>
            </a:r>
            <a:r>
              <a:rPr lang="zh-CN" altLang="en-US" dirty="0" smtClean="0">
                <a:latin typeface="微软雅黑" pitchFamily="34" charset="-122"/>
                <a:ea typeface="微软雅黑" pitchFamily="34" charset="-122"/>
              </a:rPr>
              <a:t>号）第十五条的规定，纳税人享受住房租金专项附加扣除，应当</a:t>
            </a:r>
            <a:r>
              <a:rPr lang="zh-CN" altLang="en-US" b="1" dirty="0" smtClean="0">
                <a:solidFill>
                  <a:srgbClr val="C00000"/>
                </a:solidFill>
                <a:latin typeface="微软雅黑" pitchFamily="34" charset="-122"/>
                <a:ea typeface="微软雅黑" pitchFamily="34" charset="-122"/>
              </a:rPr>
              <a:t>填报</a:t>
            </a:r>
            <a:r>
              <a:rPr lang="zh-CN" altLang="en-US" dirty="0" smtClean="0">
                <a:latin typeface="微软雅黑" pitchFamily="34" charset="-122"/>
                <a:ea typeface="微软雅黑" pitchFamily="34" charset="-122"/>
              </a:rPr>
              <a:t>主要</a:t>
            </a:r>
            <a:r>
              <a:rPr lang="zh-CN" altLang="en-US" b="1" dirty="0" smtClean="0">
                <a:solidFill>
                  <a:srgbClr val="C00000"/>
                </a:solidFill>
                <a:latin typeface="微软雅黑" pitchFamily="34" charset="-122"/>
                <a:ea typeface="微软雅黑" pitchFamily="34" charset="-122"/>
              </a:rPr>
              <a:t>工作城市</a:t>
            </a:r>
            <a:r>
              <a:rPr lang="zh-CN" altLang="en-US" b="1" dirty="0" smtClean="0">
                <a:latin typeface="微软雅黑" pitchFamily="34" charset="-122"/>
                <a:ea typeface="微软雅黑" pitchFamily="34" charset="-122"/>
              </a:rPr>
              <a:t>、</a:t>
            </a:r>
            <a:r>
              <a:rPr lang="zh-CN" altLang="en-US" b="1" dirty="0" smtClean="0">
                <a:solidFill>
                  <a:srgbClr val="C00000"/>
                </a:solidFill>
                <a:latin typeface="微软雅黑" pitchFamily="34" charset="-122"/>
                <a:ea typeface="微软雅黑" pitchFamily="34" charset="-122"/>
              </a:rPr>
              <a:t>租赁住房坐落地址</a:t>
            </a:r>
            <a:r>
              <a:rPr lang="zh-CN" altLang="en-US" b="1" dirty="0" smtClean="0">
                <a:latin typeface="微软雅黑" pitchFamily="34" charset="-122"/>
                <a:ea typeface="微软雅黑" pitchFamily="34" charset="-122"/>
              </a:rPr>
              <a:t>、</a:t>
            </a:r>
            <a:r>
              <a:rPr lang="zh-CN" altLang="en-US" b="1" dirty="0" smtClean="0">
                <a:solidFill>
                  <a:srgbClr val="C00000"/>
                </a:solidFill>
                <a:latin typeface="微软雅黑" pitchFamily="34" charset="-122"/>
                <a:ea typeface="微软雅黑" pitchFamily="34" charset="-122"/>
              </a:rPr>
              <a:t>出租人姓名</a:t>
            </a:r>
            <a:r>
              <a:rPr lang="zh-CN" altLang="en-US" dirty="0" smtClean="0">
                <a:latin typeface="微软雅黑" pitchFamily="34" charset="-122"/>
                <a:ea typeface="微软雅黑" pitchFamily="34" charset="-122"/>
              </a:rPr>
              <a:t>及</a:t>
            </a:r>
            <a:r>
              <a:rPr lang="zh-CN" altLang="en-US" b="1" dirty="0" smtClean="0">
                <a:solidFill>
                  <a:srgbClr val="C00000"/>
                </a:solidFill>
                <a:latin typeface="微软雅黑" pitchFamily="34" charset="-122"/>
                <a:ea typeface="微软雅黑" pitchFamily="34" charset="-122"/>
              </a:rPr>
              <a:t>身份证件</a:t>
            </a:r>
            <a:r>
              <a:rPr lang="zh-CN" altLang="en-US" dirty="0" smtClean="0">
                <a:latin typeface="微软雅黑" pitchFamily="34" charset="-122"/>
                <a:ea typeface="微软雅黑" pitchFamily="34" charset="-122"/>
              </a:rPr>
              <a:t>类型和号码或者出租方单位名称及纳税人识别号（社会统一信用代码）、</a:t>
            </a:r>
            <a:r>
              <a:rPr lang="zh-CN" altLang="en-US" b="1" dirty="0" smtClean="0">
                <a:solidFill>
                  <a:srgbClr val="C00000"/>
                </a:solidFill>
                <a:latin typeface="微软雅黑" pitchFamily="34" charset="-122"/>
                <a:ea typeface="微软雅黑" pitchFamily="34" charset="-122"/>
              </a:rPr>
              <a:t>租赁起止时间</a:t>
            </a:r>
            <a:r>
              <a:rPr lang="zh-CN" altLang="en-US" dirty="0" smtClean="0">
                <a:latin typeface="微软雅黑" pitchFamily="34" charset="-122"/>
                <a:ea typeface="微软雅黑" pitchFamily="34" charset="-122"/>
              </a:rPr>
              <a:t>等信息。</a:t>
            </a:r>
          </a:p>
          <a:p>
            <a:r>
              <a:rPr lang="zh-CN" altLang="en-US" dirty="0" smtClean="0">
                <a:latin typeface="微软雅黑" pitchFamily="34" charset="-122"/>
                <a:ea typeface="微软雅黑" pitchFamily="34" charset="-122"/>
              </a:rPr>
              <a:t>留存备查的住房租赁合同或协议，并无统一的模板要求，纳税人应参照以上规定，签订真实的租赁合同或协议，完整披露以上信息。</a:t>
            </a:r>
            <a:endParaRPr lang="zh-CN" altLang="en-US" dirty="0">
              <a:latin typeface="微软雅黑" pitchFamily="34" charset="-122"/>
              <a:ea typeface="微软雅黑"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六边形 2"/>
          <p:cNvSpPr/>
          <p:nvPr/>
        </p:nvSpPr>
        <p:spPr>
          <a:xfrm>
            <a:off x="971600" y="1196752"/>
            <a:ext cx="1512168" cy="1224136"/>
          </a:xfrm>
          <a:prstGeom prst="hexagon">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259632" y="1268760"/>
            <a:ext cx="1152128" cy="1077218"/>
          </a:xfrm>
          <a:prstGeom prst="rect">
            <a:avLst/>
          </a:prstGeom>
          <a:noFill/>
        </p:spPr>
        <p:txBody>
          <a:bodyPr wrap="square" rtlCol="0">
            <a:spAutoFit/>
          </a:bodyPr>
          <a:lstStyle/>
          <a:p>
            <a:r>
              <a:rPr lang="zh-CN" altLang="en-US" sz="3200" b="1" dirty="0" smtClean="0">
                <a:solidFill>
                  <a:srgbClr val="FF0000"/>
                </a:solidFill>
                <a:latin typeface="微软雅黑" pitchFamily="34" charset="-122"/>
                <a:ea typeface="微软雅黑" pitchFamily="34" charset="-122"/>
              </a:rPr>
              <a:t>赡养老人</a:t>
            </a:r>
            <a:endParaRPr lang="zh-CN" altLang="en-US" sz="3200" b="1" dirty="0">
              <a:solidFill>
                <a:srgbClr val="FF0000"/>
              </a:solidFill>
              <a:latin typeface="微软雅黑" pitchFamily="34" charset="-122"/>
              <a:ea typeface="微软雅黑" pitchFamily="34" charset="-122"/>
            </a:endParaRPr>
          </a:p>
        </p:txBody>
      </p:sp>
      <p:sp>
        <p:nvSpPr>
          <p:cNvPr id="5" name="燕尾形 4"/>
          <p:cNvSpPr/>
          <p:nvPr/>
        </p:nvSpPr>
        <p:spPr>
          <a:xfrm>
            <a:off x="2627784" y="1484784"/>
            <a:ext cx="5544616" cy="72008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TextBox 5"/>
          <p:cNvSpPr txBox="1"/>
          <p:nvPr/>
        </p:nvSpPr>
        <p:spPr>
          <a:xfrm>
            <a:off x="2987824" y="1599183"/>
            <a:ext cx="5040560"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按照</a:t>
            </a:r>
            <a:r>
              <a:rPr lang="en-US" altLang="zh-CN" sz="2400" b="1" dirty="0" smtClean="0">
                <a:solidFill>
                  <a:schemeClr val="bg1"/>
                </a:solidFill>
                <a:latin typeface="微软雅黑" pitchFamily="34" charset="-122"/>
                <a:ea typeface="微软雅黑" pitchFamily="34" charset="-122"/>
              </a:rPr>
              <a:t>2000</a:t>
            </a:r>
            <a:r>
              <a:rPr lang="zh-CN" altLang="en-US" sz="2400" b="1" dirty="0" smtClean="0">
                <a:solidFill>
                  <a:schemeClr val="bg1"/>
                </a:solidFill>
                <a:latin typeface="微软雅黑" pitchFamily="34" charset="-122"/>
                <a:ea typeface="微软雅黑" pitchFamily="34" charset="-122"/>
              </a:rPr>
              <a:t>元</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月定额扣除</a:t>
            </a:r>
            <a:endParaRPr lang="zh-CN" altLang="en-US" sz="2400" b="1" dirty="0">
              <a:solidFill>
                <a:schemeClr val="bg1"/>
              </a:solidFill>
              <a:latin typeface="微软雅黑" pitchFamily="34" charset="-122"/>
              <a:ea typeface="微软雅黑" pitchFamily="34" charset="-122"/>
            </a:endParaRPr>
          </a:p>
        </p:txBody>
      </p:sp>
      <p:pic>
        <p:nvPicPr>
          <p:cNvPr id="8" name="图片 7" descr="t013e55ad194bb5ebef.jpg"/>
          <p:cNvPicPr>
            <a:picLocks noChangeAspect="1"/>
          </p:cNvPicPr>
          <p:nvPr/>
        </p:nvPicPr>
        <p:blipFill>
          <a:blip r:embed="rId3" cstate="print"/>
          <a:stretch>
            <a:fillRect/>
          </a:stretch>
        </p:blipFill>
        <p:spPr>
          <a:xfrm>
            <a:off x="2915816" y="2708920"/>
            <a:ext cx="4680520" cy="3227944"/>
          </a:xfrm>
          <a:prstGeom prst="rect">
            <a:avLst/>
          </a:prstGeom>
        </p:spPr>
      </p:pic>
      <p:sp>
        <p:nvSpPr>
          <p:cNvPr id="9" name="TextBox 8"/>
          <p:cNvSpPr txBox="1"/>
          <p:nvPr/>
        </p:nvSpPr>
        <p:spPr>
          <a:xfrm>
            <a:off x="885747" y="2643182"/>
            <a:ext cx="861774" cy="3000396"/>
          </a:xfrm>
          <a:prstGeom prst="rect">
            <a:avLst/>
          </a:prstGeom>
          <a:noFill/>
        </p:spPr>
        <p:txBody>
          <a:bodyPr vert="eaVert" wrap="square" rtlCol="0">
            <a:spAutoFit/>
          </a:bodyPr>
          <a:lstStyle/>
          <a:p>
            <a:r>
              <a:rPr lang="zh-CN" altLang="en-US" sz="4400" dirty="0" smtClean="0">
                <a:solidFill>
                  <a:srgbClr val="C00000"/>
                </a:solidFill>
                <a:latin typeface="华文琥珀" pitchFamily="2" charset="-122"/>
                <a:ea typeface="华文琥珀" pitchFamily="2" charset="-122"/>
              </a:rPr>
              <a:t>老</a:t>
            </a:r>
            <a:r>
              <a:rPr lang="zh-CN" altLang="en-US" sz="3600" dirty="0" smtClean="0">
                <a:latin typeface="华文琥珀" pitchFamily="2" charset="-122"/>
                <a:ea typeface="华文琥珀" pitchFamily="2" charset="-122"/>
              </a:rPr>
              <a:t>有所养</a:t>
            </a:r>
            <a:endParaRPr lang="zh-CN" altLang="en-US" sz="3600" dirty="0">
              <a:latin typeface="华文琥珀" pitchFamily="2" charset="-122"/>
              <a:ea typeface="华文琥珀" pitchFamily="2" charset="-122"/>
            </a:endParaRPr>
          </a:p>
        </p:txBody>
      </p:sp>
      <p:sp>
        <p:nvSpPr>
          <p:cNvPr id="10" name="TextBox 9"/>
          <p:cNvSpPr txBox="1"/>
          <p:nvPr/>
        </p:nvSpPr>
        <p:spPr>
          <a:xfrm>
            <a:off x="1785924" y="3286124"/>
            <a:ext cx="738664" cy="3000396"/>
          </a:xfrm>
          <a:prstGeom prst="rect">
            <a:avLst/>
          </a:prstGeom>
          <a:noFill/>
        </p:spPr>
        <p:txBody>
          <a:bodyPr vert="eaVert" wrap="square" rtlCol="0">
            <a:spAutoFit/>
          </a:bodyPr>
          <a:lstStyle/>
          <a:p>
            <a:r>
              <a:rPr lang="zh-CN" altLang="en-US" sz="3600" dirty="0" smtClean="0">
                <a:latin typeface="华文琥珀" pitchFamily="2" charset="-122"/>
                <a:ea typeface="华文琥珀" pitchFamily="2" charset="-122"/>
              </a:rPr>
              <a:t>情有所依</a:t>
            </a:r>
            <a:endParaRPr lang="zh-CN" altLang="en-US" sz="3600" dirty="0">
              <a:latin typeface="华文琥珀" pitchFamily="2" charset="-122"/>
              <a:ea typeface="华文琥珀"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赡养老人专项附加扣除</a:t>
            </a:r>
            <a:endParaRPr lang="zh-CN" altLang="en-US" sz="3200" b="1" dirty="0">
              <a:solidFill>
                <a:schemeClr val="bg1"/>
              </a:solidFill>
              <a:latin typeface="微软雅黑" pitchFamily="34" charset="-122"/>
              <a:ea typeface="微软雅黑" pitchFamily="34" charset="-122"/>
            </a:endParaRPr>
          </a:p>
        </p:txBody>
      </p:sp>
      <p:sp>
        <p:nvSpPr>
          <p:cNvPr id="5" name="五边形 4"/>
          <p:cNvSpPr/>
          <p:nvPr/>
        </p:nvSpPr>
        <p:spPr>
          <a:xfrm>
            <a:off x="323528" y="2204864"/>
            <a:ext cx="2952328" cy="648072"/>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11560" y="2204864"/>
            <a:ext cx="216024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谁能扣</a:t>
            </a:r>
            <a:endParaRPr lang="zh-CN" altLang="en-US" sz="3200" b="1" dirty="0">
              <a:solidFill>
                <a:schemeClr val="bg1"/>
              </a:solidFill>
              <a:latin typeface="微软雅黑" pitchFamily="34" charset="-122"/>
              <a:ea typeface="微软雅黑" pitchFamily="34" charset="-122"/>
            </a:endParaRPr>
          </a:p>
        </p:txBody>
      </p:sp>
      <p:sp>
        <p:nvSpPr>
          <p:cNvPr id="7" name="圆角矩形 6"/>
          <p:cNvSpPr/>
          <p:nvPr/>
        </p:nvSpPr>
        <p:spPr>
          <a:xfrm>
            <a:off x="1619672" y="3284984"/>
            <a:ext cx="6768752" cy="1872208"/>
          </a:xfrm>
          <a:prstGeom prst="round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400" b="1" dirty="0" smtClean="0">
              <a:latin typeface="微软雅黑" pitchFamily="34" charset="-122"/>
              <a:ea typeface="微软雅黑" pitchFamily="34" charset="-122"/>
            </a:endParaRPr>
          </a:p>
        </p:txBody>
      </p:sp>
      <p:sp>
        <p:nvSpPr>
          <p:cNvPr id="9" name="矩形 8"/>
          <p:cNvSpPr/>
          <p:nvPr/>
        </p:nvSpPr>
        <p:spPr>
          <a:xfrm>
            <a:off x="1907704" y="3573016"/>
            <a:ext cx="6192688" cy="1200329"/>
          </a:xfrm>
          <a:prstGeom prst="rect">
            <a:avLst/>
          </a:prstGeom>
        </p:spPr>
        <p:txBody>
          <a:bodyPr wrap="square">
            <a:spAutoFit/>
          </a:bodyPr>
          <a:lstStyle/>
          <a:p>
            <a:r>
              <a:rPr lang="zh-CN" altLang="en-US" sz="2400" b="1" dirty="0" smtClean="0">
                <a:solidFill>
                  <a:schemeClr val="bg1"/>
                </a:solidFill>
                <a:latin typeface="微软雅黑" pitchFamily="34" charset="-122"/>
                <a:ea typeface="微软雅黑" pitchFamily="34" charset="-122"/>
              </a:rPr>
              <a:t>赡养一位及以上年龄年满 </a:t>
            </a:r>
            <a:r>
              <a:rPr lang="en-US" altLang="zh-CN" sz="2400" b="1" dirty="0" smtClean="0">
                <a:solidFill>
                  <a:schemeClr val="bg1"/>
                </a:solidFill>
                <a:latin typeface="微软雅黑" pitchFamily="34" charset="-122"/>
                <a:ea typeface="微软雅黑" pitchFamily="34" charset="-122"/>
              </a:rPr>
              <a:t>60 </a:t>
            </a:r>
            <a:r>
              <a:rPr lang="zh-CN" altLang="en-US" sz="2400" b="1" dirty="0" smtClean="0">
                <a:solidFill>
                  <a:schemeClr val="bg1"/>
                </a:solidFill>
                <a:latin typeface="微软雅黑" pitchFamily="34" charset="-122"/>
                <a:ea typeface="微软雅黑" pitchFamily="34" charset="-122"/>
              </a:rPr>
              <a:t>周岁（含）的父母，包括生父母、继父母、养父母</a:t>
            </a:r>
            <a:endParaRPr lang="en-US" altLang="zh-CN" sz="2400" b="1" dirty="0" smtClean="0">
              <a:solidFill>
                <a:schemeClr val="bg1"/>
              </a:solidFill>
              <a:latin typeface="微软雅黑" pitchFamily="34" charset="-122"/>
              <a:ea typeface="微软雅黑" pitchFamily="34" charset="-122"/>
            </a:endParaRPr>
          </a:p>
          <a:p>
            <a:r>
              <a:rPr lang="zh-CN" altLang="en-US" sz="2400" b="1" dirty="0" smtClean="0">
                <a:solidFill>
                  <a:schemeClr val="bg1"/>
                </a:solidFill>
                <a:latin typeface="微软雅黑" pitchFamily="34" charset="-122"/>
                <a:ea typeface="微软雅黑" pitchFamily="34" charset="-122"/>
              </a:rPr>
              <a:t>或者子女均已去世的祖父母、外祖父母</a:t>
            </a:r>
            <a:endParaRPr lang="zh-CN" altLang="en-US" sz="2400" b="1" dirty="0">
              <a:solidFill>
                <a:schemeClr val="bg1"/>
              </a:solidFill>
              <a:latin typeface="微软雅黑" pitchFamily="34" charset="-122"/>
              <a:ea typeface="微软雅黑"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前凸弯带形 3"/>
          <p:cNvSpPr/>
          <p:nvPr/>
        </p:nvSpPr>
        <p:spPr>
          <a:xfrm>
            <a:off x="2987824" y="836712"/>
            <a:ext cx="3456384" cy="1152128"/>
          </a:xfrm>
          <a:prstGeom prst="ellipseRibbon">
            <a:avLst/>
          </a:prstGeom>
          <a:solidFill>
            <a:srgbClr val="FF0000"/>
          </a:solidFill>
          <a:ln>
            <a:noFill/>
          </a:ln>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latin typeface="微软雅黑" pitchFamily="34" charset="-122"/>
                <a:ea typeface="微软雅黑" pitchFamily="34" charset="-122"/>
              </a:rPr>
              <a:t>第一章</a:t>
            </a:r>
            <a:endParaRPr lang="zh-CN" altLang="en-US" sz="4000" b="1" dirty="0">
              <a:latin typeface="微软雅黑" pitchFamily="34" charset="-122"/>
              <a:ea typeface="微软雅黑" pitchFamily="34" charset="-122"/>
            </a:endParaRPr>
          </a:p>
        </p:txBody>
      </p:sp>
      <p:sp>
        <p:nvSpPr>
          <p:cNvPr id="5" name="TextBox 4"/>
          <p:cNvSpPr txBox="1"/>
          <p:nvPr/>
        </p:nvSpPr>
        <p:spPr>
          <a:xfrm>
            <a:off x="3995936" y="3068960"/>
            <a:ext cx="1728192" cy="1015663"/>
          </a:xfrm>
          <a:prstGeom prst="rect">
            <a:avLst/>
          </a:prstGeom>
          <a:noFill/>
        </p:spPr>
        <p:txBody>
          <a:bodyPr wrap="square" rtlCol="0">
            <a:spAutoFit/>
          </a:bodyPr>
          <a:lstStyle/>
          <a:p>
            <a:endParaRPr lang="zh-CN" altLang="en-US" sz="6000" dirty="0">
              <a:latin typeface="微软雅黑" pitchFamily="34" charset="-122"/>
              <a:ea typeface="微软雅黑" pitchFamily="34" charset="-122"/>
            </a:endParaRPr>
          </a:p>
        </p:txBody>
      </p:sp>
      <p:sp>
        <p:nvSpPr>
          <p:cNvPr id="6" name="TextBox 5"/>
          <p:cNvSpPr txBox="1"/>
          <p:nvPr/>
        </p:nvSpPr>
        <p:spPr>
          <a:xfrm>
            <a:off x="1043608" y="2852936"/>
            <a:ext cx="7200800" cy="1015663"/>
          </a:xfrm>
          <a:prstGeom prst="rect">
            <a:avLst/>
          </a:prstGeom>
          <a:noFill/>
        </p:spPr>
        <p:txBody>
          <a:bodyPr wrap="square" rtlCol="0">
            <a:spAutoFit/>
          </a:bodyPr>
          <a:lstStyle/>
          <a:p>
            <a:pPr algn="ctr">
              <a:spcBef>
                <a:spcPct val="50000"/>
              </a:spcBef>
            </a:pPr>
            <a:r>
              <a:rPr lang="zh-CN" altLang="en-US" sz="6000" b="1" dirty="0" smtClean="0">
                <a:solidFill>
                  <a:srgbClr val="FF0000"/>
                </a:solidFill>
                <a:ea typeface="宋体" pitchFamily="2" charset="-122"/>
                <a:cs typeface="Arial" pitchFamily="34" charset="0"/>
              </a:rPr>
              <a:t>专项附加扣除内容</a:t>
            </a:r>
            <a:endParaRPr lang="en-US" altLang="zh-CN" sz="6000" b="1" dirty="0">
              <a:solidFill>
                <a:srgbClr val="FF0000"/>
              </a:solidFill>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赡养老人专项附加扣除</a:t>
            </a:r>
            <a:endParaRPr lang="zh-CN" altLang="en-US" sz="3200" b="1" dirty="0">
              <a:solidFill>
                <a:schemeClr val="bg1"/>
              </a:solidFill>
              <a:latin typeface="微软雅黑" pitchFamily="34" charset="-122"/>
              <a:ea typeface="微软雅黑" pitchFamily="34" charset="-122"/>
            </a:endParaRPr>
          </a:p>
        </p:txBody>
      </p:sp>
      <p:sp>
        <p:nvSpPr>
          <p:cNvPr id="5" name="五边形 4"/>
          <p:cNvSpPr/>
          <p:nvPr/>
        </p:nvSpPr>
        <p:spPr>
          <a:xfrm>
            <a:off x="323528" y="2204864"/>
            <a:ext cx="2952328" cy="648072"/>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11560" y="2204864"/>
            <a:ext cx="216024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怎么扣</a:t>
            </a:r>
            <a:endParaRPr lang="zh-CN" altLang="en-US" sz="3200" b="1" dirty="0">
              <a:solidFill>
                <a:schemeClr val="bg1"/>
              </a:solidFill>
              <a:latin typeface="微软雅黑" pitchFamily="34" charset="-122"/>
              <a:ea typeface="微软雅黑" pitchFamily="34" charset="-122"/>
            </a:endParaRPr>
          </a:p>
        </p:txBody>
      </p:sp>
      <p:grpSp>
        <p:nvGrpSpPr>
          <p:cNvPr id="7" name="组合 6"/>
          <p:cNvGrpSpPr/>
          <p:nvPr/>
        </p:nvGrpSpPr>
        <p:grpSpPr>
          <a:xfrm>
            <a:off x="251520" y="3140967"/>
            <a:ext cx="3744416" cy="2045877"/>
            <a:chOff x="611560" y="4293096"/>
            <a:chExt cx="3744416" cy="1296144"/>
          </a:xfrm>
        </p:grpSpPr>
        <p:sp>
          <p:nvSpPr>
            <p:cNvPr id="8" name="矩形 7"/>
            <p:cNvSpPr/>
            <p:nvPr/>
          </p:nvSpPr>
          <p:spPr>
            <a:xfrm>
              <a:off x="611560" y="4941168"/>
              <a:ext cx="374441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19"/>
            <p:cNvGrpSpPr/>
            <p:nvPr/>
          </p:nvGrpSpPr>
          <p:grpSpPr>
            <a:xfrm>
              <a:off x="611560" y="4293096"/>
              <a:ext cx="3744416" cy="1246551"/>
              <a:chOff x="611560" y="4293096"/>
              <a:chExt cx="3384376" cy="1246551"/>
            </a:xfrm>
          </p:grpSpPr>
          <p:sp>
            <p:nvSpPr>
              <p:cNvPr id="10" name="同侧圆角矩形 9"/>
              <p:cNvSpPr/>
              <p:nvPr/>
            </p:nvSpPr>
            <p:spPr>
              <a:xfrm>
                <a:off x="611560" y="4293096"/>
                <a:ext cx="3384376" cy="648072"/>
              </a:xfrm>
              <a:prstGeom prst="round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755576" y="4437112"/>
                <a:ext cx="3024336" cy="292483"/>
              </a:xfrm>
              <a:prstGeom prst="rect">
                <a:avLst/>
              </a:prstGeom>
              <a:noFill/>
            </p:spPr>
            <p:txBody>
              <a:bodyPr wrap="square" rtlCol="0">
                <a:spAutoFit/>
              </a:bodyPr>
              <a:lstStyle/>
              <a:p>
                <a:pPr algn="ctr"/>
                <a:r>
                  <a:rPr lang="zh-CN" altLang="en-US" sz="2400" b="1" dirty="0" smtClean="0">
                    <a:solidFill>
                      <a:schemeClr val="bg1"/>
                    </a:solidFill>
                    <a:latin typeface="微软雅黑" pitchFamily="34" charset="-122"/>
                    <a:ea typeface="微软雅黑" pitchFamily="34" charset="-122"/>
                  </a:rPr>
                  <a:t>独生子女</a:t>
                </a:r>
                <a:endParaRPr lang="zh-CN" altLang="en-US" sz="2400" b="1" dirty="0">
                  <a:solidFill>
                    <a:schemeClr val="bg1"/>
                  </a:solidFill>
                  <a:latin typeface="微软雅黑" pitchFamily="34" charset="-122"/>
                  <a:ea typeface="微软雅黑" pitchFamily="34" charset="-122"/>
                </a:endParaRPr>
              </a:p>
            </p:txBody>
          </p:sp>
          <p:sp>
            <p:nvSpPr>
              <p:cNvPr id="12" name="TextBox 11"/>
              <p:cNvSpPr txBox="1"/>
              <p:nvPr/>
            </p:nvSpPr>
            <p:spPr>
              <a:xfrm>
                <a:off x="683568" y="5013177"/>
                <a:ext cx="3247285" cy="526470"/>
              </a:xfrm>
              <a:prstGeom prst="rect">
                <a:avLst/>
              </a:prstGeom>
              <a:noFill/>
            </p:spPr>
            <p:txBody>
              <a:bodyPr wrap="square" rtlCol="0">
                <a:spAutoFit/>
              </a:bodyPr>
              <a:lstStyle/>
              <a:p>
                <a:r>
                  <a:rPr lang="zh-CN" altLang="en-US" sz="2400" b="1" dirty="0" smtClean="0">
                    <a:solidFill>
                      <a:srgbClr val="FFC000"/>
                    </a:solidFill>
                    <a:latin typeface="微软雅黑" pitchFamily="34" charset="-122"/>
                    <a:ea typeface="微软雅黑" pitchFamily="34" charset="-122"/>
                  </a:rPr>
                  <a:t>每月</a:t>
                </a:r>
                <a:r>
                  <a:rPr lang="en-US" altLang="zh-CN" sz="2400" b="1" dirty="0" smtClean="0">
                    <a:solidFill>
                      <a:srgbClr val="FFC000"/>
                    </a:solidFill>
                    <a:latin typeface="微软雅黑" pitchFamily="34" charset="-122"/>
                    <a:ea typeface="微软雅黑" pitchFamily="34" charset="-122"/>
                  </a:rPr>
                  <a:t>2000</a:t>
                </a:r>
                <a:r>
                  <a:rPr lang="zh-CN" altLang="en-US" sz="2400" b="1" dirty="0" smtClean="0">
                    <a:solidFill>
                      <a:srgbClr val="FFC000"/>
                    </a:solidFill>
                    <a:latin typeface="微软雅黑" pitchFamily="34" charset="-122"/>
                    <a:ea typeface="微软雅黑" pitchFamily="34" charset="-122"/>
                  </a:rPr>
                  <a:t>元标准定额扣除</a:t>
                </a:r>
                <a:endParaRPr lang="zh-CN" altLang="en-US" sz="2400" b="1" dirty="0">
                  <a:solidFill>
                    <a:srgbClr val="FFC000"/>
                  </a:solidFill>
                  <a:latin typeface="微软雅黑" pitchFamily="34" charset="-122"/>
                  <a:ea typeface="微软雅黑" pitchFamily="34" charset="-122"/>
                </a:endParaRPr>
              </a:p>
            </p:txBody>
          </p:sp>
        </p:grpSp>
      </p:grpSp>
      <p:grpSp>
        <p:nvGrpSpPr>
          <p:cNvPr id="13" name="组合 12"/>
          <p:cNvGrpSpPr/>
          <p:nvPr/>
        </p:nvGrpSpPr>
        <p:grpSpPr>
          <a:xfrm>
            <a:off x="5076056" y="3174068"/>
            <a:ext cx="3888432" cy="2067480"/>
            <a:chOff x="5220072" y="4293096"/>
            <a:chExt cx="3384376" cy="1296144"/>
          </a:xfrm>
        </p:grpSpPr>
        <p:sp>
          <p:nvSpPr>
            <p:cNvPr id="14" name="同侧圆角矩形 13"/>
            <p:cNvSpPr/>
            <p:nvPr/>
          </p:nvSpPr>
          <p:spPr>
            <a:xfrm>
              <a:off x="5220072" y="4293096"/>
              <a:ext cx="3384376" cy="648072"/>
            </a:xfrm>
            <a:prstGeom prst="round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220072" y="4941168"/>
              <a:ext cx="338437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364088" y="4437112"/>
              <a:ext cx="3024336" cy="289427"/>
            </a:xfrm>
            <a:prstGeom prst="rect">
              <a:avLst/>
            </a:prstGeom>
            <a:noFill/>
          </p:spPr>
          <p:txBody>
            <a:bodyPr wrap="square" rtlCol="0">
              <a:spAutoFit/>
            </a:bodyPr>
            <a:lstStyle/>
            <a:p>
              <a:pPr algn="ctr"/>
              <a:r>
                <a:rPr lang="zh-CN" altLang="en-US" sz="2400" b="1" dirty="0" smtClean="0">
                  <a:solidFill>
                    <a:schemeClr val="bg1"/>
                  </a:solidFill>
                  <a:latin typeface="微软雅黑" pitchFamily="34" charset="-122"/>
                  <a:ea typeface="微软雅黑" pitchFamily="34" charset="-122"/>
                </a:rPr>
                <a:t>非独生子女</a:t>
              </a:r>
              <a:endParaRPr lang="zh-CN" altLang="en-US" sz="2400" b="1" dirty="0">
                <a:solidFill>
                  <a:schemeClr val="bg1"/>
                </a:solidFill>
                <a:latin typeface="微软雅黑" pitchFamily="34" charset="-122"/>
                <a:ea typeface="微软雅黑" pitchFamily="34" charset="-122"/>
              </a:endParaRPr>
            </a:p>
          </p:txBody>
        </p:sp>
        <p:sp>
          <p:nvSpPr>
            <p:cNvPr id="17" name="TextBox 16"/>
            <p:cNvSpPr txBox="1"/>
            <p:nvPr/>
          </p:nvSpPr>
          <p:spPr>
            <a:xfrm>
              <a:off x="5292080" y="5013175"/>
              <a:ext cx="3240360" cy="520968"/>
            </a:xfrm>
            <a:prstGeom prst="rect">
              <a:avLst/>
            </a:prstGeom>
            <a:noFill/>
          </p:spPr>
          <p:txBody>
            <a:bodyPr wrap="square" rtlCol="0">
              <a:spAutoFit/>
            </a:bodyPr>
            <a:lstStyle/>
            <a:p>
              <a:r>
                <a:rPr lang="zh-CN" altLang="en-US" sz="2400" b="1" dirty="0" smtClean="0">
                  <a:solidFill>
                    <a:srgbClr val="FFC000"/>
                  </a:solidFill>
                  <a:latin typeface="微软雅黑" pitchFamily="34" charset="-122"/>
                  <a:ea typeface="微软雅黑" pitchFamily="34" charset="-122"/>
                </a:rPr>
                <a:t>应与其兄弟姐妹分摊每月</a:t>
              </a:r>
              <a:r>
                <a:rPr lang="en-US" altLang="zh-CN" sz="2400" b="1" dirty="0" smtClean="0">
                  <a:solidFill>
                    <a:srgbClr val="FFC000"/>
                  </a:solidFill>
                  <a:latin typeface="微软雅黑" pitchFamily="34" charset="-122"/>
                  <a:ea typeface="微软雅黑" pitchFamily="34" charset="-122"/>
                </a:rPr>
                <a:t>2000</a:t>
              </a:r>
              <a:r>
                <a:rPr lang="zh-CN" altLang="en-US" sz="2400" b="1" dirty="0" smtClean="0">
                  <a:solidFill>
                    <a:srgbClr val="FFC000"/>
                  </a:solidFill>
                  <a:latin typeface="微软雅黑" pitchFamily="34" charset="-122"/>
                  <a:ea typeface="微软雅黑" pitchFamily="34" charset="-122"/>
                </a:rPr>
                <a:t>元的扣除标准</a:t>
              </a:r>
              <a:endParaRPr lang="zh-CN" altLang="en-US" sz="2400" b="1" dirty="0">
                <a:solidFill>
                  <a:srgbClr val="FFC000"/>
                </a:solidFill>
                <a:latin typeface="微软雅黑" pitchFamily="34" charset="-122"/>
                <a:ea typeface="微软雅黑" pitchFamily="34" charset="-122"/>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2915816" y="2348880"/>
            <a:ext cx="3240360" cy="936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赡养老人专项附加扣除</a:t>
            </a:r>
            <a:endParaRPr lang="zh-CN" altLang="en-US" sz="3200" b="1" dirty="0">
              <a:solidFill>
                <a:schemeClr val="bg1"/>
              </a:solidFill>
              <a:latin typeface="微软雅黑" pitchFamily="34" charset="-122"/>
              <a:ea typeface="微软雅黑" pitchFamily="34" charset="-122"/>
            </a:endParaRPr>
          </a:p>
        </p:txBody>
      </p:sp>
      <p:grpSp>
        <p:nvGrpSpPr>
          <p:cNvPr id="9" name="组合 8"/>
          <p:cNvGrpSpPr/>
          <p:nvPr/>
        </p:nvGrpSpPr>
        <p:grpSpPr>
          <a:xfrm>
            <a:off x="395536" y="3717032"/>
            <a:ext cx="2592288" cy="792088"/>
            <a:chOff x="539552" y="3933056"/>
            <a:chExt cx="2088232" cy="792088"/>
          </a:xfrm>
        </p:grpSpPr>
        <p:sp>
          <p:nvSpPr>
            <p:cNvPr id="7" name="圆角矩形 6"/>
            <p:cNvSpPr/>
            <p:nvPr/>
          </p:nvSpPr>
          <p:spPr>
            <a:xfrm>
              <a:off x="539552" y="3933056"/>
              <a:ext cx="2088232" cy="792088"/>
            </a:xfrm>
            <a:prstGeom prst="roundRect">
              <a:avLst/>
            </a:prstGeom>
            <a:solidFill>
              <a:schemeClr val="tx2">
                <a:lumMod val="60000"/>
                <a:lumOff val="40000"/>
              </a:schemeClr>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99592" y="4077072"/>
              <a:ext cx="151216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平均分摊</a:t>
              </a:r>
              <a:endParaRPr lang="zh-CN" altLang="en-US" sz="2400" b="1" dirty="0">
                <a:solidFill>
                  <a:schemeClr val="bg1"/>
                </a:solidFill>
                <a:latin typeface="微软雅黑" pitchFamily="34" charset="-122"/>
                <a:ea typeface="微软雅黑" pitchFamily="34" charset="-122"/>
              </a:endParaRPr>
            </a:p>
          </p:txBody>
        </p:sp>
      </p:grpSp>
      <p:grpSp>
        <p:nvGrpSpPr>
          <p:cNvPr id="11" name="组合 10"/>
          <p:cNvGrpSpPr/>
          <p:nvPr/>
        </p:nvGrpSpPr>
        <p:grpSpPr>
          <a:xfrm>
            <a:off x="3275856" y="3717032"/>
            <a:ext cx="2952327" cy="792088"/>
            <a:chOff x="539552" y="3933056"/>
            <a:chExt cx="2313986" cy="792088"/>
          </a:xfrm>
        </p:grpSpPr>
        <p:sp>
          <p:nvSpPr>
            <p:cNvPr id="12" name="圆角矩形 11"/>
            <p:cNvSpPr/>
            <p:nvPr/>
          </p:nvSpPr>
          <p:spPr>
            <a:xfrm>
              <a:off x="539552" y="3933056"/>
              <a:ext cx="2088232" cy="792088"/>
            </a:xfrm>
            <a:prstGeom prst="roundRect">
              <a:avLst/>
            </a:prstGeom>
            <a:solidFill>
              <a:schemeClr val="tx2">
                <a:lumMod val="60000"/>
                <a:lumOff val="40000"/>
              </a:schemeClr>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539552" y="4077072"/>
              <a:ext cx="2313986"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被赡养人指定分摊</a:t>
              </a:r>
              <a:endParaRPr lang="zh-CN" altLang="en-US" sz="2400" b="1" dirty="0">
                <a:solidFill>
                  <a:schemeClr val="bg1"/>
                </a:solidFill>
                <a:latin typeface="微软雅黑" pitchFamily="34" charset="-122"/>
                <a:ea typeface="微软雅黑" pitchFamily="34" charset="-122"/>
              </a:endParaRPr>
            </a:p>
          </p:txBody>
        </p:sp>
      </p:grpSp>
      <p:grpSp>
        <p:nvGrpSpPr>
          <p:cNvPr id="14" name="组合 13"/>
          <p:cNvGrpSpPr/>
          <p:nvPr/>
        </p:nvGrpSpPr>
        <p:grpSpPr>
          <a:xfrm>
            <a:off x="6300193" y="3717032"/>
            <a:ext cx="2664296" cy="792088"/>
            <a:chOff x="539552" y="3933056"/>
            <a:chExt cx="2088232" cy="792088"/>
          </a:xfrm>
        </p:grpSpPr>
        <p:sp>
          <p:nvSpPr>
            <p:cNvPr id="15" name="圆角矩形 14"/>
            <p:cNvSpPr/>
            <p:nvPr/>
          </p:nvSpPr>
          <p:spPr>
            <a:xfrm>
              <a:off x="539552" y="3933056"/>
              <a:ext cx="2088232" cy="792088"/>
            </a:xfrm>
            <a:prstGeom prst="roundRect">
              <a:avLst/>
            </a:prstGeom>
            <a:solidFill>
              <a:schemeClr val="tx2">
                <a:lumMod val="60000"/>
                <a:lumOff val="40000"/>
              </a:schemeClr>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642698" y="4077072"/>
              <a:ext cx="1928647"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赡养人约定分摊</a:t>
              </a:r>
              <a:endParaRPr lang="zh-CN" altLang="en-US" sz="2400" b="1" dirty="0">
                <a:solidFill>
                  <a:schemeClr val="bg1"/>
                </a:solidFill>
                <a:latin typeface="微软雅黑" pitchFamily="34" charset="-122"/>
                <a:ea typeface="微软雅黑" pitchFamily="34" charset="-122"/>
              </a:endParaRPr>
            </a:p>
          </p:txBody>
        </p:sp>
      </p:grpSp>
      <p:sp>
        <p:nvSpPr>
          <p:cNvPr id="17" name="TextBox 16"/>
          <p:cNvSpPr txBox="1"/>
          <p:nvPr/>
        </p:nvSpPr>
        <p:spPr>
          <a:xfrm>
            <a:off x="3347864" y="2381979"/>
            <a:ext cx="2664296" cy="830997"/>
          </a:xfrm>
          <a:prstGeom prst="rect">
            <a:avLst/>
          </a:prstGeom>
          <a:noFill/>
        </p:spPr>
        <p:txBody>
          <a:bodyPr wrap="square" rtlCol="0">
            <a:spAutoFit/>
          </a:bodyPr>
          <a:lstStyle/>
          <a:p>
            <a:r>
              <a:rPr lang="zh-CN" altLang="en-US" sz="4800" b="1" dirty="0" smtClean="0">
                <a:solidFill>
                  <a:srgbClr val="FFC000"/>
                </a:solidFill>
                <a:latin typeface="微软雅黑" pitchFamily="34" charset="-122"/>
                <a:ea typeface="微软雅黑" pitchFamily="34" charset="-122"/>
              </a:rPr>
              <a:t>分摊方式</a:t>
            </a:r>
            <a:endParaRPr lang="zh-CN" altLang="en-US" sz="4800" b="1" dirty="0">
              <a:solidFill>
                <a:srgbClr val="FFC000"/>
              </a:solidFill>
              <a:latin typeface="微软雅黑" pitchFamily="34" charset="-122"/>
              <a:ea typeface="微软雅黑" pitchFamily="34" charset="-122"/>
            </a:endParaRPr>
          </a:p>
        </p:txBody>
      </p:sp>
      <p:sp>
        <p:nvSpPr>
          <p:cNvPr id="19" name="矩形 18"/>
          <p:cNvSpPr/>
          <p:nvPr/>
        </p:nvSpPr>
        <p:spPr>
          <a:xfrm>
            <a:off x="1835696" y="5157192"/>
            <a:ext cx="5432898"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每人分摊的额度不能超过每月 </a:t>
            </a:r>
            <a:r>
              <a:rPr lang="en-US" altLang="zh-CN" sz="2400" b="1" dirty="0" smtClean="0">
                <a:latin typeface="微软雅黑" pitchFamily="34" charset="-122"/>
                <a:ea typeface="微软雅黑" pitchFamily="34" charset="-122"/>
              </a:rPr>
              <a:t>1000 </a:t>
            </a:r>
            <a:r>
              <a:rPr lang="zh-CN" altLang="en-US" sz="2400" b="1" dirty="0" smtClean="0">
                <a:latin typeface="微软雅黑" pitchFamily="34" charset="-122"/>
                <a:ea typeface="微软雅黑" pitchFamily="34" charset="-122"/>
              </a:rPr>
              <a:t>元</a:t>
            </a:r>
            <a:endParaRPr lang="zh-CN" altLang="en-US" sz="2400" b="1" dirty="0">
              <a:latin typeface="微软雅黑" pitchFamily="34" charset="-122"/>
              <a:ea typeface="微软雅黑"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赡养老人专项附加扣除</a:t>
            </a:r>
            <a:endParaRPr lang="zh-CN" altLang="en-US" sz="3200" b="1" dirty="0">
              <a:solidFill>
                <a:schemeClr val="bg1"/>
              </a:solidFill>
              <a:latin typeface="微软雅黑" pitchFamily="34" charset="-122"/>
              <a:ea typeface="微软雅黑" pitchFamily="34" charset="-122"/>
            </a:endParaRPr>
          </a:p>
        </p:txBody>
      </p:sp>
      <p:sp>
        <p:nvSpPr>
          <p:cNvPr id="5" name="爆炸形 2 4"/>
          <p:cNvSpPr/>
          <p:nvPr/>
        </p:nvSpPr>
        <p:spPr>
          <a:xfrm>
            <a:off x="251520" y="1772816"/>
            <a:ext cx="3384376" cy="1800200"/>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rot="19960668">
            <a:off x="989184" y="2409113"/>
            <a:ext cx="1584176" cy="584775"/>
          </a:xfrm>
          <a:prstGeom prst="rect">
            <a:avLst/>
          </a:prstGeom>
          <a:noFill/>
        </p:spPr>
        <p:txBody>
          <a:bodyPr wrap="square" rtlCol="0">
            <a:spAutoFit/>
          </a:bodyPr>
          <a:lstStyle/>
          <a:p>
            <a:pPr algn="ctr"/>
            <a:r>
              <a:rPr lang="zh-CN" altLang="en-US" sz="3200" b="1" dirty="0" smtClean="0">
                <a:solidFill>
                  <a:schemeClr val="bg1"/>
                </a:solidFill>
                <a:latin typeface="微软雅黑" pitchFamily="34" charset="-122"/>
                <a:ea typeface="微软雅黑" pitchFamily="34" charset="-122"/>
              </a:rPr>
              <a:t>注意</a:t>
            </a:r>
            <a:endParaRPr lang="zh-CN" altLang="en-US" sz="3200" b="1" dirty="0">
              <a:solidFill>
                <a:schemeClr val="bg1"/>
              </a:solidFill>
              <a:latin typeface="微软雅黑" pitchFamily="34" charset="-122"/>
              <a:ea typeface="微软雅黑" pitchFamily="34" charset="-122"/>
            </a:endParaRPr>
          </a:p>
        </p:txBody>
      </p:sp>
      <p:sp>
        <p:nvSpPr>
          <p:cNvPr id="7" name="圆角矩形 6"/>
          <p:cNvSpPr/>
          <p:nvPr/>
        </p:nvSpPr>
        <p:spPr>
          <a:xfrm>
            <a:off x="3563888" y="2636912"/>
            <a:ext cx="5040560" cy="3312368"/>
          </a:xfrm>
          <a:prstGeom prst="roundRect">
            <a:avLst/>
          </a:prstGeom>
          <a:solidFill>
            <a:schemeClr val="tx2">
              <a:lumMod val="60000"/>
              <a:lumOff val="4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1" dirty="0">
              <a:latin typeface="微软雅黑" pitchFamily="34" charset="-122"/>
              <a:ea typeface="微软雅黑" pitchFamily="34" charset="-122"/>
            </a:endParaRPr>
          </a:p>
        </p:txBody>
      </p:sp>
      <p:sp>
        <p:nvSpPr>
          <p:cNvPr id="8" name="TextBox 7"/>
          <p:cNvSpPr txBox="1"/>
          <p:nvPr/>
        </p:nvSpPr>
        <p:spPr>
          <a:xfrm>
            <a:off x="4283968" y="3140968"/>
            <a:ext cx="4032448" cy="1938992"/>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约定或指定分摊的须签订</a:t>
            </a:r>
            <a:r>
              <a:rPr lang="zh-CN" altLang="en-US" sz="2400" b="1" dirty="0" smtClean="0">
                <a:solidFill>
                  <a:srgbClr val="FF0000"/>
                </a:solidFill>
                <a:latin typeface="微软雅黑" pitchFamily="34" charset="-122"/>
                <a:ea typeface="微软雅黑" pitchFamily="34" charset="-122"/>
              </a:rPr>
              <a:t>书面分摊协议</a:t>
            </a:r>
            <a:r>
              <a:rPr lang="zh-CN" altLang="en-US" sz="2400" b="1" dirty="0" smtClean="0">
                <a:solidFill>
                  <a:schemeClr val="bg1"/>
                </a:solidFill>
                <a:latin typeface="微软雅黑" pitchFamily="34" charset="-122"/>
                <a:ea typeface="微软雅黑" pitchFamily="34" charset="-122"/>
              </a:rPr>
              <a:t>，指定分摊优先于约定分摊</a:t>
            </a:r>
            <a:endParaRPr lang="en-US" altLang="zh-CN" sz="2400" b="1" dirty="0" smtClean="0">
              <a:solidFill>
                <a:schemeClr val="bg1"/>
              </a:solidFill>
              <a:latin typeface="微软雅黑" pitchFamily="34" charset="-122"/>
              <a:ea typeface="微软雅黑" pitchFamily="34" charset="-122"/>
            </a:endParaRPr>
          </a:p>
          <a:p>
            <a:r>
              <a:rPr lang="zh-CN" altLang="en-US" sz="2400" b="1" dirty="0" smtClean="0">
                <a:solidFill>
                  <a:schemeClr val="bg1"/>
                </a:solidFill>
                <a:latin typeface="微软雅黑" pitchFamily="34" charset="-122"/>
                <a:ea typeface="微软雅黑" pitchFamily="34" charset="-122"/>
              </a:rPr>
              <a:t>具体分摊方式和额度一个纳税年度内</a:t>
            </a:r>
            <a:r>
              <a:rPr lang="zh-CN" altLang="en-US" sz="2400" b="1" dirty="0" smtClean="0">
                <a:solidFill>
                  <a:srgbClr val="FF0000"/>
                </a:solidFill>
                <a:latin typeface="微软雅黑" pitchFamily="34" charset="-122"/>
                <a:ea typeface="微软雅黑" pitchFamily="34" charset="-122"/>
              </a:rPr>
              <a:t>不能变更</a:t>
            </a:r>
            <a:endParaRPr lang="zh-CN" altLang="en-US" sz="2400" b="1" dirty="0">
              <a:solidFill>
                <a:srgbClr val="FF0000"/>
              </a:solidFill>
              <a:latin typeface="微软雅黑" pitchFamily="34" charset="-122"/>
              <a:ea typeface="微软雅黑" pitchFamily="34" charset="-122"/>
            </a:endParaRPr>
          </a:p>
        </p:txBody>
      </p:sp>
      <p:sp>
        <p:nvSpPr>
          <p:cNvPr id="9" name="五边形 8"/>
          <p:cNvSpPr/>
          <p:nvPr/>
        </p:nvSpPr>
        <p:spPr>
          <a:xfrm>
            <a:off x="3923928" y="3212976"/>
            <a:ext cx="216024" cy="36004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3995936" y="4293096"/>
            <a:ext cx="216024" cy="36004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流程图: 资料带 2"/>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5" name="单圆角矩形 4"/>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赡养老人专项附加扣除</a:t>
            </a:r>
            <a:endParaRPr lang="zh-CN" altLang="en-US" sz="3200" b="1" dirty="0">
              <a:solidFill>
                <a:schemeClr val="bg1"/>
              </a:solidFill>
              <a:latin typeface="微软雅黑" pitchFamily="34" charset="-122"/>
              <a:ea typeface="微软雅黑" pitchFamily="34" charset="-122"/>
            </a:endParaRPr>
          </a:p>
        </p:txBody>
      </p:sp>
      <p:sp>
        <p:nvSpPr>
          <p:cNvPr id="7" name="矩形 6"/>
          <p:cNvSpPr/>
          <p:nvPr/>
        </p:nvSpPr>
        <p:spPr>
          <a:xfrm>
            <a:off x="2928926" y="2000240"/>
            <a:ext cx="4572000" cy="3139321"/>
          </a:xfrm>
          <a:prstGeom prst="rect">
            <a:avLst/>
          </a:prstGeom>
        </p:spPr>
        <p:txBody>
          <a:bodyPr>
            <a:spAutoFit/>
          </a:bodyPr>
          <a:lstStyle/>
          <a:p>
            <a:r>
              <a:rPr lang="zh-CN" altLang="en-US" b="1" dirty="0" smtClean="0">
                <a:latin typeface="微软雅黑" pitchFamily="34" charset="-122"/>
                <a:ea typeface="微软雅黑" pitchFamily="34" charset="-122"/>
              </a:rPr>
              <a:t>赡养岳父岳母或公婆的费用是否可以享受个人所得税附加扣除？</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b="1" dirty="0" smtClean="0">
                <a:solidFill>
                  <a:srgbClr val="C00000"/>
                </a:solidFill>
                <a:latin typeface="微软雅黑" pitchFamily="34" charset="-122"/>
                <a:ea typeface="微软雅黑" pitchFamily="34" charset="-122"/>
              </a:rPr>
              <a:t>不能</a:t>
            </a:r>
            <a:r>
              <a:rPr lang="zh-CN" altLang="en-US" dirty="0" smtClean="0">
                <a:latin typeface="微软雅黑" pitchFamily="34" charset="-122"/>
                <a:ea typeface="微软雅黑" pitchFamily="34" charset="-122"/>
              </a:rPr>
              <a:t>。根据国务院公布的个税扣除暂行办法，赡养老人</a:t>
            </a:r>
            <a:r>
              <a:rPr lang="en-US" altLang="zh-CN" dirty="0" smtClean="0">
                <a:latin typeface="微软雅黑" pitchFamily="34" charset="-122"/>
                <a:ea typeface="微软雅黑" pitchFamily="34" charset="-122"/>
              </a:rPr>
              <a:t>2000</a:t>
            </a:r>
            <a:r>
              <a:rPr lang="zh-CN" altLang="en-US" dirty="0" smtClean="0">
                <a:latin typeface="微软雅黑" pitchFamily="34" charset="-122"/>
                <a:ea typeface="微软雅黑" pitchFamily="34" charset="-122"/>
              </a:rPr>
              <a:t>元每月扣除只限于自己的年满</a:t>
            </a:r>
            <a:r>
              <a:rPr lang="en-US" altLang="zh-CN" dirty="0" smtClean="0">
                <a:latin typeface="微软雅黑" pitchFamily="34" charset="-122"/>
                <a:ea typeface="微软雅黑" pitchFamily="34" charset="-122"/>
              </a:rPr>
              <a:t>60</a:t>
            </a:r>
            <a:r>
              <a:rPr lang="zh-CN" altLang="en-US" dirty="0" smtClean="0">
                <a:latin typeface="微软雅黑" pitchFamily="34" charset="-122"/>
                <a:ea typeface="微软雅黑" pitchFamily="34" charset="-122"/>
              </a:rPr>
              <a:t>岁的亲生父母，以及子女均已去世的年满</a:t>
            </a:r>
            <a:r>
              <a:rPr lang="en-US" altLang="zh-CN" dirty="0" smtClean="0">
                <a:latin typeface="微软雅黑" pitchFamily="34" charset="-122"/>
                <a:ea typeface="微软雅黑" pitchFamily="34" charset="-122"/>
              </a:rPr>
              <a:t>60</a:t>
            </a:r>
            <a:r>
              <a:rPr lang="zh-CN" altLang="en-US" dirty="0" smtClean="0">
                <a:latin typeface="微软雅黑" pitchFamily="34" charset="-122"/>
                <a:ea typeface="微软雅黑" pitchFamily="34" charset="-122"/>
              </a:rPr>
              <a:t>岁的祖父母、外祖父母，不包括岳父母。当然年满</a:t>
            </a:r>
            <a:r>
              <a:rPr lang="en-US" altLang="zh-CN" dirty="0" smtClean="0">
                <a:latin typeface="微软雅黑" pitchFamily="34" charset="-122"/>
                <a:ea typeface="微软雅黑" pitchFamily="34" charset="-122"/>
              </a:rPr>
              <a:t>60</a:t>
            </a:r>
            <a:r>
              <a:rPr lang="zh-CN" altLang="en-US" dirty="0" smtClean="0">
                <a:latin typeface="微软雅黑" pitchFamily="34" charset="-122"/>
                <a:ea typeface="微软雅黑" pitchFamily="34" charset="-122"/>
              </a:rPr>
              <a:t>岁的岳父母可以由妻子或大小舅子扣。另外提醒大家，只要父母有一方满</a:t>
            </a:r>
            <a:r>
              <a:rPr lang="en-US" altLang="zh-CN" dirty="0" smtClean="0">
                <a:latin typeface="微软雅黑" pitchFamily="34" charset="-122"/>
                <a:ea typeface="微软雅黑" pitchFamily="34" charset="-122"/>
              </a:rPr>
              <a:t>60</a:t>
            </a:r>
            <a:r>
              <a:rPr lang="zh-CN" altLang="en-US" dirty="0" smtClean="0">
                <a:latin typeface="微软雅黑" pitchFamily="34" charset="-122"/>
                <a:ea typeface="微软雅黑" pitchFamily="34" charset="-122"/>
              </a:rPr>
              <a:t>岁，不管父母自己是否有收入或养老金等其他条件，都可以扣税。</a:t>
            </a:r>
            <a:endParaRPr lang="zh-CN" altLang="en-US" dirty="0">
              <a:latin typeface="微软雅黑" pitchFamily="34" charset="-122"/>
              <a:ea typeface="微软雅黑"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流程图: 资料带 2"/>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5" name="单圆角矩形 4"/>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赡养老人专项附加扣除</a:t>
            </a:r>
            <a:endParaRPr lang="zh-CN" altLang="en-US" sz="3200" b="1" dirty="0">
              <a:solidFill>
                <a:schemeClr val="bg1"/>
              </a:solidFill>
              <a:latin typeface="微软雅黑" pitchFamily="34" charset="-122"/>
              <a:ea typeface="微软雅黑" pitchFamily="34" charset="-122"/>
            </a:endParaRPr>
          </a:p>
        </p:txBody>
      </p:sp>
      <p:sp>
        <p:nvSpPr>
          <p:cNvPr id="7" name="矩形 6"/>
          <p:cNvSpPr/>
          <p:nvPr/>
        </p:nvSpPr>
        <p:spPr>
          <a:xfrm>
            <a:off x="2928926" y="2000240"/>
            <a:ext cx="4572000" cy="2862322"/>
          </a:xfrm>
          <a:prstGeom prst="rect">
            <a:avLst/>
          </a:prstGeom>
        </p:spPr>
        <p:txBody>
          <a:bodyPr>
            <a:spAutoFit/>
          </a:bodyPr>
          <a:lstStyle/>
          <a:p>
            <a:r>
              <a:rPr lang="zh-CN" altLang="en-US" b="1" dirty="0" smtClean="0">
                <a:latin typeface="微软雅黑" pitchFamily="34" charset="-122"/>
                <a:ea typeface="微软雅黑" pitchFamily="34" charset="-122"/>
              </a:rPr>
              <a:t>王老师兄妹三人，如果其他兄弟姐妹没工作或不交个税，那王老师是不是可以扣</a:t>
            </a:r>
            <a:r>
              <a:rPr lang="en-US" altLang="zh-CN" b="1" dirty="0" smtClean="0">
                <a:latin typeface="微软雅黑" pitchFamily="34" charset="-122"/>
                <a:ea typeface="微软雅黑" pitchFamily="34" charset="-122"/>
              </a:rPr>
              <a:t>2000</a:t>
            </a:r>
            <a:r>
              <a:rPr lang="zh-CN" altLang="en-US" b="1" dirty="0" smtClean="0">
                <a:latin typeface="微软雅黑" pitchFamily="34" charset="-122"/>
                <a:ea typeface="微软雅黑" pitchFamily="34" charset="-122"/>
              </a:rPr>
              <a:t>元每月的赡养老人费用</a:t>
            </a:r>
            <a:r>
              <a:rPr lang="en-US" altLang="zh-CN" b="1" dirty="0" smtClean="0">
                <a:latin typeface="微软雅黑" pitchFamily="34" charset="-122"/>
                <a:ea typeface="微软雅黑" pitchFamily="34" charset="-122"/>
              </a:rPr>
              <a:t>?</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不能。根据个税专项扣除办法，只有纳税人为独生子女的，可以享受每月</a:t>
            </a:r>
            <a:r>
              <a:rPr lang="en-US" altLang="zh-CN" dirty="0" smtClean="0">
                <a:latin typeface="微软雅黑" pitchFamily="34" charset="-122"/>
                <a:ea typeface="微软雅黑" pitchFamily="34" charset="-122"/>
              </a:rPr>
              <a:t>2000</a:t>
            </a:r>
            <a:r>
              <a:rPr lang="zh-CN" altLang="en-US" dirty="0" smtClean="0">
                <a:latin typeface="微软雅黑" pitchFamily="34" charset="-122"/>
                <a:ea typeface="微软雅黑" pitchFamily="34" charset="-122"/>
              </a:rPr>
              <a:t>元的赡养老人定额扣除。而非独生子女则需要分摊每月</a:t>
            </a:r>
            <a:r>
              <a:rPr lang="en-US" altLang="zh-CN" dirty="0" smtClean="0">
                <a:latin typeface="微软雅黑" pitchFamily="34" charset="-122"/>
                <a:ea typeface="微软雅黑" pitchFamily="34" charset="-122"/>
              </a:rPr>
              <a:t>2000</a:t>
            </a:r>
            <a:r>
              <a:rPr lang="zh-CN" altLang="en-US" dirty="0" smtClean="0">
                <a:latin typeface="微软雅黑" pitchFamily="34" charset="-122"/>
                <a:ea typeface="微软雅黑" pitchFamily="34" charset="-122"/>
              </a:rPr>
              <a:t>元的扣除额度，且每人分摊的额度不能超过每月</a:t>
            </a:r>
            <a:r>
              <a:rPr lang="en-US" altLang="zh-CN" dirty="0" smtClean="0">
                <a:latin typeface="微软雅黑" pitchFamily="34" charset="-122"/>
                <a:ea typeface="微软雅黑" pitchFamily="34" charset="-122"/>
              </a:rPr>
              <a:t>1000</a:t>
            </a:r>
            <a:r>
              <a:rPr lang="zh-CN" altLang="en-US" dirty="0" smtClean="0">
                <a:latin typeface="微软雅黑" pitchFamily="34" charset="-122"/>
                <a:ea typeface="微软雅黑" pitchFamily="34" charset="-122"/>
              </a:rPr>
              <a:t>元。也就是说王老师最多只能享有</a:t>
            </a:r>
            <a:r>
              <a:rPr lang="en-US" altLang="zh-CN" dirty="0" smtClean="0">
                <a:latin typeface="微软雅黑" pitchFamily="34" charset="-122"/>
                <a:ea typeface="微软雅黑" pitchFamily="34" charset="-122"/>
              </a:rPr>
              <a:t>1000</a:t>
            </a:r>
            <a:r>
              <a:rPr lang="zh-CN" altLang="en-US" dirty="0" smtClean="0">
                <a:latin typeface="微软雅黑" pitchFamily="34" charset="-122"/>
                <a:ea typeface="微软雅黑" pitchFamily="34" charset="-122"/>
              </a:rPr>
              <a:t>元每月赡养老人扣税额度。</a:t>
            </a:r>
            <a:endParaRPr lang="zh-CN" altLang="en-US" dirty="0">
              <a:latin typeface="微软雅黑" pitchFamily="34" charset="-122"/>
              <a:ea typeface="微软雅黑"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流程图: 资料带 2"/>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5" name="单圆角矩形 4"/>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赡养老人专项附加扣除</a:t>
            </a:r>
            <a:endParaRPr lang="zh-CN" altLang="en-US" sz="3200" b="1" dirty="0">
              <a:solidFill>
                <a:schemeClr val="bg1"/>
              </a:solidFill>
              <a:latin typeface="微软雅黑" pitchFamily="34" charset="-122"/>
              <a:ea typeface="微软雅黑" pitchFamily="34" charset="-122"/>
            </a:endParaRPr>
          </a:p>
        </p:txBody>
      </p:sp>
      <p:sp>
        <p:nvSpPr>
          <p:cNvPr id="7" name="矩形 6"/>
          <p:cNvSpPr/>
          <p:nvPr/>
        </p:nvSpPr>
        <p:spPr>
          <a:xfrm>
            <a:off x="2786050" y="2071678"/>
            <a:ext cx="4572000" cy="2308324"/>
          </a:xfrm>
          <a:prstGeom prst="rect">
            <a:avLst/>
          </a:prstGeom>
        </p:spPr>
        <p:txBody>
          <a:bodyPr>
            <a:spAutoFit/>
          </a:bodyPr>
          <a:lstStyle/>
          <a:p>
            <a:r>
              <a:rPr lang="zh-CN" altLang="en-US" b="1" dirty="0" smtClean="0">
                <a:latin typeface="微软雅黑" pitchFamily="34" charset="-122"/>
                <a:ea typeface="微软雅黑" pitchFamily="34" charset="-122"/>
              </a:rPr>
              <a:t>赡养老人的分摊扣除，是否需要向税务机关报送协议？</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根据</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国家税务总局关于发布</a:t>
            </a:r>
            <a:r>
              <a:rPr lang="en-US" altLang="zh-CN" dirty="0" smtClean="0">
                <a:latin typeface="微软雅黑" pitchFamily="34" charset="-122"/>
                <a:ea typeface="微软雅黑" pitchFamily="34" charset="-122"/>
              </a:rPr>
              <a:t>&lt;</a:t>
            </a:r>
            <a:r>
              <a:rPr lang="zh-CN" altLang="en-US" dirty="0" smtClean="0">
                <a:latin typeface="微软雅黑" pitchFamily="34" charset="-122"/>
                <a:ea typeface="微软雅黑" pitchFamily="34" charset="-122"/>
              </a:rPr>
              <a:t>个人所得税专项附加扣除操作办法（试行）</a:t>
            </a:r>
            <a:r>
              <a:rPr lang="en-US" altLang="zh-CN" dirty="0" smtClean="0">
                <a:latin typeface="微软雅黑" pitchFamily="34" charset="-122"/>
                <a:ea typeface="微软雅黑" pitchFamily="34" charset="-122"/>
              </a:rPr>
              <a:t>&gt;</a:t>
            </a:r>
            <a:r>
              <a:rPr lang="zh-CN" altLang="en-US" dirty="0" smtClean="0">
                <a:latin typeface="微软雅黑" pitchFamily="34" charset="-122"/>
                <a:ea typeface="微软雅黑" pitchFamily="34" charset="-122"/>
              </a:rPr>
              <a:t>的公告</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2018</a:t>
            </a:r>
            <a:r>
              <a:rPr lang="zh-CN" altLang="en-US" dirty="0" smtClean="0">
                <a:latin typeface="微软雅黑" pitchFamily="34" charset="-122"/>
                <a:ea typeface="微软雅黑" pitchFamily="34" charset="-122"/>
              </a:rPr>
              <a:t>年第</a:t>
            </a:r>
            <a:r>
              <a:rPr lang="en-US" altLang="zh-CN" dirty="0" smtClean="0">
                <a:latin typeface="微软雅黑" pitchFamily="34" charset="-122"/>
                <a:ea typeface="微软雅黑" pitchFamily="34" charset="-122"/>
              </a:rPr>
              <a:t>60</a:t>
            </a:r>
            <a:r>
              <a:rPr lang="zh-CN" altLang="en-US" dirty="0" smtClean="0">
                <a:latin typeface="微软雅黑" pitchFamily="34" charset="-122"/>
                <a:ea typeface="微软雅黑" pitchFamily="34" charset="-122"/>
              </a:rPr>
              <a:t>号）第十六条：纳税人约定或指定分摊的书面分摊协议等资料需要留存备查。</a:t>
            </a:r>
            <a:endParaRPr lang="zh-CN" altLang="en-US" dirty="0">
              <a:latin typeface="微软雅黑" pitchFamily="34" charset="-122"/>
              <a:ea typeface="微软雅黑" pitchFamily="34" charset="-122"/>
            </a:endParaRPr>
          </a:p>
        </p:txBody>
      </p:sp>
      <p:sp>
        <p:nvSpPr>
          <p:cNvPr id="8" name="矩形 7"/>
          <p:cNvSpPr/>
          <p:nvPr/>
        </p:nvSpPr>
        <p:spPr>
          <a:xfrm>
            <a:off x="2786050" y="4286256"/>
            <a:ext cx="4572000" cy="1754326"/>
          </a:xfrm>
          <a:prstGeom prst="rect">
            <a:avLst/>
          </a:prstGeom>
        </p:spPr>
        <p:txBody>
          <a:bodyPr>
            <a:spAutoFit/>
          </a:bodyPr>
          <a:lstStyle/>
          <a:p>
            <a:r>
              <a:rPr lang="zh-CN" altLang="en-US" b="1" dirty="0" smtClean="0">
                <a:latin typeface="微软雅黑" pitchFamily="34" charset="-122"/>
                <a:ea typeface="微软雅黑" pitchFamily="34" charset="-122"/>
              </a:rPr>
              <a:t>郭老师的孩子正在读大学，她的父母也</a:t>
            </a:r>
            <a:r>
              <a:rPr lang="en-US" altLang="zh-CN" b="1" dirty="0" smtClean="0">
                <a:latin typeface="微软雅黑" pitchFamily="34" charset="-122"/>
                <a:ea typeface="微软雅黑" pitchFamily="34" charset="-122"/>
              </a:rPr>
              <a:t>70</a:t>
            </a:r>
            <a:r>
              <a:rPr lang="zh-CN" altLang="en-US" b="1" dirty="0" smtClean="0">
                <a:latin typeface="微软雅黑" pitchFamily="34" charset="-122"/>
                <a:ea typeface="微软雅黑" pitchFamily="34" charset="-122"/>
              </a:rPr>
              <a:t>多了，可以扣除赡养老人和子女教育吗</a:t>
            </a:r>
            <a:r>
              <a:rPr lang="en-US" altLang="zh-CN" b="1" dirty="0" smtClean="0">
                <a:latin typeface="微软雅黑" pitchFamily="34" charset="-122"/>
                <a:ea typeface="微软雅黑" pitchFamily="34" charset="-122"/>
              </a:rPr>
              <a:t>?</a:t>
            </a:r>
            <a:endParaRPr lang="zh-CN" altLang="en-US" dirty="0" smtClean="0">
              <a:latin typeface="微软雅黑" pitchFamily="34" charset="-122"/>
              <a:ea typeface="微软雅黑" pitchFamily="34" charset="-122"/>
            </a:endParaRPr>
          </a:p>
          <a:p>
            <a:r>
              <a:rPr lang="zh-CN" altLang="en-US" b="1" dirty="0" smtClean="0">
                <a:latin typeface="微软雅黑" pitchFamily="34" charset="-122"/>
                <a:ea typeface="微软雅黑" pitchFamily="34" charset="-122"/>
              </a:rPr>
              <a:t> </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可以同时享受子女教育和赡养老人</a:t>
            </a: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项专项附加扣除，而且享受的时候，只需要填报相关信息，不用提供证明资料。</a:t>
            </a:r>
            <a:endParaRPr lang="zh-CN" altLang="en-US" dirty="0">
              <a:latin typeface="微软雅黑" pitchFamily="34" charset="-122"/>
              <a:ea typeface="微软雅黑"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六边形 2"/>
          <p:cNvSpPr/>
          <p:nvPr/>
        </p:nvSpPr>
        <p:spPr>
          <a:xfrm>
            <a:off x="971600" y="1196752"/>
            <a:ext cx="1512168" cy="1224136"/>
          </a:xfrm>
          <a:prstGeom prst="hexagon">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259632" y="1268760"/>
            <a:ext cx="1152128" cy="1077218"/>
          </a:xfrm>
          <a:prstGeom prst="rect">
            <a:avLst/>
          </a:prstGeom>
          <a:noFill/>
        </p:spPr>
        <p:txBody>
          <a:bodyPr wrap="square" rtlCol="0">
            <a:spAutoFit/>
          </a:bodyPr>
          <a:lstStyle/>
          <a:p>
            <a:r>
              <a:rPr lang="zh-CN" altLang="en-US" sz="3200" b="1" dirty="0" smtClean="0">
                <a:solidFill>
                  <a:srgbClr val="FF0000"/>
                </a:solidFill>
                <a:latin typeface="微软雅黑" pitchFamily="34" charset="-122"/>
                <a:ea typeface="微软雅黑" pitchFamily="34" charset="-122"/>
              </a:rPr>
              <a:t>大病医疗</a:t>
            </a:r>
            <a:endParaRPr lang="zh-CN" altLang="en-US" sz="3200" b="1" dirty="0">
              <a:solidFill>
                <a:srgbClr val="FF0000"/>
              </a:solidFill>
              <a:latin typeface="微软雅黑" pitchFamily="34" charset="-122"/>
              <a:ea typeface="微软雅黑" pitchFamily="34" charset="-122"/>
            </a:endParaRPr>
          </a:p>
        </p:txBody>
      </p:sp>
      <p:sp>
        <p:nvSpPr>
          <p:cNvPr id="5" name="燕尾形 4"/>
          <p:cNvSpPr/>
          <p:nvPr/>
        </p:nvSpPr>
        <p:spPr>
          <a:xfrm>
            <a:off x="2627784" y="1484784"/>
            <a:ext cx="5544616" cy="72008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TextBox 5"/>
          <p:cNvSpPr txBox="1"/>
          <p:nvPr/>
        </p:nvSpPr>
        <p:spPr>
          <a:xfrm>
            <a:off x="2987824" y="1599183"/>
            <a:ext cx="5040560"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每年</a:t>
            </a:r>
            <a:r>
              <a:rPr lang="en-US" altLang="zh-CN" sz="2400" b="1" dirty="0" smtClean="0">
                <a:solidFill>
                  <a:schemeClr val="bg1"/>
                </a:solidFill>
                <a:latin typeface="微软雅黑" pitchFamily="34" charset="-122"/>
                <a:ea typeface="微软雅黑" pitchFamily="34" charset="-122"/>
              </a:rPr>
              <a:t>80000</a:t>
            </a:r>
            <a:r>
              <a:rPr lang="zh-CN" altLang="en-US" sz="2400" b="1" dirty="0" smtClean="0">
                <a:solidFill>
                  <a:schemeClr val="bg1"/>
                </a:solidFill>
                <a:latin typeface="微软雅黑" pitchFamily="34" charset="-122"/>
                <a:ea typeface="微软雅黑" pitchFamily="34" charset="-122"/>
              </a:rPr>
              <a:t>元限额</a:t>
            </a:r>
            <a:endParaRPr lang="zh-CN" altLang="en-US" sz="2400" b="1" dirty="0">
              <a:solidFill>
                <a:schemeClr val="bg1"/>
              </a:solidFill>
              <a:latin typeface="微软雅黑" pitchFamily="34" charset="-122"/>
              <a:ea typeface="微软雅黑" pitchFamily="34" charset="-122"/>
            </a:endParaRPr>
          </a:p>
        </p:txBody>
      </p:sp>
      <p:pic>
        <p:nvPicPr>
          <p:cNvPr id="8" name="图片 7" descr="t01db789c2496f018a5.jpg"/>
          <p:cNvPicPr>
            <a:picLocks noChangeAspect="1"/>
          </p:cNvPicPr>
          <p:nvPr/>
        </p:nvPicPr>
        <p:blipFill>
          <a:blip r:embed="rId3" cstate="print"/>
          <a:stretch>
            <a:fillRect/>
          </a:stretch>
        </p:blipFill>
        <p:spPr>
          <a:xfrm>
            <a:off x="2555776" y="2708920"/>
            <a:ext cx="5112568" cy="3380210"/>
          </a:xfrm>
          <a:prstGeom prst="rect">
            <a:avLst/>
          </a:prstGeom>
        </p:spPr>
      </p:pic>
      <p:sp>
        <p:nvSpPr>
          <p:cNvPr id="9" name="TextBox 8"/>
          <p:cNvSpPr txBox="1"/>
          <p:nvPr/>
        </p:nvSpPr>
        <p:spPr>
          <a:xfrm>
            <a:off x="885747" y="2643182"/>
            <a:ext cx="861774" cy="3000396"/>
          </a:xfrm>
          <a:prstGeom prst="rect">
            <a:avLst/>
          </a:prstGeom>
          <a:noFill/>
        </p:spPr>
        <p:txBody>
          <a:bodyPr vert="eaVert" wrap="square" rtlCol="0">
            <a:spAutoFit/>
          </a:bodyPr>
          <a:lstStyle/>
          <a:p>
            <a:r>
              <a:rPr lang="zh-CN" altLang="en-US" sz="4400" dirty="0" smtClean="0">
                <a:solidFill>
                  <a:srgbClr val="C00000"/>
                </a:solidFill>
                <a:latin typeface="华文琥珀" pitchFamily="2" charset="-122"/>
                <a:ea typeface="华文琥珀" pitchFamily="2" charset="-122"/>
              </a:rPr>
              <a:t>病</a:t>
            </a:r>
            <a:r>
              <a:rPr lang="zh-CN" altLang="en-US" sz="3600" dirty="0" smtClean="0">
                <a:latin typeface="华文琥珀" pitchFamily="2" charset="-122"/>
                <a:ea typeface="华文琥珀" pitchFamily="2" charset="-122"/>
              </a:rPr>
              <a:t>有所依</a:t>
            </a:r>
            <a:endParaRPr lang="zh-CN" altLang="en-US" sz="3600" dirty="0">
              <a:latin typeface="华文琥珀" pitchFamily="2" charset="-122"/>
              <a:ea typeface="华文琥珀" pitchFamily="2" charset="-122"/>
            </a:endParaRPr>
          </a:p>
        </p:txBody>
      </p:sp>
      <p:sp>
        <p:nvSpPr>
          <p:cNvPr id="10" name="TextBox 9"/>
          <p:cNvSpPr txBox="1"/>
          <p:nvPr/>
        </p:nvSpPr>
        <p:spPr>
          <a:xfrm>
            <a:off x="1785924" y="3286124"/>
            <a:ext cx="738664" cy="3000396"/>
          </a:xfrm>
          <a:prstGeom prst="rect">
            <a:avLst/>
          </a:prstGeom>
          <a:noFill/>
        </p:spPr>
        <p:txBody>
          <a:bodyPr vert="eaVert" wrap="square" rtlCol="0">
            <a:spAutoFit/>
          </a:bodyPr>
          <a:lstStyle/>
          <a:p>
            <a:r>
              <a:rPr lang="zh-CN" altLang="en-US" sz="3600" dirty="0" smtClean="0">
                <a:latin typeface="华文琥珀" pitchFamily="2" charset="-122"/>
                <a:ea typeface="华文琥珀" pitchFamily="2" charset="-122"/>
              </a:rPr>
              <a:t>人有所靠</a:t>
            </a:r>
            <a:endParaRPr lang="zh-CN" altLang="en-US" sz="3600" dirty="0">
              <a:latin typeface="华文琥珀" pitchFamily="2" charset="-122"/>
              <a:ea typeface="华文琥珀"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大病医疗专项附加扣除</a:t>
            </a:r>
            <a:endParaRPr lang="zh-CN" altLang="en-US" sz="3200" b="1" dirty="0">
              <a:solidFill>
                <a:schemeClr val="bg1"/>
              </a:solidFill>
              <a:latin typeface="微软雅黑" pitchFamily="34" charset="-122"/>
              <a:ea typeface="微软雅黑" pitchFamily="34" charset="-122"/>
            </a:endParaRPr>
          </a:p>
        </p:txBody>
      </p:sp>
      <p:sp>
        <p:nvSpPr>
          <p:cNvPr id="5" name="五边形 4"/>
          <p:cNvSpPr/>
          <p:nvPr/>
        </p:nvSpPr>
        <p:spPr>
          <a:xfrm>
            <a:off x="323528" y="2204864"/>
            <a:ext cx="2952328" cy="648072"/>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11560" y="2204864"/>
            <a:ext cx="216024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谁能扣</a:t>
            </a:r>
            <a:endParaRPr lang="zh-CN" altLang="en-US" sz="3200" b="1" dirty="0">
              <a:solidFill>
                <a:schemeClr val="bg1"/>
              </a:solidFill>
              <a:latin typeface="微软雅黑" pitchFamily="34" charset="-122"/>
              <a:ea typeface="微软雅黑" pitchFamily="34" charset="-122"/>
            </a:endParaRPr>
          </a:p>
        </p:txBody>
      </p:sp>
      <p:sp>
        <p:nvSpPr>
          <p:cNvPr id="7" name="圆角矩形 6"/>
          <p:cNvSpPr/>
          <p:nvPr/>
        </p:nvSpPr>
        <p:spPr>
          <a:xfrm>
            <a:off x="1619672" y="3284984"/>
            <a:ext cx="6768752" cy="2376264"/>
          </a:xfrm>
          <a:prstGeom prst="round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400" b="1" dirty="0" smtClean="0">
              <a:latin typeface="微软雅黑" pitchFamily="34" charset="-122"/>
              <a:ea typeface="微软雅黑" pitchFamily="34" charset="-122"/>
            </a:endParaRPr>
          </a:p>
        </p:txBody>
      </p:sp>
      <p:sp>
        <p:nvSpPr>
          <p:cNvPr id="8" name="矩形 7"/>
          <p:cNvSpPr/>
          <p:nvPr/>
        </p:nvSpPr>
        <p:spPr>
          <a:xfrm>
            <a:off x="1907704" y="3645024"/>
            <a:ext cx="6192688" cy="1569660"/>
          </a:xfrm>
          <a:prstGeom prst="rect">
            <a:avLst/>
          </a:prstGeom>
        </p:spPr>
        <p:txBody>
          <a:bodyPr wrap="square">
            <a:spAutoFit/>
          </a:bodyPr>
          <a:lstStyle/>
          <a:p>
            <a:r>
              <a:rPr lang="zh-CN" altLang="en-US" sz="2400" b="1" dirty="0" smtClean="0">
                <a:solidFill>
                  <a:schemeClr val="bg1"/>
                </a:solidFill>
                <a:latin typeface="微软雅黑" pitchFamily="34" charset="-122"/>
                <a:ea typeface="微软雅黑" pitchFamily="34" charset="-122"/>
              </a:rPr>
              <a:t>在一个纳税年度内，发生的与基本医保相关的医药费用支出，扣除医保报销后个人负担（指医保目录范围内的自付部分）累计超过</a:t>
            </a:r>
            <a:r>
              <a:rPr lang="en-US" altLang="zh-CN" sz="2400" b="1" dirty="0" smtClean="0">
                <a:solidFill>
                  <a:schemeClr val="bg1"/>
                </a:solidFill>
                <a:latin typeface="微软雅黑" pitchFamily="34" charset="-122"/>
                <a:ea typeface="微软雅黑" pitchFamily="34" charset="-122"/>
              </a:rPr>
              <a:t>15000</a:t>
            </a:r>
            <a:r>
              <a:rPr lang="zh-CN" altLang="en-US" sz="2400" b="1" dirty="0" smtClean="0">
                <a:solidFill>
                  <a:schemeClr val="bg1"/>
                </a:solidFill>
                <a:latin typeface="微软雅黑" pitchFamily="34" charset="-122"/>
                <a:ea typeface="微软雅黑" pitchFamily="34" charset="-122"/>
              </a:rPr>
              <a:t>元不超过</a:t>
            </a:r>
            <a:r>
              <a:rPr lang="en-US" altLang="zh-CN" sz="2400" b="1" dirty="0" smtClean="0">
                <a:solidFill>
                  <a:schemeClr val="bg1"/>
                </a:solidFill>
                <a:latin typeface="微软雅黑" pitchFamily="34" charset="-122"/>
                <a:ea typeface="微软雅黑" pitchFamily="34" charset="-122"/>
              </a:rPr>
              <a:t>80000</a:t>
            </a:r>
            <a:r>
              <a:rPr lang="zh-CN" altLang="en-US" sz="2400" b="1" dirty="0" smtClean="0">
                <a:solidFill>
                  <a:schemeClr val="bg1"/>
                </a:solidFill>
                <a:latin typeface="微软雅黑" pitchFamily="34" charset="-122"/>
                <a:ea typeface="微软雅黑" pitchFamily="34" charset="-122"/>
              </a:rPr>
              <a:t>元部分的纳税人</a:t>
            </a:r>
            <a:endParaRPr lang="zh-CN" altLang="en-US" sz="2400" b="1" dirty="0">
              <a:solidFill>
                <a:schemeClr val="bg1"/>
              </a:solidFill>
              <a:latin typeface="微软雅黑" pitchFamily="34" charset="-122"/>
              <a:ea typeface="微软雅黑"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大病医疗专项附加扣除</a:t>
            </a:r>
            <a:endParaRPr lang="zh-CN" altLang="en-US" sz="3200" b="1" dirty="0">
              <a:solidFill>
                <a:schemeClr val="bg1"/>
              </a:solidFill>
              <a:latin typeface="微软雅黑" pitchFamily="34" charset="-122"/>
              <a:ea typeface="微软雅黑" pitchFamily="34" charset="-122"/>
            </a:endParaRPr>
          </a:p>
        </p:txBody>
      </p:sp>
      <p:sp>
        <p:nvSpPr>
          <p:cNvPr id="5" name="五边形 4"/>
          <p:cNvSpPr/>
          <p:nvPr/>
        </p:nvSpPr>
        <p:spPr>
          <a:xfrm>
            <a:off x="323528" y="2204864"/>
            <a:ext cx="2952328" cy="648072"/>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11560" y="2204864"/>
            <a:ext cx="216024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怎么扣</a:t>
            </a:r>
            <a:endParaRPr lang="zh-CN" altLang="en-US" sz="3200" b="1" dirty="0">
              <a:solidFill>
                <a:schemeClr val="bg1"/>
              </a:solidFill>
              <a:latin typeface="微软雅黑" pitchFamily="34" charset="-122"/>
              <a:ea typeface="微软雅黑" pitchFamily="34" charset="-122"/>
            </a:endParaRPr>
          </a:p>
        </p:txBody>
      </p:sp>
      <p:grpSp>
        <p:nvGrpSpPr>
          <p:cNvPr id="7" name="组合 6"/>
          <p:cNvGrpSpPr/>
          <p:nvPr/>
        </p:nvGrpSpPr>
        <p:grpSpPr>
          <a:xfrm>
            <a:off x="539552" y="3255830"/>
            <a:ext cx="7920880" cy="2549434"/>
            <a:chOff x="611560" y="4546003"/>
            <a:chExt cx="3744416" cy="1119263"/>
          </a:xfrm>
        </p:grpSpPr>
        <p:sp>
          <p:nvSpPr>
            <p:cNvPr id="8" name="矩形 7"/>
            <p:cNvSpPr/>
            <p:nvPr/>
          </p:nvSpPr>
          <p:spPr>
            <a:xfrm>
              <a:off x="611560" y="4941168"/>
              <a:ext cx="374441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19"/>
            <p:cNvGrpSpPr/>
            <p:nvPr/>
          </p:nvGrpSpPr>
          <p:grpSpPr>
            <a:xfrm>
              <a:off x="611560" y="4546003"/>
              <a:ext cx="3744416" cy="1119263"/>
              <a:chOff x="611560" y="4546003"/>
              <a:chExt cx="3384376" cy="1119263"/>
            </a:xfrm>
          </p:grpSpPr>
          <p:sp>
            <p:nvSpPr>
              <p:cNvPr id="10" name="同侧圆角矩形 9"/>
              <p:cNvSpPr/>
              <p:nvPr/>
            </p:nvSpPr>
            <p:spPr>
              <a:xfrm>
                <a:off x="611560" y="4546003"/>
                <a:ext cx="3384376" cy="410972"/>
              </a:xfrm>
              <a:prstGeom prst="round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57696" y="4632879"/>
                <a:ext cx="3024336" cy="292483"/>
              </a:xfrm>
              <a:prstGeom prst="rect">
                <a:avLst/>
              </a:prstGeom>
              <a:noFill/>
            </p:spPr>
            <p:txBody>
              <a:bodyPr wrap="square" rtlCol="0">
                <a:spAutoFit/>
              </a:bodyPr>
              <a:lstStyle/>
              <a:p>
                <a:pPr algn="ctr"/>
                <a:r>
                  <a:rPr lang="zh-CN" altLang="en-US" sz="2400" b="1" dirty="0" smtClean="0">
                    <a:solidFill>
                      <a:schemeClr val="bg1"/>
                    </a:solidFill>
                    <a:latin typeface="微软雅黑" pitchFamily="34" charset="-122"/>
                    <a:ea typeface="微软雅黑" pitchFamily="34" charset="-122"/>
                  </a:rPr>
                  <a:t>据实扣除</a:t>
                </a:r>
                <a:endParaRPr lang="zh-CN" altLang="en-US" sz="2400" b="1" dirty="0">
                  <a:solidFill>
                    <a:schemeClr val="bg1"/>
                  </a:solidFill>
                  <a:latin typeface="微软雅黑" pitchFamily="34" charset="-122"/>
                  <a:ea typeface="微软雅黑" pitchFamily="34" charset="-122"/>
                </a:endParaRPr>
              </a:p>
            </p:txBody>
          </p:sp>
          <p:sp>
            <p:nvSpPr>
              <p:cNvPr id="12" name="TextBox 11"/>
              <p:cNvSpPr txBox="1"/>
              <p:nvPr/>
            </p:nvSpPr>
            <p:spPr>
              <a:xfrm>
                <a:off x="703861" y="4988590"/>
                <a:ext cx="3247285" cy="676676"/>
              </a:xfrm>
              <a:prstGeom prst="rect">
                <a:avLst/>
              </a:prstGeom>
              <a:noFill/>
            </p:spPr>
            <p:txBody>
              <a:bodyPr wrap="square" rtlCol="0">
                <a:spAutoFit/>
              </a:bodyPr>
              <a:lstStyle/>
              <a:p>
                <a:r>
                  <a:rPr lang="zh-CN" altLang="en-US" sz="2400" b="1" dirty="0" smtClean="0">
                    <a:solidFill>
                      <a:srgbClr val="FFC000"/>
                    </a:solidFill>
                    <a:latin typeface="微软雅黑" pitchFamily="34" charset="-122"/>
                    <a:ea typeface="微软雅黑" pitchFamily="34" charset="-122"/>
                  </a:rPr>
                  <a:t>纳税人发生的医药费用支出可以选择由本人或者其配偶扣除；未成年子女发生的医药费可以选择由其父母一方扣除</a:t>
                </a:r>
                <a:endParaRPr lang="zh-CN" altLang="en-US" sz="2400" b="1" dirty="0">
                  <a:solidFill>
                    <a:srgbClr val="FFC000"/>
                  </a:solidFill>
                  <a:latin typeface="微软雅黑" pitchFamily="34" charset="-122"/>
                  <a:ea typeface="微软雅黑" pitchFamily="34" charset="-122"/>
                </a:endParaRPr>
              </a:p>
            </p:txBody>
          </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大病医疗专项附加扣除</a:t>
            </a:r>
            <a:endParaRPr lang="zh-CN" altLang="en-US" sz="3200" b="1" dirty="0">
              <a:solidFill>
                <a:schemeClr val="bg1"/>
              </a:solidFill>
              <a:latin typeface="微软雅黑" pitchFamily="34" charset="-122"/>
              <a:ea typeface="微软雅黑" pitchFamily="34" charset="-122"/>
            </a:endParaRPr>
          </a:p>
        </p:txBody>
      </p:sp>
      <p:sp>
        <p:nvSpPr>
          <p:cNvPr id="5" name="爆炸形 2 4"/>
          <p:cNvSpPr/>
          <p:nvPr/>
        </p:nvSpPr>
        <p:spPr>
          <a:xfrm>
            <a:off x="251520" y="1772816"/>
            <a:ext cx="3384376" cy="1800200"/>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rot="19960668">
            <a:off x="989184" y="2409113"/>
            <a:ext cx="1584176" cy="584775"/>
          </a:xfrm>
          <a:prstGeom prst="rect">
            <a:avLst/>
          </a:prstGeom>
          <a:noFill/>
        </p:spPr>
        <p:txBody>
          <a:bodyPr wrap="square" rtlCol="0">
            <a:spAutoFit/>
          </a:bodyPr>
          <a:lstStyle/>
          <a:p>
            <a:pPr algn="ctr"/>
            <a:r>
              <a:rPr lang="zh-CN" altLang="en-US" sz="3200" b="1" dirty="0" smtClean="0">
                <a:solidFill>
                  <a:schemeClr val="bg1"/>
                </a:solidFill>
                <a:latin typeface="微软雅黑" pitchFamily="34" charset="-122"/>
                <a:ea typeface="微软雅黑" pitchFamily="34" charset="-122"/>
              </a:rPr>
              <a:t>注意</a:t>
            </a:r>
            <a:endParaRPr lang="zh-CN" altLang="en-US" sz="3200" b="1" dirty="0">
              <a:solidFill>
                <a:schemeClr val="bg1"/>
              </a:solidFill>
              <a:latin typeface="微软雅黑" pitchFamily="34" charset="-122"/>
              <a:ea typeface="微软雅黑" pitchFamily="34" charset="-122"/>
            </a:endParaRPr>
          </a:p>
        </p:txBody>
      </p:sp>
      <p:sp>
        <p:nvSpPr>
          <p:cNvPr id="7" name="圆角矩形 6"/>
          <p:cNvSpPr/>
          <p:nvPr/>
        </p:nvSpPr>
        <p:spPr>
          <a:xfrm>
            <a:off x="3563888" y="2636912"/>
            <a:ext cx="5040560" cy="3312368"/>
          </a:xfrm>
          <a:prstGeom prst="roundRect">
            <a:avLst/>
          </a:prstGeom>
          <a:solidFill>
            <a:schemeClr val="tx2">
              <a:lumMod val="60000"/>
              <a:lumOff val="4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1" dirty="0">
              <a:latin typeface="微软雅黑" pitchFamily="34" charset="-122"/>
              <a:ea typeface="微软雅黑" pitchFamily="34" charset="-122"/>
            </a:endParaRPr>
          </a:p>
        </p:txBody>
      </p:sp>
      <p:sp>
        <p:nvSpPr>
          <p:cNvPr id="8" name="TextBox 7"/>
          <p:cNvSpPr txBox="1"/>
          <p:nvPr/>
        </p:nvSpPr>
        <p:spPr>
          <a:xfrm>
            <a:off x="4283968" y="3140968"/>
            <a:ext cx="4032448" cy="2308324"/>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应当留存医药服务收费及医保报销相关票据原件（或复印件）等资料备查</a:t>
            </a:r>
            <a:endParaRPr lang="en-US" altLang="zh-CN" sz="2400" b="1" dirty="0" smtClean="0">
              <a:solidFill>
                <a:schemeClr val="bg1"/>
              </a:solidFill>
              <a:latin typeface="微软雅黑" pitchFamily="34" charset="-122"/>
              <a:ea typeface="微软雅黑" pitchFamily="34" charset="-122"/>
            </a:endParaRPr>
          </a:p>
          <a:p>
            <a:r>
              <a:rPr lang="zh-CN" altLang="en-US" sz="2400" b="1" dirty="0" smtClean="0">
                <a:solidFill>
                  <a:schemeClr val="bg1"/>
                </a:solidFill>
                <a:latin typeface="微软雅黑" pitchFamily="34" charset="-122"/>
                <a:ea typeface="微软雅黑" pitchFamily="34" charset="-122"/>
              </a:rPr>
              <a:t>大病医疗专项附加扣除由纳税人次年</a:t>
            </a:r>
            <a:r>
              <a:rPr lang="en-US" altLang="zh-CN" sz="2400" b="1" dirty="0" smtClean="0">
                <a:solidFill>
                  <a:schemeClr val="bg1"/>
                </a:solidFill>
                <a:latin typeface="微软雅黑" pitchFamily="34" charset="-122"/>
                <a:ea typeface="微软雅黑" pitchFamily="34" charset="-122"/>
              </a:rPr>
              <a:t>3</a:t>
            </a:r>
            <a:r>
              <a:rPr lang="zh-CN" altLang="en-US" sz="2400" b="1" dirty="0" smtClean="0">
                <a:solidFill>
                  <a:schemeClr val="bg1"/>
                </a:solidFill>
                <a:latin typeface="微软雅黑" pitchFamily="34" charset="-122"/>
                <a:ea typeface="微软雅黑" pitchFamily="34" charset="-122"/>
              </a:rPr>
              <a:t>月</a:t>
            </a:r>
            <a:r>
              <a:rPr lang="en-US" altLang="zh-CN" sz="2400" b="1" dirty="0" smtClean="0">
                <a:solidFill>
                  <a:schemeClr val="bg1"/>
                </a:solidFill>
                <a:latin typeface="微软雅黑" pitchFamily="34" charset="-122"/>
                <a:ea typeface="微软雅黑" pitchFamily="34" charset="-122"/>
              </a:rPr>
              <a:t>1</a:t>
            </a:r>
            <a:r>
              <a:rPr lang="zh-CN" altLang="en-US" sz="2400" b="1" dirty="0" smtClean="0">
                <a:solidFill>
                  <a:schemeClr val="bg1"/>
                </a:solidFill>
                <a:latin typeface="微软雅黑" pitchFamily="34" charset="-122"/>
                <a:ea typeface="微软雅黑" pitchFamily="34" charset="-122"/>
              </a:rPr>
              <a:t>日至</a:t>
            </a:r>
            <a:r>
              <a:rPr lang="en-US" altLang="zh-CN" sz="2400" b="1" dirty="0" smtClean="0">
                <a:solidFill>
                  <a:schemeClr val="bg1"/>
                </a:solidFill>
                <a:latin typeface="微软雅黑" pitchFamily="34" charset="-122"/>
                <a:ea typeface="微软雅黑" pitchFamily="34" charset="-122"/>
              </a:rPr>
              <a:t>6</a:t>
            </a:r>
            <a:r>
              <a:rPr lang="zh-CN" altLang="en-US" sz="2400" b="1" dirty="0" smtClean="0">
                <a:solidFill>
                  <a:schemeClr val="bg1"/>
                </a:solidFill>
                <a:latin typeface="微软雅黑" pitchFamily="34" charset="-122"/>
                <a:ea typeface="微软雅黑" pitchFamily="34" charset="-122"/>
              </a:rPr>
              <a:t>月</a:t>
            </a:r>
            <a:r>
              <a:rPr lang="en-US" altLang="zh-CN" sz="2400" b="1" dirty="0" smtClean="0">
                <a:solidFill>
                  <a:schemeClr val="bg1"/>
                </a:solidFill>
                <a:latin typeface="微软雅黑" pitchFamily="34" charset="-122"/>
                <a:ea typeface="微软雅黑" pitchFamily="34" charset="-122"/>
              </a:rPr>
              <a:t>30</a:t>
            </a:r>
            <a:r>
              <a:rPr lang="zh-CN" altLang="en-US" sz="2400" b="1" dirty="0" smtClean="0">
                <a:solidFill>
                  <a:schemeClr val="bg1"/>
                </a:solidFill>
                <a:latin typeface="微软雅黑" pitchFamily="34" charset="-122"/>
                <a:ea typeface="微软雅黑" pitchFamily="34" charset="-122"/>
              </a:rPr>
              <a:t>日办理汇算清缴时扣除</a:t>
            </a:r>
            <a:endParaRPr lang="zh-CN" altLang="en-US" sz="2400" b="1" dirty="0">
              <a:solidFill>
                <a:schemeClr val="bg1"/>
              </a:solidFill>
              <a:latin typeface="微软雅黑" pitchFamily="34" charset="-122"/>
              <a:ea typeface="微软雅黑" pitchFamily="34" charset="-122"/>
            </a:endParaRPr>
          </a:p>
        </p:txBody>
      </p:sp>
      <p:sp>
        <p:nvSpPr>
          <p:cNvPr id="9" name="五边形 8"/>
          <p:cNvSpPr/>
          <p:nvPr/>
        </p:nvSpPr>
        <p:spPr>
          <a:xfrm>
            <a:off x="3923928" y="3212976"/>
            <a:ext cx="216024" cy="36004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3995936" y="4293096"/>
            <a:ext cx="216024" cy="36004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grpSp>
        <p:nvGrpSpPr>
          <p:cNvPr id="3" name="Group 71"/>
          <p:cNvGrpSpPr>
            <a:grpSpLocks/>
          </p:cNvGrpSpPr>
          <p:nvPr/>
        </p:nvGrpSpPr>
        <p:grpSpPr bwMode="auto">
          <a:xfrm>
            <a:off x="5076056" y="4640942"/>
            <a:ext cx="2952328" cy="1012825"/>
            <a:chOff x="3107" y="3530"/>
            <a:chExt cx="1686" cy="638"/>
          </a:xfrm>
        </p:grpSpPr>
        <p:sp>
          <p:nvSpPr>
            <p:cNvPr id="4" name="AutoShape 72"/>
            <p:cNvSpPr>
              <a:spLocks noChangeArrowheads="1"/>
            </p:cNvSpPr>
            <p:nvPr/>
          </p:nvSpPr>
          <p:spPr bwMode="auto">
            <a:xfrm flipV="1">
              <a:off x="3107" y="3557"/>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5" name="Group 73"/>
            <p:cNvGrpSpPr>
              <a:grpSpLocks/>
            </p:cNvGrpSpPr>
            <p:nvPr/>
          </p:nvGrpSpPr>
          <p:grpSpPr bwMode="auto">
            <a:xfrm flipV="1">
              <a:off x="3383" y="3530"/>
              <a:ext cx="1134" cy="638"/>
              <a:chOff x="1303" y="1480"/>
              <a:chExt cx="1724" cy="1041"/>
            </a:xfrm>
          </p:grpSpPr>
          <p:sp>
            <p:nvSpPr>
              <p:cNvPr id="8" name="AutoShape 74"/>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9" name="AutoShape 75"/>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6" name="AutoShape 76"/>
            <p:cNvSpPr>
              <a:spLocks noChangeArrowheads="1"/>
            </p:cNvSpPr>
            <p:nvPr/>
          </p:nvSpPr>
          <p:spPr bwMode="auto">
            <a:xfrm flipV="1">
              <a:off x="3160" y="3639"/>
              <a:ext cx="1580" cy="420"/>
            </a:xfrm>
            <a:prstGeom prst="roundRect">
              <a:avLst>
                <a:gd name="adj" fmla="val 16667"/>
              </a:avLst>
            </a:prstGeom>
            <a:gradFill rotWithShape="1">
              <a:gsLst>
                <a:gs pos="0">
                  <a:srgbClr val="FF6699"/>
                </a:gs>
                <a:gs pos="100000">
                  <a:srgbClr val="FF6699">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7" name="Oval 77"/>
            <p:cNvSpPr>
              <a:spLocks noChangeArrowheads="1"/>
            </p:cNvSpPr>
            <p:nvPr/>
          </p:nvSpPr>
          <p:spPr bwMode="auto">
            <a:xfrm>
              <a:off x="3474" y="3953"/>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10" name="Group 3"/>
          <p:cNvGrpSpPr>
            <a:grpSpLocks/>
          </p:cNvGrpSpPr>
          <p:nvPr/>
        </p:nvGrpSpPr>
        <p:grpSpPr bwMode="auto">
          <a:xfrm>
            <a:off x="971600" y="824518"/>
            <a:ext cx="2676525" cy="1012825"/>
            <a:chOff x="597" y="563"/>
            <a:chExt cx="1686" cy="638"/>
          </a:xfrm>
        </p:grpSpPr>
        <p:grpSp>
          <p:nvGrpSpPr>
            <p:cNvPr id="11" name="Group 4"/>
            <p:cNvGrpSpPr>
              <a:grpSpLocks/>
            </p:cNvGrpSpPr>
            <p:nvPr/>
          </p:nvGrpSpPr>
          <p:grpSpPr bwMode="auto">
            <a:xfrm>
              <a:off x="597" y="563"/>
              <a:ext cx="1686" cy="638"/>
              <a:chOff x="693" y="2039"/>
              <a:chExt cx="1746" cy="710"/>
            </a:xfrm>
          </p:grpSpPr>
          <p:sp>
            <p:nvSpPr>
              <p:cNvPr id="13" name="AutoShape 5"/>
              <p:cNvSpPr>
                <a:spLocks noChangeArrowheads="1"/>
              </p:cNvSpPr>
              <p:nvPr/>
            </p:nvSpPr>
            <p:spPr bwMode="auto">
              <a:xfrm flipV="1">
                <a:off x="693" y="2069"/>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14" name="Group 6"/>
              <p:cNvGrpSpPr>
                <a:grpSpLocks/>
              </p:cNvGrpSpPr>
              <p:nvPr/>
            </p:nvGrpSpPr>
            <p:grpSpPr bwMode="auto">
              <a:xfrm flipV="1">
                <a:off x="979" y="2039"/>
                <a:ext cx="1174" cy="710"/>
                <a:chOff x="1303" y="1480"/>
                <a:chExt cx="1724" cy="1041"/>
              </a:xfrm>
            </p:grpSpPr>
            <p:sp>
              <p:nvSpPr>
                <p:cNvPr id="16" name="AutoShape 7"/>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17" name="AutoShape 8"/>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15" name="AutoShape 9"/>
              <p:cNvSpPr>
                <a:spLocks noChangeArrowheads="1"/>
              </p:cNvSpPr>
              <p:nvPr/>
            </p:nvSpPr>
            <p:spPr bwMode="auto">
              <a:xfrm flipV="1">
                <a:off x="748" y="2160"/>
                <a:ext cx="1636" cy="468"/>
              </a:xfrm>
              <a:prstGeom prst="roundRect">
                <a:avLst>
                  <a:gd name="adj" fmla="val 16667"/>
                </a:avLst>
              </a:prstGeom>
              <a:gradFill rotWithShape="1">
                <a:gsLst>
                  <a:gs pos="0">
                    <a:schemeClr val="folHlink"/>
                  </a:gs>
                  <a:gs pos="100000">
                    <a:schemeClr val="folHlink">
                      <a:gamma/>
                      <a:shade val="79216"/>
                      <a:invGamma/>
                    </a:schemeClr>
                  </a:gs>
                </a:gsLst>
                <a:lin ang="5400000" scaled="1"/>
              </a:gradFill>
              <a:ln w="9525" algn="ctr">
                <a:noFill/>
                <a:round/>
                <a:headEnd/>
                <a:tailEnd/>
              </a:ln>
              <a:effectLst/>
            </p:spPr>
            <p:txBody>
              <a:bodyPr anchor="ctr">
                <a:spAutoFit/>
              </a:bodyPr>
              <a:lstStyle/>
              <a:p>
                <a:endParaRPr lang="zh-CN" altLang="en-US"/>
              </a:p>
            </p:txBody>
          </p:sp>
        </p:grpSp>
        <p:sp>
          <p:nvSpPr>
            <p:cNvPr id="12" name="Oval 10"/>
            <p:cNvSpPr>
              <a:spLocks noChangeArrowheads="1"/>
            </p:cNvSpPr>
            <p:nvPr/>
          </p:nvSpPr>
          <p:spPr bwMode="auto">
            <a:xfrm>
              <a:off x="964" y="981"/>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18" name="Group 11"/>
          <p:cNvGrpSpPr>
            <a:grpSpLocks/>
          </p:cNvGrpSpPr>
          <p:nvPr/>
        </p:nvGrpSpPr>
        <p:grpSpPr bwMode="auto">
          <a:xfrm>
            <a:off x="5004048" y="896526"/>
            <a:ext cx="2880320" cy="1012825"/>
            <a:chOff x="3107" y="566"/>
            <a:chExt cx="1686" cy="638"/>
          </a:xfrm>
        </p:grpSpPr>
        <p:sp>
          <p:nvSpPr>
            <p:cNvPr id="19" name="AutoShape 12"/>
            <p:cNvSpPr>
              <a:spLocks noChangeArrowheads="1"/>
            </p:cNvSpPr>
            <p:nvPr/>
          </p:nvSpPr>
          <p:spPr bwMode="auto">
            <a:xfrm flipV="1">
              <a:off x="3107" y="593"/>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20" name="Group 13"/>
            <p:cNvGrpSpPr>
              <a:grpSpLocks/>
            </p:cNvGrpSpPr>
            <p:nvPr/>
          </p:nvGrpSpPr>
          <p:grpSpPr bwMode="auto">
            <a:xfrm flipV="1">
              <a:off x="3383" y="566"/>
              <a:ext cx="1134" cy="638"/>
              <a:chOff x="1303" y="1480"/>
              <a:chExt cx="1724" cy="1041"/>
            </a:xfrm>
          </p:grpSpPr>
          <p:sp>
            <p:nvSpPr>
              <p:cNvPr id="23" name="AutoShape 14"/>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24" name="AutoShape 15"/>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21" name="AutoShape 16"/>
            <p:cNvSpPr>
              <a:spLocks noChangeArrowheads="1"/>
            </p:cNvSpPr>
            <p:nvPr/>
          </p:nvSpPr>
          <p:spPr bwMode="auto">
            <a:xfrm flipV="1">
              <a:off x="3160" y="675"/>
              <a:ext cx="1580" cy="420"/>
            </a:xfrm>
            <a:prstGeom prst="roundRect">
              <a:avLst>
                <a:gd name="adj" fmla="val 16667"/>
              </a:avLst>
            </a:prstGeom>
            <a:gradFill rotWithShape="1">
              <a:gsLst>
                <a:gs pos="0">
                  <a:srgbClr val="FF6600"/>
                </a:gs>
                <a:gs pos="100000">
                  <a:srgbClr val="FF6600">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22" name="Oval 17"/>
            <p:cNvSpPr>
              <a:spLocks noChangeArrowheads="1"/>
            </p:cNvSpPr>
            <p:nvPr/>
          </p:nvSpPr>
          <p:spPr bwMode="auto">
            <a:xfrm>
              <a:off x="3474" y="981"/>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25" name="Group 18"/>
          <p:cNvGrpSpPr>
            <a:grpSpLocks/>
          </p:cNvGrpSpPr>
          <p:nvPr/>
        </p:nvGrpSpPr>
        <p:grpSpPr bwMode="auto">
          <a:xfrm>
            <a:off x="899592" y="2696726"/>
            <a:ext cx="2676525" cy="1012825"/>
            <a:chOff x="597" y="1304"/>
            <a:chExt cx="1686" cy="638"/>
          </a:xfrm>
        </p:grpSpPr>
        <p:grpSp>
          <p:nvGrpSpPr>
            <p:cNvPr id="26" name="Group 19"/>
            <p:cNvGrpSpPr>
              <a:grpSpLocks/>
            </p:cNvGrpSpPr>
            <p:nvPr/>
          </p:nvGrpSpPr>
          <p:grpSpPr bwMode="auto">
            <a:xfrm>
              <a:off x="597" y="1304"/>
              <a:ext cx="1686" cy="638"/>
              <a:chOff x="567" y="1343"/>
              <a:chExt cx="1746" cy="710"/>
            </a:xfrm>
          </p:grpSpPr>
          <p:sp>
            <p:nvSpPr>
              <p:cNvPr id="28" name="AutoShape 20"/>
              <p:cNvSpPr>
                <a:spLocks noChangeArrowheads="1"/>
              </p:cNvSpPr>
              <p:nvPr/>
            </p:nvSpPr>
            <p:spPr bwMode="auto">
              <a:xfrm flipV="1">
                <a:off x="567" y="1373"/>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29" name="Group 21"/>
              <p:cNvGrpSpPr>
                <a:grpSpLocks/>
              </p:cNvGrpSpPr>
              <p:nvPr/>
            </p:nvGrpSpPr>
            <p:grpSpPr bwMode="auto">
              <a:xfrm flipV="1">
                <a:off x="853" y="1343"/>
                <a:ext cx="1174" cy="710"/>
                <a:chOff x="1303" y="1480"/>
                <a:chExt cx="1724" cy="1041"/>
              </a:xfrm>
            </p:grpSpPr>
            <p:sp>
              <p:nvSpPr>
                <p:cNvPr id="31" name="AutoShape 22"/>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32" name="AutoShape 23"/>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30" name="AutoShape 24"/>
              <p:cNvSpPr>
                <a:spLocks noChangeArrowheads="1"/>
              </p:cNvSpPr>
              <p:nvPr/>
            </p:nvSpPr>
            <p:spPr bwMode="auto">
              <a:xfrm flipV="1">
                <a:off x="622" y="1464"/>
                <a:ext cx="1636" cy="468"/>
              </a:xfrm>
              <a:prstGeom prst="roundRect">
                <a:avLst>
                  <a:gd name="adj" fmla="val 16667"/>
                </a:avLst>
              </a:prstGeom>
              <a:gradFill rotWithShape="1">
                <a:gsLst>
                  <a:gs pos="0">
                    <a:srgbClr val="66CCFF"/>
                  </a:gs>
                  <a:gs pos="100000">
                    <a:srgbClr val="66CCFF">
                      <a:gamma/>
                      <a:shade val="79216"/>
                      <a:invGamma/>
                    </a:srgbClr>
                  </a:gs>
                </a:gsLst>
                <a:lin ang="5400000" scaled="1"/>
              </a:gradFill>
              <a:ln w="9525" algn="ctr">
                <a:noFill/>
                <a:round/>
                <a:headEnd/>
                <a:tailEnd/>
              </a:ln>
              <a:effectLst/>
            </p:spPr>
            <p:txBody>
              <a:bodyPr anchor="ctr">
                <a:spAutoFit/>
              </a:bodyPr>
              <a:lstStyle/>
              <a:p>
                <a:endParaRPr lang="zh-CN" altLang="en-US"/>
              </a:p>
            </p:txBody>
          </p:sp>
        </p:grpSp>
        <p:sp>
          <p:nvSpPr>
            <p:cNvPr id="27" name="Oval 25"/>
            <p:cNvSpPr>
              <a:spLocks noChangeArrowheads="1"/>
            </p:cNvSpPr>
            <p:nvPr/>
          </p:nvSpPr>
          <p:spPr bwMode="auto">
            <a:xfrm>
              <a:off x="964" y="1733"/>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33" name="Group 26"/>
          <p:cNvGrpSpPr>
            <a:grpSpLocks/>
          </p:cNvGrpSpPr>
          <p:nvPr/>
        </p:nvGrpSpPr>
        <p:grpSpPr bwMode="auto">
          <a:xfrm>
            <a:off x="5004048" y="2768734"/>
            <a:ext cx="2880320" cy="1012825"/>
            <a:chOff x="3107" y="1307"/>
            <a:chExt cx="1686" cy="638"/>
          </a:xfrm>
        </p:grpSpPr>
        <p:sp>
          <p:nvSpPr>
            <p:cNvPr id="34" name="AutoShape 27"/>
            <p:cNvSpPr>
              <a:spLocks noChangeArrowheads="1"/>
            </p:cNvSpPr>
            <p:nvPr/>
          </p:nvSpPr>
          <p:spPr bwMode="auto">
            <a:xfrm flipV="1">
              <a:off x="3107" y="1334"/>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35" name="Group 28"/>
            <p:cNvGrpSpPr>
              <a:grpSpLocks/>
            </p:cNvGrpSpPr>
            <p:nvPr/>
          </p:nvGrpSpPr>
          <p:grpSpPr bwMode="auto">
            <a:xfrm flipV="1">
              <a:off x="3383" y="1307"/>
              <a:ext cx="1134" cy="638"/>
              <a:chOff x="1303" y="1480"/>
              <a:chExt cx="1724" cy="1041"/>
            </a:xfrm>
          </p:grpSpPr>
          <p:sp>
            <p:nvSpPr>
              <p:cNvPr id="38" name="AutoShape 29"/>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39" name="AutoShape 30"/>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36" name="AutoShape 31"/>
            <p:cNvSpPr>
              <a:spLocks noChangeArrowheads="1"/>
            </p:cNvSpPr>
            <p:nvPr/>
          </p:nvSpPr>
          <p:spPr bwMode="auto">
            <a:xfrm flipV="1">
              <a:off x="3160" y="1416"/>
              <a:ext cx="1580" cy="420"/>
            </a:xfrm>
            <a:prstGeom prst="roundRect">
              <a:avLst>
                <a:gd name="adj" fmla="val 16667"/>
              </a:avLst>
            </a:prstGeom>
            <a:gradFill rotWithShape="1">
              <a:gsLst>
                <a:gs pos="0">
                  <a:srgbClr val="00CC99"/>
                </a:gs>
                <a:gs pos="100000">
                  <a:srgbClr val="00CC99">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37" name="Oval 32"/>
            <p:cNvSpPr>
              <a:spLocks noChangeArrowheads="1"/>
            </p:cNvSpPr>
            <p:nvPr/>
          </p:nvSpPr>
          <p:spPr bwMode="auto">
            <a:xfrm>
              <a:off x="3474" y="1733"/>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40" name="Group 41"/>
          <p:cNvGrpSpPr>
            <a:grpSpLocks/>
          </p:cNvGrpSpPr>
          <p:nvPr/>
        </p:nvGrpSpPr>
        <p:grpSpPr bwMode="auto">
          <a:xfrm>
            <a:off x="1043608" y="4640942"/>
            <a:ext cx="2676525" cy="1012825"/>
            <a:chOff x="3107" y="2048"/>
            <a:chExt cx="1686" cy="638"/>
          </a:xfrm>
        </p:grpSpPr>
        <p:sp>
          <p:nvSpPr>
            <p:cNvPr id="41" name="AutoShape 42"/>
            <p:cNvSpPr>
              <a:spLocks noChangeArrowheads="1"/>
            </p:cNvSpPr>
            <p:nvPr/>
          </p:nvSpPr>
          <p:spPr bwMode="auto">
            <a:xfrm flipV="1">
              <a:off x="3107" y="2075"/>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42" name="Group 43"/>
            <p:cNvGrpSpPr>
              <a:grpSpLocks/>
            </p:cNvGrpSpPr>
            <p:nvPr/>
          </p:nvGrpSpPr>
          <p:grpSpPr bwMode="auto">
            <a:xfrm flipV="1">
              <a:off x="3383" y="2048"/>
              <a:ext cx="1134" cy="638"/>
              <a:chOff x="1303" y="1480"/>
              <a:chExt cx="1724" cy="1041"/>
            </a:xfrm>
          </p:grpSpPr>
          <p:sp>
            <p:nvSpPr>
              <p:cNvPr id="45" name="AutoShape 44"/>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46" name="AutoShape 45"/>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43" name="AutoShape 46"/>
            <p:cNvSpPr>
              <a:spLocks noChangeArrowheads="1"/>
            </p:cNvSpPr>
            <p:nvPr/>
          </p:nvSpPr>
          <p:spPr bwMode="auto">
            <a:xfrm flipV="1">
              <a:off x="3160" y="2157"/>
              <a:ext cx="1580" cy="420"/>
            </a:xfrm>
            <a:prstGeom prst="roundRect">
              <a:avLst>
                <a:gd name="adj" fmla="val 16667"/>
              </a:avLst>
            </a:prstGeom>
            <a:gradFill rotWithShape="1">
              <a:gsLst>
                <a:gs pos="0">
                  <a:srgbClr val="9999FF"/>
                </a:gs>
                <a:gs pos="100000">
                  <a:srgbClr val="9999FF">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44" name="Oval 47"/>
            <p:cNvSpPr>
              <a:spLocks noChangeArrowheads="1"/>
            </p:cNvSpPr>
            <p:nvPr/>
          </p:nvSpPr>
          <p:spPr bwMode="auto">
            <a:xfrm>
              <a:off x="3474" y="2468"/>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47" name="TextBox 46"/>
          <p:cNvSpPr txBox="1"/>
          <p:nvPr/>
        </p:nvSpPr>
        <p:spPr>
          <a:xfrm>
            <a:off x="1259632" y="1040542"/>
            <a:ext cx="2304256" cy="584775"/>
          </a:xfrm>
          <a:prstGeom prst="rect">
            <a:avLst/>
          </a:prstGeom>
          <a:noFill/>
        </p:spPr>
        <p:txBody>
          <a:bodyPr wrap="square" rtlCol="0">
            <a:spAutoFit/>
          </a:bodyPr>
          <a:lstStyle/>
          <a:p>
            <a:r>
              <a:rPr lang="zh-CN" altLang="en-US" sz="3200" b="1" dirty="0" smtClean="0">
                <a:solidFill>
                  <a:srgbClr val="FFFF00"/>
                </a:solidFill>
                <a:latin typeface="微软雅黑" pitchFamily="34" charset="-122"/>
                <a:ea typeface="微软雅黑" pitchFamily="34" charset="-122"/>
              </a:rPr>
              <a:t>子女教育 </a:t>
            </a:r>
            <a:endParaRPr lang="zh-CN" altLang="en-US" sz="3200" b="1" dirty="0">
              <a:solidFill>
                <a:srgbClr val="FFFF00"/>
              </a:solidFill>
              <a:latin typeface="微软雅黑" pitchFamily="34" charset="-122"/>
              <a:ea typeface="微软雅黑" pitchFamily="34" charset="-122"/>
            </a:endParaRPr>
          </a:p>
        </p:txBody>
      </p:sp>
      <p:sp>
        <p:nvSpPr>
          <p:cNvPr id="48" name="矩形 40"/>
          <p:cNvSpPr/>
          <p:nvPr/>
        </p:nvSpPr>
        <p:spPr>
          <a:xfrm>
            <a:off x="1233691" y="2912750"/>
            <a:ext cx="1826141" cy="584775"/>
          </a:xfrm>
          <a:prstGeom prst="rect">
            <a:avLst/>
          </a:prstGeom>
        </p:spPr>
        <p:txBody>
          <a:bodyPr wrap="none">
            <a:spAutoFit/>
          </a:bodyPr>
          <a:lstStyle/>
          <a:p>
            <a:r>
              <a:rPr lang="zh-CN" altLang="en-US" sz="3200" b="1" dirty="0" smtClean="0">
                <a:solidFill>
                  <a:srgbClr val="FFFF00"/>
                </a:solidFill>
                <a:latin typeface="微软雅黑" pitchFamily="34" charset="-122"/>
                <a:ea typeface="微软雅黑" pitchFamily="34" charset="-122"/>
              </a:rPr>
              <a:t>继续教育</a:t>
            </a:r>
            <a:endParaRPr lang="zh-CN" altLang="en-US" sz="3200" b="1" dirty="0">
              <a:solidFill>
                <a:srgbClr val="FFFF00"/>
              </a:solidFill>
              <a:latin typeface="微软雅黑" pitchFamily="34" charset="-122"/>
              <a:ea typeface="微软雅黑" pitchFamily="34" charset="-122"/>
            </a:endParaRPr>
          </a:p>
        </p:txBody>
      </p:sp>
      <p:sp>
        <p:nvSpPr>
          <p:cNvPr id="49" name="矩形 48"/>
          <p:cNvSpPr/>
          <p:nvPr/>
        </p:nvSpPr>
        <p:spPr>
          <a:xfrm>
            <a:off x="1377707" y="4856966"/>
            <a:ext cx="1826141" cy="584775"/>
          </a:xfrm>
          <a:prstGeom prst="rect">
            <a:avLst/>
          </a:prstGeom>
        </p:spPr>
        <p:txBody>
          <a:bodyPr wrap="none">
            <a:spAutoFit/>
          </a:bodyPr>
          <a:lstStyle/>
          <a:p>
            <a:r>
              <a:rPr lang="zh-CN" altLang="en-US" sz="3200" b="1" dirty="0" smtClean="0">
                <a:solidFill>
                  <a:srgbClr val="FFFF00"/>
                </a:solidFill>
                <a:latin typeface="微软雅黑" pitchFamily="34" charset="-122"/>
                <a:ea typeface="微软雅黑" pitchFamily="34" charset="-122"/>
              </a:rPr>
              <a:t>大病医疗</a:t>
            </a:r>
            <a:endParaRPr lang="zh-CN" altLang="en-US" sz="3200" b="1" dirty="0">
              <a:solidFill>
                <a:srgbClr val="FFFF00"/>
              </a:solidFill>
              <a:latin typeface="微软雅黑" pitchFamily="34" charset="-122"/>
              <a:ea typeface="微软雅黑" pitchFamily="34" charset="-122"/>
            </a:endParaRPr>
          </a:p>
        </p:txBody>
      </p:sp>
      <p:sp>
        <p:nvSpPr>
          <p:cNvPr id="50" name="矩形 49"/>
          <p:cNvSpPr/>
          <p:nvPr/>
        </p:nvSpPr>
        <p:spPr>
          <a:xfrm>
            <a:off x="5148064" y="1112550"/>
            <a:ext cx="2646878" cy="584775"/>
          </a:xfrm>
          <a:prstGeom prst="rect">
            <a:avLst/>
          </a:prstGeom>
        </p:spPr>
        <p:txBody>
          <a:bodyPr wrap="none">
            <a:spAutoFit/>
          </a:bodyPr>
          <a:lstStyle/>
          <a:p>
            <a:r>
              <a:rPr lang="zh-CN" altLang="en-US" sz="3200" b="1" dirty="0" smtClean="0">
                <a:solidFill>
                  <a:srgbClr val="FFFF00"/>
                </a:solidFill>
                <a:latin typeface="微软雅黑" pitchFamily="34" charset="-122"/>
                <a:ea typeface="微软雅黑" pitchFamily="34" charset="-122"/>
              </a:rPr>
              <a:t>住房贷款利息</a:t>
            </a:r>
            <a:endParaRPr lang="zh-CN" altLang="en-US" sz="3200" b="1" dirty="0">
              <a:solidFill>
                <a:srgbClr val="FFFF00"/>
              </a:solidFill>
              <a:latin typeface="微软雅黑" pitchFamily="34" charset="-122"/>
              <a:ea typeface="微软雅黑" pitchFamily="34" charset="-122"/>
            </a:endParaRPr>
          </a:p>
        </p:txBody>
      </p:sp>
      <p:sp>
        <p:nvSpPr>
          <p:cNvPr id="51" name="矩形 50"/>
          <p:cNvSpPr/>
          <p:nvPr/>
        </p:nvSpPr>
        <p:spPr>
          <a:xfrm>
            <a:off x="5220072" y="2984758"/>
            <a:ext cx="1826141" cy="584775"/>
          </a:xfrm>
          <a:prstGeom prst="rect">
            <a:avLst/>
          </a:prstGeom>
        </p:spPr>
        <p:txBody>
          <a:bodyPr wrap="none">
            <a:spAutoFit/>
          </a:bodyPr>
          <a:lstStyle/>
          <a:p>
            <a:r>
              <a:rPr lang="zh-CN" altLang="en-US" sz="3200" b="1" dirty="0" smtClean="0">
                <a:solidFill>
                  <a:srgbClr val="FFFF00"/>
                </a:solidFill>
                <a:latin typeface="微软雅黑" pitchFamily="34" charset="-122"/>
                <a:ea typeface="微软雅黑" pitchFamily="34" charset="-122"/>
              </a:rPr>
              <a:t>住房租金</a:t>
            </a:r>
            <a:endParaRPr lang="zh-CN" altLang="en-US" sz="3200" b="1" dirty="0">
              <a:solidFill>
                <a:srgbClr val="FFFF00"/>
              </a:solidFill>
              <a:latin typeface="微软雅黑" pitchFamily="34" charset="-122"/>
              <a:ea typeface="微软雅黑" pitchFamily="34" charset="-122"/>
            </a:endParaRPr>
          </a:p>
        </p:txBody>
      </p:sp>
      <p:sp>
        <p:nvSpPr>
          <p:cNvPr id="52" name="矩形 51"/>
          <p:cNvSpPr/>
          <p:nvPr/>
        </p:nvSpPr>
        <p:spPr>
          <a:xfrm>
            <a:off x="5482163" y="4848255"/>
            <a:ext cx="1826141" cy="584775"/>
          </a:xfrm>
          <a:prstGeom prst="rect">
            <a:avLst/>
          </a:prstGeom>
        </p:spPr>
        <p:txBody>
          <a:bodyPr wrap="none">
            <a:spAutoFit/>
          </a:bodyPr>
          <a:lstStyle/>
          <a:p>
            <a:r>
              <a:rPr lang="zh-CN" altLang="en-US" sz="3200" b="1" dirty="0" smtClean="0">
                <a:solidFill>
                  <a:srgbClr val="FFFF00"/>
                </a:solidFill>
                <a:latin typeface="微软雅黑" pitchFamily="34" charset="-122"/>
                <a:ea typeface="微软雅黑" pitchFamily="34" charset="-122"/>
              </a:rPr>
              <a:t>赡养老人</a:t>
            </a:r>
            <a:endParaRPr lang="zh-CN" altLang="en-US" sz="3200" b="1" dirty="0">
              <a:solidFill>
                <a:srgbClr val="FFFF00"/>
              </a:solidFill>
              <a:latin typeface="微软雅黑" pitchFamily="34" charset="-122"/>
              <a:ea typeface="微软雅黑" pitchFamily="34" charset="-122"/>
            </a:endParaRPr>
          </a:p>
        </p:txBody>
      </p:sp>
      <p:sp>
        <p:nvSpPr>
          <p:cNvPr id="53" name="矩形 52"/>
          <p:cNvSpPr/>
          <p:nvPr/>
        </p:nvSpPr>
        <p:spPr>
          <a:xfrm>
            <a:off x="899592" y="1832630"/>
            <a:ext cx="2808312" cy="1077218"/>
          </a:xfrm>
          <a:prstGeom prst="rect">
            <a:avLst/>
          </a:prstGeom>
        </p:spPr>
        <p:txBody>
          <a:bodyPr wrap="square">
            <a:spAutoFit/>
          </a:bodyPr>
          <a:lstStyle/>
          <a:p>
            <a:r>
              <a:rPr lang="zh-CN" altLang="en-US" b="1" dirty="0" smtClean="0"/>
              <a:t>每个子女接受学前教育和学历教育支出，每年定额扣除</a:t>
            </a:r>
            <a:r>
              <a:rPr lang="en-US" altLang="zh-CN" sz="2800" b="1" dirty="0" smtClean="0">
                <a:solidFill>
                  <a:srgbClr val="FF0000"/>
                </a:solidFill>
              </a:rPr>
              <a:t>1.2</a:t>
            </a:r>
            <a:r>
              <a:rPr lang="zh-CN" altLang="en-US" sz="2800" b="1" dirty="0" smtClean="0">
                <a:solidFill>
                  <a:srgbClr val="FF0000"/>
                </a:solidFill>
              </a:rPr>
              <a:t>万元</a:t>
            </a:r>
            <a:endParaRPr lang="zh-CN" altLang="en-US" sz="2800" dirty="0">
              <a:solidFill>
                <a:srgbClr val="FF0000"/>
              </a:solidFill>
            </a:endParaRPr>
          </a:p>
        </p:txBody>
      </p:sp>
      <p:sp>
        <p:nvSpPr>
          <p:cNvPr id="54" name="矩形 53"/>
          <p:cNvSpPr/>
          <p:nvPr/>
        </p:nvSpPr>
        <p:spPr>
          <a:xfrm>
            <a:off x="971600" y="3776846"/>
            <a:ext cx="2952328" cy="954107"/>
          </a:xfrm>
          <a:prstGeom prst="rect">
            <a:avLst/>
          </a:prstGeom>
        </p:spPr>
        <p:txBody>
          <a:bodyPr wrap="square">
            <a:spAutoFit/>
          </a:bodyPr>
          <a:lstStyle/>
          <a:p>
            <a:r>
              <a:rPr lang="zh-CN" altLang="en-US" b="1" dirty="0" smtClean="0"/>
              <a:t>每人定额扣除</a:t>
            </a:r>
            <a:r>
              <a:rPr lang="en-US" altLang="zh-CN" sz="2800" b="1" dirty="0" smtClean="0">
                <a:solidFill>
                  <a:srgbClr val="FF0000"/>
                </a:solidFill>
              </a:rPr>
              <a:t>3600</a:t>
            </a:r>
            <a:r>
              <a:rPr lang="zh-CN" altLang="en-US" sz="2800" b="1" dirty="0" smtClean="0">
                <a:solidFill>
                  <a:srgbClr val="FF0000"/>
                </a:solidFill>
              </a:rPr>
              <a:t>元</a:t>
            </a:r>
            <a:r>
              <a:rPr lang="zh-CN" altLang="en-US" b="1" dirty="0" smtClean="0"/>
              <a:t>到</a:t>
            </a:r>
            <a:r>
              <a:rPr lang="en-US" altLang="zh-CN" sz="2800" b="1" dirty="0" smtClean="0">
                <a:solidFill>
                  <a:srgbClr val="FF0000"/>
                </a:solidFill>
              </a:rPr>
              <a:t>4800</a:t>
            </a:r>
            <a:r>
              <a:rPr lang="zh-CN" altLang="en-US" sz="2800" b="1" dirty="0" smtClean="0">
                <a:solidFill>
                  <a:srgbClr val="FF0000"/>
                </a:solidFill>
              </a:rPr>
              <a:t>元</a:t>
            </a:r>
            <a:endParaRPr lang="zh-CN" altLang="en-US" sz="2800" dirty="0">
              <a:solidFill>
                <a:srgbClr val="FF0000"/>
              </a:solidFill>
            </a:endParaRPr>
          </a:p>
        </p:txBody>
      </p:sp>
      <p:sp>
        <p:nvSpPr>
          <p:cNvPr id="55" name="矩形 54"/>
          <p:cNvSpPr/>
          <p:nvPr/>
        </p:nvSpPr>
        <p:spPr>
          <a:xfrm>
            <a:off x="971600" y="5517232"/>
            <a:ext cx="3024336" cy="1231106"/>
          </a:xfrm>
          <a:prstGeom prst="rect">
            <a:avLst/>
          </a:prstGeom>
        </p:spPr>
        <p:txBody>
          <a:bodyPr wrap="square">
            <a:spAutoFit/>
          </a:bodyPr>
          <a:lstStyle/>
          <a:p>
            <a:r>
              <a:rPr lang="zh-CN" altLang="en-US" b="1" dirty="0" smtClean="0"/>
              <a:t>对个人自负医药费用超过</a:t>
            </a:r>
            <a:r>
              <a:rPr lang="en-US" altLang="zh-CN" b="1" dirty="0" smtClean="0"/>
              <a:t>1.5</a:t>
            </a:r>
            <a:r>
              <a:rPr lang="zh-CN" altLang="en-US" b="1" dirty="0" smtClean="0"/>
              <a:t>万元的部分，按照每年</a:t>
            </a:r>
            <a:r>
              <a:rPr lang="en-US" altLang="zh-CN" sz="2800" b="1" dirty="0" smtClean="0">
                <a:solidFill>
                  <a:srgbClr val="FF0000"/>
                </a:solidFill>
              </a:rPr>
              <a:t>6</a:t>
            </a:r>
            <a:r>
              <a:rPr lang="zh-CN" altLang="en-US" sz="2800" b="1" dirty="0" smtClean="0">
                <a:solidFill>
                  <a:srgbClr val="FF0000"/>
                </a:solidFill>
              </a:rPr>
              <a:t>万</a:t>
            </a:r>
            <a:r>
              <a:rPr lang="zh-CN" altLang="en-US" b="1" dirty="0" smtClean="0"/>
              <a:t>元的</a:t>
            </a:r>
            <a:r>
              <a:rPr lang="zh-CN" altLang="en-US" sz="2800" b="1" dirty="0" smtClean="0">
                <a:solidFill>
                  <a:srgbClr val="FF0000"/>
                </a:solidFill>
              </a:rPr>
              <a:t>限额据实</a:t>
            </a:r>
            <a:r>
              <a:rPr lang="zh-CN" altLang="en-US" b="1" dirty="0" smtClean="0"/>
              <a:t>扣除</a:t>
            </a:r>
            <a:endParaRPr lang="zh-CN" altLang="en-US" dirty="0"/>
          </a:p>
        </p:txBody>
      </p:sp>
      <p:sp>
        <p:nvSpPr>
          <p:cNvPr id="56" name="矩形 55"/>
          <p:cNvSpPr/>
          <p:nvPr/>
        </p:nvSpPr>
        <p:spPr>
          <a:xfrm>
            <a:off x="5004048" y="1976646"/>
            <a:ext cx="3459601" cy="523220"/>
          </a:xfrm>
          <a:prstGeom prst="rect">
            <a:avLst/>
          </a:prstGeom>
        </p:spPr>
        <p:txBody>
          <a:bodyPr wrap="none">
            <a:spAutoFit/>
          </a:bodyPr>
          <a:lstStyle/>
          <a:p>
            <a:r>
              <a:rPr lang="zh-CN" altLang="en-US" b="1" dirty="0" smtClean="0"/>
              <a:t>每年按</a:t>
            </a:r>
            <a:r>
              <a:rPr lang="en-US" altLang="zh-CN" sz="2800" b="1" dirty="0" smtClean="0">
                <a:solidFill>
                  <a:srgbClr val="FF0000"/>
                </a:solidFill>
              </a:rPr>
              <a:t>1.2</a:t>
            </a:r>
            <a:r>
              <a:rPr lang="zh-CN" altLang="en-US" sz="2800" b="1" dirty="0" smtClean="0">
                <a:solidFill>
                  <a:srgbClr val="FF0000"/>
                </a:solidFill>
              </a:rPr>
              <a:t>万元</a:t>
            </a:r>
            <a:r>
              <a:rPr lang="zh-CN" altLang="en-US" b="1" dirty="0" smtClean="0"/>
              <a:t>标准定额扣除</a:t>
            </a:r>
            <a:endParaRPr lang="zh-CN" altLang="en-US" dirty="0"/>
          </a:p>
        </p:txBody>
      </p:sp>
      <p:sp>
        <p:nvSpPr>
          <p:cNvPr id="57" name="矩形 56"/>
          <p:cNvSpPr/>
          <p:nvPr/>
        </p:nvSpPr>
        <p:spPr>
          <a:xfrm>
            <a:off x="5148064" y="3704838"/>
            <a:ext cx="3312368" cy="954107"/>
          </a:xfrm>
          <a:prstGeom prst="rect">
            <a:avLst/>
          </a:prstGeom>
        </p:spPr>
        <p:txBody>
          <a:bodyPr wrap="square">
            <a:spAutoFit/>
          </a:bodyPr>
          <a:lstStyle/>
          <a:p>
            <a:r>
              <a:rPr lang="zh-CN" altLang="en-US" b="1" dirty="0" smtClean="0"/>
              <a:t>无房者租房按每年</a:t>
            </a:r>
            <a:r>
              <a:rPr lang="en-US" altLang="zh-CN" sz="2800" b="1" dirty="0" smtClean="0">
                <a:solidFill>
                  <a:srgbClr val="FF0000"/>
                </a:solidFill>
              </a:rPr>
              <a:t>9600</a:t>
            </a:r>
            <a:r>
              <a:rPr lang="zh-CN" altLang="en-US" sz="2800" b="1" dirty="0" smtClean="0">
                <a:solidFill>
                  <a:srgbClr val="FF0000"/>
                </a:solidFill>
              </a:rPr>
              <a:t>元</a:t>
            </a:r>
            <a:r>
              <a:rPr lang="zh-CN" altLang="en-US" b="1" dirty="0" smtClean="0"/>
              <a:t>到</a:t>
            </a:r>
            <a:r>
              <a:rPr lang="en-US" altLang="zh-CN" sz="2800" b="1" dirty="0" smtClean="0">
                <a:solidFill>
                  <a:srgbClr val="FF0000"/>
                </a:solidFill>
              </a:rPr>
              <a:t>1.44</a:t>
            </a:r>
            <a:r>
              <a:rPr lang="zh-CN" altLang="en-US" sz="2800" b="1" dirty="0" smtClean="0">
                <a:solidFill>
                  <a:srgbClr val="FF0000"/>
                </a:solidFill>
              </a:rPr>
              <a:t>万元</a:t>
            </a:r>
            <a:r>
              <a:rPr lang="zh-CN" altLang="en-US" b="1" dirty="0" smtClean="0"/>
              <a:t>标准定额扣除</a:t>
            </a:r>
            <a:endParaRPr lang="zh-CN" altLang="en-US" dirty="0"/>
          </a:p>
        </p:txBody>
      </p:sp>
      <p:sp>
        <p:nvSpPr>
          <p:cNvPr id="58" name="矩形 57"/>
          <p:cNvSpPr/>
          <p:nvPr/>
        </p:nvSpPr>
        <p:spPr>
          <a:xfrm>
            <a:off x="5076056" y="5721062"/>
            <a:ext cx="2952328" cy="800219"/>
          </a:xfrm>
          <a:prstGeom prst="rect">
            <a:avLst/>
          </a:prstGeom>
        </p:spPr>
        <p:txBody>
          <a:bodyPr wrap="square">
            <a:spAutoFit/>
          </a:bodyPr>
          <a:lstStyle/>
          <a:p>
            <a:r>
              <a:rPr lang="zh-CN" altLang="en-US" b="1" dirty="0" smtClean="0"/>
              <a:t>每年按</a:t>
            </a:r>
            <a:r>
              <a:rPr lang="en-US" altLang="zh-CN" sz="2800" b="1" dirty="0" smtClean="0">
                <a:solidFill>
                  <a:srgbClr val="FF0000"/>
                </a:solidFill>
              </a:rPr>
              <a:t>2.4</a:t>
            </a:r>
            <a:r>
              <a:rPr lang="zh-CN" altLang="en-US" sz="2800" b="1" dirty="0" smtClean="0">
                <a:solidFill>
                  <a:srgbClr val="FF0000"/>
                </a:solidFill>
              </a:rPr>
              <a:t>万元</a:t>
            </a:r>
            <a:r>
              <a:rPr lang="zh-CN" altLang="en-US" b="1" dirty="0" smtClean="0"/>
              <a:t>的标准定额扣除</a:t>
            </a: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流程图: 资料带 2"/>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5" name="单圆角矩形 4"/>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大病医疗专项附加扣除</a:t>
            </a:r>
            <a:endParaRPr lang="zh-CN" altLang="en-US" sz="3200" b="1" dirty="0">
              <a:solidFill>
                <a:schemeClr val="bg1"/>
              </a:solidFill>
              <a:latin typeface="微软雅黑" pitchFamily="34" charset="-122"/>
              <a:ea typeface="微软雅黑" pitchFamily="34" charset="-122"/>
            </a:endParaRPr>
          </a:p>
        </p:txBody>
      </p:sp>
      <p:sp>
        <p:nvSpPr>
          <p:cNvPr id="7" name="矩形 6"/>
          <p:cNvSpPr/>
          <p:nvPr/>
        </p:nvSpPr>
        <p:spPr>
          <a:xfrm>
            <a:off x="2786050" y="2000240"/>
            <a:ext cx="4572000" cy="1754326"/>
          </a:xfrm>
          <a:prstGeom prst="rect">
            <a:avLst/>
          </a:prstGeom>
        </p:spPr>
        <p:txBody>
          <a:bodyPr>
            <a:spAutoFit/>
          </a:bodyPr>
          <a:lstStyle/>
          <a:p>
            <a:r>
              <a:rPr lang="zh-CN" altLang="en-US" b="1" dirty="0" smtClean="0">
                <a:latin typeface="微软雅黑" pitchFamily="34" charset="-122"/>
                <a:ea typeface="微软雅黑" pitchFamily="34" charset="-122"/>
              </a:rPr>
              <a:t>夫妻同时有大病医疗支出，想全部都在男方扣除，扣除限额是否按</a:t>
            </a:r>
            <a:r>
              <a:rPr lang="en-US" altLang="zh-CN" b="1" dirty="0" smtClean="0">
                <a:latin typeface="微软雅黑" pitchFamily="34" charset="-122"/>
                <a:ea typeface="微软雅黑" pitchFamily="34" charset="-122"/>
              </a:rPr>
              <a:t>16</a:t>
            </a:r>
            <a:r>
              <a:rPr lang="zh-CN" altLang="en-US" b="1" dirty="0" smtClean="0">
                <a:latin typeface="微软雅黑" pitchFamily="34" charset="-122"/>
                <a:ea typeface="微软雅黑" pitchFamily="34" charset="-122"/>
              </a:rPr>
              <a:t>万？</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夫妻两人同时有符合条件的大病医疗支出，可以选择都在男方扣除，每人最高扣除限额为</a:t>
            </a:r>
            <a:r>
              <a:rPr lang="en-US" altLang="zh-CN" dirty="0" smtClean="0">
                <a:latin typeface="微软雅黑" pitchFamily="34" charset="-122"/>
                <a:ea typeface="微软雅黑" pitchFamily="34" charset="-122"/>
              </a:rPr>
              <a:t>8</a:t>
            </a:r>
            <a:r>
              <a:rPr lang="zh-CN" altLang="en-US" dirty="0" smtClean="0">
                <a:latin typeface="微软雅黑" pitchFamily="34" charset="-122"/>
                <a:ea typeface="微软雅黑" pitchFamily="34" charset="-122"/>
              </a:rPr>
              <a:t>万元。</a:t>
            </a:r>
            <a:endParaRPr lang="zh-CN" altLang="en-US" dirty="0">
              <a:latin typeface="微软雅黑" pitchFamily="34" charset="-122"/>
              <a:ea typeface="微软雅黑" pitchFamily="34" charset="-122"/>
            </a:endParaRPr>
          </a:p>
        </p:txBody>
      </p:sp>
      <p:sp>
        <p:nvSpPr>
          <p:cNvPr id="8" name="矩形 7"/>
          <p:cNvSpPr/>
          <p:nvPr/>
        </p:nvSpPr>
        <p:spPr>
          <a:xfrm>
            <a:off x="2714612" y="4000504"/>
            <a:ext cx="4572000" cy="923330"/>
          </a:xfrm>
          <a:prstGeom prst="rect">
            <a:avLst/>
          </a:prstGeom>
        </p:spPr>
        <p:txBody>
          <a:bodyPr>
            <a:spAutoFit/>
          </a:bodyPr>
          <a:lstStyle/>
          <a:p>
            <a:r>
              <a:rPr lang="zh-CN" altLang="en-US" b="1" dirty="0" smtClean="0">
                <a:latin typeface="微软雅黑" pitchFamily="34" charset="-122"/>
                <a:ea typeface="微软雅黑" pitchFamily="34" charset="-122"/>
              </a:rPr>
              <a:t>大病医疗专项附加扣除何时扣除？</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在次年</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日至</a:t>
            </a:r>
            <a:r>
              <a:rPr lang="en-US" altLang="zh-CN" dirty="0" smtClean="0">
                <a:latin typeface="微软雅黑" pitchFamily="34" charset="-122"/>
                <a:ea typeface="微软雅黑" pitchFamily="34" charset="-122"/>
              </a:rPr>
              <a:t>6</a:t>
            </a:r>
            <a:r>
              <a:rPr lang="zh-CN" altLang="en-US"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30</a:t>
            </a:r>
            <a:r>
              <a:rPr lang="zh-CN" altLang="en-US" dirty="0" smtClean="0">
                <a:latin typeface="微软雅黑" pitchFamily="34" charset="-122"/>
                <a:ea typeface="微软雅黑" pitchFamily="34" charset="-122"/>
              </a:rPr>
              <a:t>日汇算清缴时扣除。</a:t>
            </a:r>
            <a:endParaRPr lang="zh-CN" altLang="en-US" dirty="0">
              <a:latin typeface="微软雅黑" pitchFamily="34" charset="-122"/>
              <a:ea typeface="微软雅黑"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单圆角矩形 5"/>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流程图: 资料带 2"/>
          <p:cNvSpPr/>
          <p:nvPr/>
        </p:nvSpPr>
        <p:spPr>
          <a:xfrm>
            <a:off x="571472" y="2000240"/>
            <a:ext cx="1785950" cy="785818"/>
          </a:xfrm>
          <a:prstGeom prst="flowChartPunchedTape">
            <a:avLst/>
          </a:prstGeom>
          <a:solidFill>
            <a:schemeClr val="tx2">
              <a:lumMod val="60000"/>
              <a:lumOff val="40000"/>
            </a:schemeClr>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714348" y="2143116"/>
            <a:ext cx="150019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解疑答惑</a:t>
            </a:r>
            <a:endParaRPr lang="zh-CN" altLang="en-US" sz="2400" b="1" dirty="0">
              <a:solidFill>
                <a:schemeClr val="bg1"/>
              </a:solidFill>
              <a:latin typeface="微软雅黑" pitchFamily="34" charset="-122"/>
              <a:ea typeface="微软雅黑" pitchFamily="34" charset="-122"/>
            </a:endParaRPr>
          </a:p>
        </p:txBody>
      </p:sp>
      <p:sp>
        <p:nvSpPr>
          <p:cNvPr id="5" name="TextBox 4"/>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大病医疗专项附加扣除</a:t>
            </a:r>
            <a:endParaRPr lang="zh-CN" altLang="en-US" sz="3200" b="1" dirty="0">
              <a:solidFill>
                <a:schemeClr val="bg1"/>
              </a:solidFill>
              <a:latin typeface="微软雅黑" pitchFamily="34" charset="-122"/>
              <a:ea typeface="微软雅黑" pitchFamily="34" charset="-122"/>
            </a:endParaRPr>
          </a:p>
        </p:txBody>
      </p:sp>
      <p:sp>
        <p:nvSpPr>
          <p:cNvPr id="7" name="矩形 6"/>
          <p:cNvSpPr/>
          <p:nvPr/>
        </p:nvSpPr>
        <p:spPr>
          <a:xfrm>
            <a:off x="3000364" y="2071678"/>
            <a:ext cx="4572000" cy="1477328"/>
          </a:xfrm>
          <a:prstGeom prst="rect">
            <a:avLst/>
          </a:prstGeom>
        </p:spPr>
        <p:txBody>
          <a:bodyPr>
            <a:spAutoFit/>
          </a:bodyPr>
          <a:lstStyle/>
          <a:p>
            <a:r>
              <a:rPr lang="zh-CN" altLang="en-US" b="1" dirty="0" smtClean="0">
                <a:latin typeface="微软雅黑" pitchFamily="34" charset="-122"/>
                <a:ea typeface="微软雅黑" pitchFamily="34" charset="-122"/>
              </a:rPr>
              <a:t>纳税人父母的大病医疗支出，是否可以在纳税人税前扣除？</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b="1" dirty="0" smtClean="0">
                <a:solidFill>
                  <a:srgbClr val="C00000"/>
                </a:solidFill>
                <a:latin typeface="微软雅黑" pitchFamily="34" charset="-122"/>
                <a:ea typeface="微软雅黑" pitchFamily="34" charset="-122"/>
              </a:rPr>
              <a:t>不能</a:t>
            </a:r>
            <a:r>
              <a:rPr lang="zh-CN" altLang="en-US" dirty="0" smtClean="0">
                <a:latin typeface="微软雅黑" pitchFamily="34" charset="-122"/>
                <a:ea typeface="微软雅黑" pitchFamily="34" charset="-122"/>
              </a:rPr>
              <a:t>，目前</a:t>
            </a:r>
            <a:r>
              <a:rPr lang="zh-CN" altLang="en-US" b="1" dirty="0" smtClean="0">
                <a:solidFill>
                  <a:srgbClr val="C00000"/>
                </a:solidFill>
                <a:latin typeface="微软雅黑" pitchFamily="34" charset="-122"/>
                <a:ea typeface="微软雅黑" pitchFamily="34" charset="-122"/>
              </a:rPr>
              <a:t>未将</a:t>
            </a:r>
            <a:r>
              <a:rPr lang="zh-CN" altLang="en-US" dirty="0" smtClean="0">
                <a:latin typeface="微软雅黑" pitchFamily="34" charset="-122"/>
                <a:ea typeface="微软雅黑" pitchFamily="34" charset="-122"/>
              </a:rPr>
              <a:t>纳税人的</a:t>
            </a:r>
            <a:r>
              <a:rPr lang="zh-CN" altLang="en-US" b="1" dirty="0" smtClean="0">
                <a:solidFill>
                  <a:srgbClr val="C00000"/>
                </a:solidFill>
                <a:latin typeface="微软雅黑" pitchFamily="34" charset="-122"/>
                <a:ea typeface="微软雅黑" pitchFamily="34" charset="-122"/>
              </a:rPr>
              <a:t>父母纳入</a:t>
            </a:r>
            <a:r>
              <a:rPr lang="zh-CN" altLang="en-US" dirty="0" smtClean="0">
                <a:latin typeface="微软雅黑" pitchFamily="34" charset="-122"/>
                <a:ea typeface="微软雅黑" pitchFamily="34" charset="-122"/>
              </a:rPr>
              <a:t>大病医疗扣除范围。</a:t>
            </a:r>
            <a:endParaRPr lang="zh-CN" altLang="en-US" dirty="0">
              <a:latin typeface="微软雅黑" pitchFamily="34" charset="-122"/>
              <a:ea typeface="微软雅黑" pitchFamily="34" charset="-122"/>
            </a:endParaRPr>
          </a:p>
        </p:txBody>
      </p:sp>
      <p:sp>
        <p:nvSpPr>
          <p:cNvPr id="8" name="矩形 7"/>
          <p:cNvSpPr/>
          <p:nvPr/>
        </p:nvSpPr>
        <p:spPr>
          <a:xfrm>
            <a:off x="3000364" y="3500438"/>
            <a:ext cx="4572000" cy="2862322"/>
          </a:xfrm>
          <a:prstGeom prst="rect">
            <a:avLst/>
          </a:prstGeom>
        </p:spPr>
        <p:txBody>
          <a:bodyPr>
            <a:spAutoFit/>
          </a:bodyPr>
          <a:lstStyle/>
          <a:p>
            <a:r>
              <a:rPr lang="zh-CN" altLang="en-US" b="1" dirty="0" smtClean="0">
                <a:latin typeface="微软雅黑" pitchFamily="34" charset="-122"/>
                <a:ea typeface="微软雅黑" pitchFamily="34" charset="-122"/>
              </a:rPr>
              <a:t>享受大病医疗专项附加扣除时，纳税人需要注意什么？</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纳税人日常看病时，应当注意留存医疗服务收费</a:t>
            </a:r>
            <a:r>
              <a:rPr lang="zh-CN" altLang="en-US" b="1" dirty="0" smtClean="0">
                <a:solidFill>
                  <a:srgbClr val="C00000"/>
                </a:solidFill>
                <a:latin typeface="微软雅黑" pitchFamily="34" charset="-122"/>
                <a:ea typeface="微软雅黑" pitchFamily="34" charset="-122"/>
              </a:rPr>
              <a:t>相关票据</a:t>
            </a:r>
            <a:r>
              <a:rPr lang="zh-CN" altLang="en-US" dirty="0" smtClean="0">
                <a:latin typeface="微软雅黑" pitchFamily="34" charset="-122"/>
                <a:ea typeface="微软雅黑" pitchFamily="34" charset="-122"/>
              </a:rPr>
              <a:t>原件（或复印件）备查，同时，可以通过医疗保障部门的</a:t>
            </a:r>
            <a:r>
              <a:rPr lang="zh-CN" altLang="en-US" b="1" dirty="0" smtClean="0">
                <a:solidFill>
                  <a:srgbClr val="C00000"/>
                </a:solidFill>
                <a:latin typeface="微软雅黑" pitchFamily="34" charset="-122"/>
                <a:ea typeface="微软雅黑" pitchFamily="34" charset="-122"/>
              </a:rPr>
              <a:t>医疗保障管理信息系统查询</a:t>
            </a:r>
            <a:r>
              <a:rPr lang="zh-CN" altLang="en-US" dirty="0" smtClean="0">
                <a:latin typeface="微软雅黑" pitchFamily="34" charset="-122"/>
                <a:ea typeface="微软雅黑" pitchFamily="34" charset="-122"/>
              </a:rPr>
              <a:t>本人上一年度医药费用情况。纳税人在年度汇算清缴时填报相关信息申请退税。纳税人需留存医疗服务收费相关票据复印件备查。</a:t>
            </a:r>
            <a:endParaRPr lang="zh-CN" altLang="en-US" dirty="0">
              <a:latin typeface="微软雅黑" pitchFamily="34" charset="-122"/>
              <a:ea typeface="微软雅黑"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前凸弯带形 1"/>
          <p:cNvSpPr/>
          <p:nvPr/>
        </p:nvSpPr>
        <p:spPr>
          <a:xfrm>
            <a:off x="2987824" y="836712"/>
            <a:ext cx="3456384" cy="1152128"/>
          </a:xfrm>
          <a:prstGeom prst="ellipseRibbon">
            <a:avLst/>
          </a:prstGeom>
          <a:solidFill>
            <a:srgbClr val="FF0000"/>
          </a:solidFill>
          <a:ln>
            <a:noFill/>
          </a:ln>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latin typeface="微软雅黑" pitchFamily="34" charset="-122"/>
                <a:ea typeface="微软雅黑" pitchFamily="34" charset="-122"/>
              </a:rPr>
              <a:t>第二章</a:t>
            </a:r>
            <a:endParaRPr lang="zh-CN" altLang="en-US" sz="4000" b="1" dirty="0">
              <a:latin typeface="微软雅黑" pitchFamily="34" charset="-122"/>
              <a:ea typeface="微软雅黑" pitchFamily="34" charset="-122"/>
            </a:endParaRPr>
          </a:p>
        </p:txBody>
      </p:sp>
      <p:sp>
        <p:nvSpPr>
          <p:cNvPr id="3" name="TextBox 2"/>
          <p:cNvSpPr txBox="1"/>
          <p:nvPr/>
        </p:nvSpPr>
        <p:spPr>
          <a:xfrm>
            <a:off x="3995936" y="3068960"/>
            <a:ext cx="1728192" cy="1015663"/>
          </a:xfrm>
          <a:prstGeom prst="rect">
            <a:avLst/>
          </a:prstGeom>
          <a:noFill/>
        </p:spPr>
        <p:txBody>
          <a:bodyPr wrap="square" rtlCol="0">
            <a:spAutoFit/>
          </a:bodyPr>
          <a:lstStyle/>
          <a:p>
            <a:endParaRPr lang="zh-CN" altLang="en-US" sz="6000" dirty="0">
              <a:latin typeface="微软雅黑" pitchFamily="34" charset="-122"/>
              <a:ea typeface="微软雅黑" pitchFamily="34" charset="-122"/>
            </a:endParaRPr>
          </a:p>
        </p:txBody>
      </p:sp>
      <p:sp>
        <p:nvSpPr>
          <p:cNvPr id="4" name="TextBox 3"/>
          <p:cNvSpPr txBox="1"/>
          <p:nvPr/>
        </p:nvSpPr>
        <p:spPr>
          <a:xfrm>
            <a:off x="1043608" y="2852936"/>
            <a:ext cx="7200800" cy="1015663"/>
          </a:xfrm>
          <a:prstGeom prst="rect">
            <a:avLst/>
          </a:prstGeom>
          <a:noFill/>
        </p:spPr>
        <p:txBody>
          <a:bodyPr wrap="square" rtlCol="0">
            <a:spAutoFit/>
          </a:bodyPr>
          <a:lstStyle/>
          <a:p>
            <a:pPr algn="ctr"/>
            <a:r>
              <a:rPr lang="zh-CN" altLang="en-US" sz="6000" b="1" dirty="0" smtClean="0">
                <a:solidFill>
                  <a:srgbClr val="FF0000"/>
                </a:solidFill>
                <a:latin typeface="微软雅黑" pitchFamily="34" charset="-122"/>
                <a:ea typeface="微软雅黑" pitchFamily="34" charset="-122"/>
              </a:rPr>
              <a:t>专项附加扣除采集</a:t>
            </a:r>
            <a:endParaRPr lang="zh-CN" altLang="en-US" sz="6000" b="1" dirty="0">
              <a:solidFill>
                <a:srgbClr val="FF0000"/>
              </a:solidFill>
              <a:latin typeface="微软雅黑" pitchFamily="34" charset="-122"/>
              <a:ea typeface="微软雅黑" pitchFamily="3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Oval 4"/>
          <p:cNvSpPr>
            <a:spLocks noChangeArrowheads="1"/>
          </p:cNvSpPr>
          <p:nvPr/>
        </p:nvSpPr>
        <p:spPr bwMode="auto">
          <a:xfrm>
            <a:off x="671513" y="3746500"/>
            <a:ext cx="3886200" cy="1255713"/>
          </a:xfrm>
          <a:prstGeom prst="ellipse">
            <a:avLst/>
          </a:prstGeom>
          <a:gradFill rotWithShape="1">
            <a:gsLst>
              <a:gs pos="0">
                <a:srgbClr val="00CCFF"/>
              </a:gs>
              <a:gs pos="50000">
                <a:srgbClr val="00CCFF">
                  <a:gamma/>
                  <a:shade val="36078"/>
                  <a:invGamma/>
                </a:srgbClr>
              </a:gs>
              <a:gs pos="100000">
                <a:srgbClr val="00CCFF"/>
              </a:gs>
            </a:gsLst>
            <a:lin ang="2700000" scaled="1"/>
          </a:gradFill>
          <a:ln w="9525">
            <a:noFill/>
            <a:round/>
            <a:headEnd/>
            <a:tailEnd/>
          </a:ln>
          <a:effectLst/>
          <a:scene3d>
            <a:camera prst="legacyPerspectiveBottom"/>
            <a:lightRig rig="legacyFlat3" dir="t"/>
          </a:scene3d>
          <a:sp3d extrusionH="1878000" prstMaterial="legacyMatte">
            <a:bevelT w="13500" h="13500" prst="angle"/>
            <a:bevelB w="13500" h="13500" prst="angle"/>
            <a:extrusionClr>
              <a:srgbClr val="00CCFF"/>
            </a:extrusionClr>
          </a:sp3d>
        </p:spPr>
        <p:txBody>
          <a:bodyPr wrap="none" anchor="ctr">
            <a:flatTx/>
          </a:bodyPr>
          <a:lstStyle/>
          <a:p>
            <a:endParaRPr lang="zh-CN" altLang="en-US"/>
          </a:p>
        </p:txBody>
      </p:sp>
      <p:sp>
        <p:nvSpPr>
          <p:cNvPr id="4" name="Oval 5"/>
          <p:cNvSpPr>
            <a:spLocks noChangeArrowheads="1"/>
          </p:cNvSpPr>
          <p:nvPr/>
        </p:nvSpPr>
        <p:spPr bwMode="auto">
          <a:xfrm>
            <a:off x="4557713" y="3632200"/>
            <a:ext cx="3930650" cy="1371600"/>
          </a:xfrm>
          <a:prstGeom prst="ellipse">
            <a:avLst/>
          </a:prstGeom>
          <a:gradFill rotWithShape="1">
            <a:gsLst>
              <a:gs pos="0">
                <a:srgbClr val="CC3300"/>
              </a:gs>
              <a:gs pos="50000">
                <a:srgbClr val="CC3300">
                  <a:gamma/>
                  <a:shade val="36078"/>
                  <a:invGamma/>
                </a:srgbClr>
              </a:gs>
              <a:gs pos="100000">
                <a:srgbClr val="CC3300"/>
              </a:gs>
            </a:gsLst>
            <a:lin ang="2700000" scaled="1"/>
          </a:gradFill>
          <a:ln w="28575" cmpd="sng">
            <a:prstDash val="sysDot"/>
            <a:round/>
            <a:headEnd/>
            <a:tailEnd/>
          </a:ln>
          <a:effectLst/>
          <a:scene3d>
            <a:camera prst="legacyPerspectiveBottom"/>
            <a:lightRig rig="legacyFlat3" dir="t"/>
          </a:scene3d>
          <a:sp3d extrusionH="1878000" prstMaterial="legacyMatte">
            <a:bevelT w="13500" h="13500" prst="angle"/>
            <a:bevelB w="13500" h="13500" prst="angle"/>
            <a:extrusionClr>
              <a:srgbClr val="FF6600"/>
            </a:extrusionClr>
          </a:sp3d>
        </p:spPr>
        <p:txBody>
          <a:bodyPr wrap="none" anchor="ctr">
            <a:flatTx/>
          </a:bodyPr>
          <a:lstStyle/>
          <a:p>
            <a:pPr algn="ctr"/>
            <a:endParaRPr lang="zh-CN" altLang="en-US" sz="1400" b="1">
              <a:latin typeface="GulimChe" pitchFamily="49" charset="-127"/>
              <a:ea typeface="GulimChe" pitchFamily="49" charset="-127"/>
            </a:endParaRPr>
          </a:p>
        </p:txBody>
      </p:sp>
      <p:sp>
        <p:nvSpPr>
          <p:cNvPr id="5" name="WordArt 6"/>
          <p:cNvSpPr>
            <a:spLocks noChangeArrowheads="1" noChangeShapeType="1"/>
          </p:cNvSpPr>
          <p:nvPr/>
        </p:nvSpPr>
        <p:spPr bwMode="auto">
          <a:xfrm>
            <a:off x="1862138" y="4132263"/>
            <a:ext cx="1485900" cy="446087"/>
          </a:xfrm>
          <a:prstGeom prst="rect">
            <a:avLst/>
          </a:prstGeom>
        </p:spPr>
        <p:txBody>
          <a:bodyPr wrap="none" fromWordArt="1">
            <a:prstTxWarp prst="textFadeUp">
              <a:avLst>
                <a:gd name="adj" fmla="val 8972"/>
              </a:avLst>
            </a:prstTxWarp>
          </a:bodyPr>
          <a:lstStyle/>
          <a:p>
            <a:pPr algn="ctr"/>
            <a:r>
              <a:rPr lang="en-US" altLang="zh-CN" sz="4800" b="1" dirty="0" smtClean="0">
                <a:ln w="9525">
                  <a:noFill/>
                  <a:round/>
                  <a:headEnd/>
                  <a:tailEnd/>
                </a:ln>
                <a:solidFill>
                  <a:srgbClr val="FFFF00"/>
                </a:solidFill>
                <a:effectLst>
                  <a:outerShdw dist="35921" dir="2700000" algn="ctr" rotWithShape="0">
                    <a:srgbClr val="000000">
                      <a:alpha val="14999"/>
                    </a:srgbClr>
                  </a:outerShdw>
                </a:effectLst>
                <a:latin typeface="微软雅黑" pitchFamily="34" charset="-122"/>
                <a:ea typeface="微软雅黑" pitchFamily="34" charset="-122"/>
                <a:cs typeface="Times New Roman"/>
              </a:rPr>
              <a:t> </a:t>
            </a:r>
            <a:r>
              <a:rPr lang="zh-CN" altLang="en-US" sz="4800" b="1" dirty="0" smtClean="0">
                <a:ln w="9525">
                  <a:noFill/>
                  <a:round/>
                  <a:headEnd/>
                  <a:tailEnd/>
                </a:ln>
                <a:solidFill>
                  <a:srgbClr val="FFFF00"/>
                </a:solidFill>
                <a:effectLst>
                  <a:outerShdw dist="35921" dir="2700000" algn="ctr" rotWithShape="0">
                    <a:srgbClr val="000000">
                      <a:alpha val="14999"/>
                    </a:srgbClr>
                  </a:outerShdw>
                </a:effectLst>
                <a:latin typeface="微软雅黑" pitchFamily="34" charset="-122"/>
                <a:ea typeface="微软雅黑" pitchFamily="34" charset="-122"/>
                <a:cs typeface="Times New Roman"/>
              </a:rPr>
              <a:t>纸质表格</a:t>
            </a:r>
            <a:endParaRPr lang="zh-CN" altLang="en-US" sz="4800" b="1" dirty="0">
              <a:ln w="9525">
                <a:noFill/>
                <a:round/>
                <a:headEnd/>
                <a:tailEnd/>
              </a:ln>
              <a:solidFill>
                <a:srgbClr val="FFFF00"/>
              </a:solidFill>
              <a:effectLst>
                <a:outerShdw dist="35921" dir="2700000" algn="ctr" rotWithShape="0">
                  <a:srgbClr val="000000">
                    <a:alpha val="14999"/>
                  </a:srgbClr>
                </a:outerShdw>
              </a:effectLst>
              <a:latin typeface="微软雅黑" pitchFamily="34" charset="-122"/>
              <a:ea typeface="微软雅黑" pitchFamily="34" charset="-122"/>
              <a:cs typeface="Times New Roman"/>
            </a:endParaRPr>
          </a:p>
        </p:txBody>
      </p:sp>
      <p:sp>
        <p:nvSpPr>
          <p:cNvPr id="6" name="WordArt 7"/>
          <p:cNvSpPr>
            <a:spLocks noChangeArrowheads="1" noChangeShapeType="1"/>
          </p:cNvSpPr>
          <p:nvPr/>
        </p:nvSpPr>
        <p:spPr bwMode="auto">
          <a:xfrm>
            <a:off x="5830888" y="4144963"/>
            <a:ext cx="1485900" cy="446087"/>
          </a:xfrm>
          <a:prstGeom prst="rect">
            <a:avLst/>
          </a:prstGeom>
        </p:spPr>
        <p:txBody>
          <a:bodyPr wrap="none" fromWordArt="1">
            <a:prstTxWarp prst="textFadeUp">
              <a:avLst>
                <a:gd name="adj" fmla="val 8972"/>
              </a:avLst>
            </a:prstTxWarp>
          </a:bodyPr>
          <a:lstStyle/>
          <a:p>
            <a:pPr algn="ctr"/>
            <a:r>
              <a:rPr lang="zh-CN" altLang="en-US" sz="4800" b="1" dirty="0" smtClean="0">
                <a:ln w="9525">
                  <a:noFill/>
                  <a:round/>
                  <a:headEnd/>
                  <a:tailEnd/>
                </a:ln>
                <a:solidFill>
                  <a:srgbClr val="FFFF00"/>
                </a:solidFill>
                <a:effectLst>
                  <a:outerShdw dist="35921" dir="2700000" algn="ctr" rotWithShape="0">
                    <a:srgbClr val="000000">
                      <a:alpha val="14999"/>
                    </a:srgbClr>
                  </a:outerShdw>
                </a:effectLst>
                <a:latin typeface="微软雅黑" pitchFamily="34" charset="-122"/>
                <a:ea typeface="微软雅黑" pitchFamily="34" charset="-122"/>
                <a:cs typeface="Times New Roman"/>
              </a:rPr>
              <a:t>电子模板</a:t>
            </a:r>
            <a:endParaRPr lang="zh-CN" altLang="en-US" sz="4800" b="1" dirty="0">
              <a:ln w="9525">
                <a:noFill/>
                <a:round/>
                <a:headEnd/>
                <a:tailEnd/>
              </a:ln>
              <a:solidFill>
                <a:srgbClr val="FFFF00"/>
              </a:solidFill>
              <a:effectLst>
                <a:outerShdw dist="35921" dir="2700000" algn="ctr" rotWithShape="0">
                  <a:srgbClr val="000000">
                    <a:alpha val="14999"/>
                  </a:srgbClr>
                </a:outerShdw>
              </a:effectLst>
              <a:latin typeface="微软雅黑" pitchFamily="34" charset="-122"/>
              <a:ea typeface="微软雅黑" pitchFamily="34" charset="-122"/>
              <a:cs typeface="Times New Roman"/>
            </a:endParaRPr>
          </a:p>
        </p:txBody>
      </p:sp>
      <p:sp>
        <p:nvSpPr>
          <p:cNvPr id="7" name="Oval 8"/>
          <p:cNvSpPr>
            <a:spLocks noChangeArrowheads="1"/>
          </p:cNvSpPr>
          <p:nvPr/>
        </p:nvSpPr>
        <p:spPr bwMode="auto">
          <a:xfrm rot="468918">
            <a:off x="663575" y="3651250"/>
            <a:ext cx="4648200" cy="1143000"/>
          </a:xfrm>
          <a:prstGeom prst="ellipse">
            <a:avLst/>
          </a:prstGeom>
          <a:noFill/>
          <a:ln w="19050" cmpd="sng">
            <a:solidFill>
              <a:srgbClr val="00CCFF"/>
            </a:solidFill>
            <a:round/>
            <a:headEnd/>
            <a:tailEnd/>
          </a:ln>
          <a:effectLst/>
        </p:spPr>
        <p:txBody>
          <a:bodyPr wrap="none" anchor="ctr"/>
          <a:lstStyle/>
          <a:p>
            <a:endParaRPr lang="zh-CN" altLang="en-US"/>
          </a:p>
        </p:txBody>
      </p:sp>
      <p:sp>
        <p:nvSpPr>
          <p:cNvPr id="8" name="Oval 12"/>
          <p:cNvSpPr>
            <a:spLocks noChangeArrowheads="1"/>
          </p:cNvSpPr>
          <p:nvPr/>
        </p:nvSpPr>
        <p:spPr bwMode="auto">
          <a:xfrm>
            <a:off x="3036888" y="1838325"/>
            <a:ext cx="3025775" cy="3025775"/>
          </a:xfrm>
          <a:prstGeom prst="ellipse">
            <a:avLst/>
          </a:prstGeom>
          <a:gradFill rotWithShape="1">
            <a:gsLst>
              <a:gs pos="0">
                <a:srgbClr val="999BF3">
                  <a:alpha val="79999"/>
                </a:srgbClr>
              </a:gs>
              <a:gs pos="100000">
                <a:srgbClr val="999BF3">
                  <a:gamma/>
                  <a:shade val="46275"/>
                  <a:invGamma/>
                  <a:alpha val="39999"/>
                </a:srgbClr>
              </a:gs>
            </a:gsLst>
            <a:lin ang="5400000" scaled="1"/>
          </a:gradFill>
          <a:ln w="28575" cmpd="sng">
            <a:solidFill>
              <a:srgbClr val="FFFFFF"/>
            </a:solidFill>
            <a:prstDash val="sysDot"/>
            <a:round/>
            <a:headEnd/>
            <a:tailEnd/>
          </a:ln>
          <a:effectLst/>
        </p:spPr>
        <p:txBody>
          <a:bodyPr wrap="none" anchor="ctr"/>
          <a:lstStyle/>
          <a:p>
            <a:endParaRPr lang="zh-CN" altLang="en-US"/>
          </a:p>
        </p:txBody>
      </p:sp>
      <p:sp>
        <p:nvSpPr>
          <p:cNvPr id="9" name="Text Box 16"/>
          <p:cNvSpPr txBox="1">
            <a:spLocks noChangeArrowheads="1"/>
          </p:cNvSpPr>
          <p:nvPr/>
        </p:nvSpPr>
        <p:spPr bwMode="auto">
          <a:xfrm>
            <a:off x="4032250" y="4251325"/>
            <a:ext cx="1415772" cy="461665"/>
          </a:xfrm>
          <a:prstGeom prst="rect">
            <a:avLst/>
          </a:prstGeom>
          <a:noFill/>
          <a:ln w="9525">
            <a:noFill/>
            <a:miter lim="800000"/>
            <a:headEnd/>
            <a:tailEnd/>
          </a:ln>
          <a:effectLst/>
        </p:spPr>
        <p:txBody>
          <a:bodyPr wrap="none">
            <a:spAutoFit/>
          </a:bodyPr>
          <a:lstStyle/>
          <a:p>
            <a:r>
              <a:rPr lang="zh-CN" altLang="en-US" sz="2400" b="1" dirty="0" smtClean="0">
                <a:solidFill>
                  <a:srgbClr val="FFFF00"/>
                </a:solidFill>
                <a:latin typeface="微软雅黑" pitchFamily="34" charset="-122"/>
                <a:ea typeface="微软雅黑" pitchFamily="34" charset="-122"/>
              </a:rPr>
              <a:t>信息采集</a:t>
            </a:r>
            <a:endParaRPr lang="zh-CN" altLang="ko-KR" sz="2400" b="1" dirty="0">
              <a:solidFill>
                <a:srgbClr val="FFFF00"/>
              </a:solidFill>
              <a:latin typeface="微软雅黑" pitchFamily="34" charset="-122"/>
              <a:ea typeface="微软雅黑" pitchFamily="34" charset="-122"/>
            </a:endParaRPr>
          </a:p>
        </p:txBody>
      </p:sp>
      <p:sp>
        <p:nvSpPr>
          <p:cNvPr id="10" name="WordArt 20"/>
          <p:cNvSpPr>
            <a:spLocks noChangeArrowheads="1" noChangeShapeType="1"/>
          </p:cNvSpPr>
          <p:nvPr/>
        </p:nvSpPr>
        <p:spPr bwMode="auto">
          <a:xfrm>
            <a:off x="3724275" y="2760663"/>
            <a:ext cx="1665288" cy="763587"/>
          </a:xfrm>
          <a:prstGeom prst="rect">
            <a:avLst/>
          </a:prstGeom>
        </p:spPr>
        <p:txBody>
          <a:bodyPr wrap="none" fromWordArt="1">
            <a:prstTxWarp prst="textCanDown">
              <a:avLst>
                <a:gd name="adj" fmla="val 19542"/>
              </a:avLst>
            </a:prstTxWarp>
          </a:bodyPr>
          <a:lstStyle/>
          <a:p>
            <a:pPr algn="ctr"/>
            <a:r>
              <a:rPr lang="zh-CN" altLang="en-US" sz="4800" b="1" dirty="0" smtClean="0">
                <a:solidFill>
                  <a:srgbClr val="FFFF00"/>
                </a:solidFill>
                <a:latin typeface="微软雅黑" pitchFamily="34" charset="-122"/>
                <a:ea typeface="微软雅黑" pitchFamily="34" charset="-122"/>
              </a:rPr>
              <a:t>远程办税端</a:t>
            </a:r>
            <a:endParaRPr lang="zh-CN" altLang="en-US" sz="4800" b="1" dirty="0">
              <a:ln w="9525">
                <a:noFill/>
                <a:round/>
                <a:headEnd/>
                <a:tailEnd/>
              </a:ln>
              <a:solidFill>
                <a:srgbClr val="FFFF00"/>
              </a:solidFill>
              <a:effectLst>
                <a:outerShdw dist="45791" dir="3378596" algn="ctr" rotWithShape="0">
                  <a:srgbClr val="000000">
                    <a:alpha val="17999"/>
                  </a:srgbClr>
                </a:outerShdw>
              </a:effectLst>
              <a:latin typeface="微软雅黑" pitchFamily="34" charset="-122"/>
              <a:ea typeface="微软雅黑" pitchFamily="34" charset="-122"/>
              <a:cs typeface="Times New Roman"/>
            </a:endParaRPr>
          </a:p>
        </p:txBody>
      </p:sp>
      <p:sp>
        <p:nvSpPr>
          <p:cNvPr id="11" name="Oval 17"/>
          <p:cNvSpPr>
            <a:spLocks noChangeArrowheads="1"/>
          </p:cNvSpPr>
          <p:nvPr/>
        </p:nvSpPr>
        <p:spPr bwMode="auto">
          <a:xfrm rot="10122088">
            <a:off x="3724275" y="3524250"/>
            <a:ext cx="5126038" cy="1143000"/>
          </a:xfrm>
          <a:prstGeom prst="ellipse">
            <a:avLst/>
          </a:prstGeom>
          <a:noFill/>
          <a:ln w="19050" cmpd="sng">
            <a:solidFill>
              <a:srgbClr val="FF9900"/>
            </a:solidFill>
            <a:round/>
            <a:headEnd/>
            <a:tailEnd/>
          </a:ln>
          <a:effectLst/>
        </p:spPr>
        <p:txBody>
          <a:bodyPr wrap="none" anchor="ctr"/>
          <a:lstStyle/>
          <a:p>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691680" y="1988840"/>
            <a:ext cx="5976664" cy="352839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907704" y="2136339"/>
            <a:ext cx="5256584" cy="3046988"/>
          </a:xfrm>
          <a:prstGeom prst="rect">
            <a:avLst/>
          </a:prstGeom>
        </p:spPr>
        <p:txBody>
          <a:bodyPr wrap="square">
            <a:spAutoFit/>
          </a:bodyPr>
          <a:lstStyle/>
          <a:p>
            <a:pPr marL="342900" indent="-342900"/>
            <a:r>
              <a:rPr lang="zh-CN" altLang="en-US" sz="2400" b="1" dirty="0" smtClean="0">
                <a:solidFill>
                  <a:schemeClr val="bg1"/>
                </a:solidFill>
                <a:latin typeface="微软雅黑" pitchFamily="34" charset="-122"/>
                <a:ea typeface="微软雅黑" pitchFamily="34" charset="-122"/>
              </a:rPr>
              <a:t>    获取纸质表格的途径也有三种：</a:t>
            </a:r>
            <a:endParaRPr lang="en-US" altLang="zh-CN" sz="2400" b="1" dirty="0" smtClean="0">
              <a:solidFill>
                <a:schemeClr val="bg1"/>
              </a:solidFill>
              <a:latin typeface="微软雅黑" pitchFamily="34" charset="-122"/>
              <a:ea typeface="微软雅黑" pitchFamily="34" charset="-122"/>
            </a:endParaRPr>
          </a:p>
          <a:p>
            <a:pPr marL="342900" indent="-342900"/>
            <a:r>
              <a:rPr lang="zh-CN" altLang="en-US" sz="2400" b="1" dirty="0" smtClean="0">
                <a:solidFill>
                  <a:schemeClr val="bg1"/>
                </a:solidFill>
                <a:latin typeface="微软雅黑" pitchFamily="34" charset="-122"/>
                <a:ea typeface="微软雅黑" pitchFamily="34" charset="-122"/>
              </a:rPr>
              <a:t>    第一，您可以就近到任何一个办税服务厅领取已经印制好的信息表格。</a:t>
            </a:r>
            <a:endParaRPr lang="en-US" altLang="zh-CN" sz="2400" b="1" dirty="0" smtClean="0">
              <a:solidFill>
                <a:schemeClr val="bg1"/>
              </a:solidFill>
              <a:latin typeface="微软雅黑" pitchFamily="34" charset="-122"/>
              <a:ea typeface="微软雅黑" pitchFamily="34" charset="-122"/>
            </a:endParaRPr>
          </a:p>
          <a:p>
            <a:pPr marL="342900" indent="-342900"/>
            <a:r>
              <a:rPr lang="zh-CN" altLang="en-US" sz="2400" b="1" dirty="0" smtClean="0">
                <a:solidFill>
                  <a:schemeClr val="bg1"/>
                </a:solidFill>
                <a:latin typeface="微软雅黑" pitchFamily="34" charset="-122"/>
                <a:ea typeface="微软雅黑" pitchFamily="34" charset="-122"/>
              </a:rPr>
              <a:t>    第二，可以到单位负责为您办理专项附加扣除的部门去领取。</a:t>
            </a:r>
            <a:endParaRPr lang="en-US" altLang="zh-CN" sz="2400" b="1" dirty="0" smtClean="0">
              <a:solidFill>
                <a:schemeClr val="bg1"/>
              </a:solidFill>
              <a:latin typeface="微软雅黑" pitchFamily="34" charset="-122"/>
              <a:ea typeface="微软雅黑" pitchFamily="34" charset="-122"/>
            </a:endParaRPr>
          </a:p>
          <a:p>
            <a:pPr marL="342900" indent="-342900"/>
            <a:r>
              <a:rPr lang="zh-CN" altLang="en-US" sz="2400" b="1" dirty="0" smtClean="0">
                <a:solidFill>
                  <a:schemeClr val="bg1"/>
                </a:solidFill>
                <a:latin typeface="微软雅黑" pitchFamily="34" charset="-122"/>
                <a:ea typeface="微软雅黑" pitchFamily="34" charset="-122"/>
              </a:rPr>
              <a:t>    第三，可以登录税务总局或各省、市税务机关官网，下载表格电子版并自行打印出来。</a:t>
            </a:r>
            <a:endParaRPr lang="zh-CN" altLang="en-US" sz="2400" b="1" dirty="0">
              <a:solidFill>
                <a:schemeClr val="bg1"/>
              </a:solidFill>
              <a:latin typeface="微软雅黑" pitchFamily="34" charset="-122"/>
              <a:ea typeface="微软雅黑" pitchFamily="34" charset="-122"/>
            </a:endParaRPr>
          </a:p>
        </p:txBody>
      </p:sp>
      <p:sp>
        <p:nvSpPr>
          <p:cNvPr id="3" name="TextBox 2"/>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4" name="单圆角矩形 3"/>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纸质表格</a:t>
            </a:r>
            <a:endParaRPr lang="zh-CN" altLang="en-US" sz="2400" b="1" dirty="0">
              <a:solidFill>
                <a:schemeClr val="bg1"/>
              </a:solidFill>
              <a:latin typeface="微软雅黑" pitchFamily="34" charset="-122"/>
              <a:ea typeface="微软雅黑"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75656" y="1988840"/>
            <a:ext cx="5976664" cy="352839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91680" y="2335520"/>
            <a:ext cx="5256584" cy="2677656"/>
          </a:xfrm>
          <a:prstGeom prst="rect">
            <a:avLst/>
          </a:prstGeom>
        </p:spPr>
        <p:txBody>
          <a:bodyPr wrap="square">
            <a:spAutoFit/>
          </a:bodyPr>
          <a:lstStyle/>
          <a:p>
            <a:pPr marL="342900" indent="-342900"/>
            <a:r>
              <a:rPr lang="zh-CN" altLang="en-US" sz="2400" b="1" dirty="0" smtClean="0">
                <a:solidFill>
                  <a:schemeClr val="bg1"/>
                </a:solidFill>
                <a:latin typeface="微软雅黑" pitchFamily="34" charset="-122"/>
                <a:ea typeface="微软雅黑" pitchFamily="34" charset="-122"/>
              </a:rPr>
              <a:t>    信息表格电子模板的获取，主要通过单位向您发放，单位可通过税务机关统一发放的扣缴端软件，导出专项附加扣除信息电子模板供大家填写；</a:t>
            </a:r>
            <a:endParaRPr lang="en-US" altLang="zh-CN" sz="2400" b="1" dirty="0" smtClean="0">
              <a:solidFill>
                <a:schemeClr val="bg1"/>
              </a:solidFill>
              <a:latin typeface="微软雅黑" pitchFamily="34" charset="-122"/>
              <a:ea typeface="微软雅黑" pitchFamily="34" charset="-122"/>
            </a:endParaRPr>
          </a:p>
          <a:p>
            <a:pPr marL="342900" indent="-342900"/>
            <a:r>
              <a:rPr lang="zh-CN" altLang="en-US" sz="2400" b="1" dirty="0" smtClean="0">
                <a:solidFill>
                  <a:schemeClr val="bg1"/>
                </a:solidFill>
                <a:latin typeface="微软雅黑" pitchFamily="34" charset="-122"/>
                <a:ea typeface="微软雅黑" pitchFamily="34" charset="-122"/>
              </a:rPr>
              <a:t>    您也可以登录税务总局或各省、市税务机关门户网站自行下载</a:t>
            </a:r>
            <a:endParaRPr lang="zh-CN" altLang="en-US" sz="2400" b="1" dirty="0">
              <a:solidFill>
                <a:schemeClr val="bg1"/>
              </a:solidFill>
              <a:latin typeface="微软雅黑" pitchFamily="34" charset="-122"/>
              <a:ea typeface="微软雅黑" pitchFamily="34" charset="-122"/>
            </a:endParaRPr>
          </a:p>
        </p:txBody>
      </p:sp>
      <p:sp>
        <p:nvSpPr>
          <p:cNvPr id="4" name="TextBox 3"/>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5" name="单圆角矩形 4"/>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电子模板</a:t>
            </a:r>
            <a:endParaRPr lang="zh-CN" altLang="en-US" sz="2400" b="1" dirty="0">
              <a:solidFill>
                <a:schemeClr val="bg1"/>
              </a:solidFill>
              <a:latin typeface="微软雅黑" pitchFamily="34" charset="-122"/>
              <a:ea typeface="微软雅黑" pitchFamily="3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电子模板</a:t>
            </a:r>
            <a:endParaRPr lang="zh-CN" altLang="en-US" sz="2400" b="1" dirty="0">
              <a:solidFill>
                <a:schemeClr val="bg1"/>
              </a:solidFill>
              <a:latin typeface="微软雅黑" pitchFamily="34" charset="-122"/>
              <a:ea typeface="微软雅黑" pitchFamily="34" charset="-122"/>
            </a:endParaRPr>
          </a:p>
        </p:txBody>
      </p:sp>
      <p:pic>
        <p:nvPicPr>
          <p:cNvPr id="1028" name="Picture 4"/>
          <p:cNvPicPr>
            <a:picLocks noChangeAspect="1" noChangeArrowheads="1"/>
          </p:cNvPicPr>
          <p:nvPr/>
        </p:nvPicPr>
        <p:blipFill>
          <a:blip r:embed="rId3"/>
          <a:srcRect/>
          <a:stretch>
            <a:fillRect/>
          </a:stretch>
        </p:blipFill>
        <p:spPr bwMode="auto">
          <a:xfrm>
            <a:off x="857224" y="1785926"/>
            <a:ext cx="7677170" cy="4776739"/>
          </a:xfrm>
          <a:prstGeom prst="rect">
            <a:avLst/>
          </a:prstGeom>
          <a:noFill/>
          <a:ln w="9525">
            <a:noFill/>
            <a:miter lim="800000"/>
            <a:headEnd/>
            <a:tailEnd/>
          </a:ln>
          <a:effectLst/>
        </p:spPr>
      </p:pic>
      <p:sp>
        <p:nvSpPr>
          <p:cNvPr id="8" name="线形标注 1 7"/>
          <p:cNvSpPr/>
          <p:nvPr/>
        </p:nvSpPr>
        <p:spPr>
          <a:xfrm>
            <a:off x="6072198" y="857232"/>
            <a:ext cx="2000264" cy="785818"/>
          </a:xfrm>
          <a:prstGeom prst="borderCallout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6215074" y="928670"/>
            <a:ext cx="1785950" cy="707886"/>
          </a:xfrm>
          <a:prstGeom prst="rect">
            <a:avLst/>
          </a:prstGeom>
          <a:noFill/>
        </p:spPr>
        <p:txBody>
          <a:bodyPr wrap="square" rtlCol="0">
            <a:spAutoFit/>
          </a:bodyPr>
          <a:lstStyle/>
          <a:p>
            <a:r>
              <a:rPr lang="zh-CN" altLang="en-US" sz="2000" b="1" dirty="0" smtClean="0">
                <a:solidFill>
                  <a:schemeClr val="bg1"/>
                </a:solidFill>
                <a:latin typeface="微软雅黑" pitchFamily="34" charset="-122"/>
                <a:ea typeface="微软雅黑" pitchFamily="34" charset="-122"/>
              </a:rPr>
              <a:t>根据需要依次填写对应表单</a:t>
            </a:r>
            <a:endParaRPr lang="zh-CN" altLang="en-US" sz="2000" b="1" dirty="0">
              <a:solidFill>
                <a:schemeClr val="bg1"/>
              </a:solidFill>
              <a:latin typeface="微软雅黑" pitchFamily="34" charset="-122"/>
              <a:ea typeface="微软雅黑" pitchFamily="3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电子模板</a:t>
            </a:r>
            <a:endParaRPr lang="zh-CN" altLang="en-US" sz="2400" b="1" dirty="0">
              <a:solidFill>
                <a:schemeClr val="bg1"/>
              </a:solidFill>
              <a:latin typeface="微软雅黑" pitchFamily="34" charset="-122"/>
              <a:ea typeface="微软雅黑" pitchFamily="34" charset="-122"/>
            </a:endParaRPr>
          </a:p>
        </p:txBody>
      </p:sp>
      <p:pic>
        <p:nvPicPr>
          <p:cNvPr id="2052" name="Picture 4"/>
          <p:cNvPicPr>
            <a:picLocks noChangeAspect="1" noChangeArrowheads="1"/>
          </p:cNvPicPr>
          <p:nvPr/>
        </p:nvPicPr>
        <p:blipFill>
          <a:blip r:embed="rId3"/>
          <a:srcRect/>
          <a:stretch>
            <a:fillRect/>
          </a:stretch>
        </p:blipFill>
        <p:spPr bwMode="auto">
          <a:xfrm>
            <a:off x="785786" y="1652398"/>
            <a:ext cx="6929486" cy="5205602"/>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4" name="单圆角矩形 3"/>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电子模板</a:t>
            </a:r>
            <a:endParaRPr lang="zh-CN" altLang="en-US" sz="2400" b="1" dirty="0">
              <a:solidFill>
                <a:schemeClr val="bg1"/>
              </a:solidFill>
              <a:latin typeface="微软雅黑" pitchFamily="34" charset="-122"/>
              <a:ea typeface="微软雅黑" pitchFamily="34" charset="-122"/>
            </a:endParaRPr>
          </a:p>
        </p:txBody>
      </p:sp>
      <p:pic>
        <p:nvPicPr>
          <p:cNvPr id="3076" name="Picture 4"/>
          <p:cNvPicPr>
            <a:picLocks noChangeAspect="1" noChangeArrowheads="1"/>
          </p:cNvPicPr>
          <p:nvPr/>
        </p:nvPicPr>
        <p:blipFill>
          <a:blip r:embed="rId3"/>
          <a:srcRect/>
          <a:stretch>
            <a:fillRect/>
          </a:stretch>
        </p:blipFill>
        <p:spPr bwMode="auto">
          <a:xfrm>
            <a:off x="0" y="1928802"/>
            <a:ext cx="9144000" cy="4371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电子模板</a:t>
            </a:r>
            <a:endParaRPr lang="zh-CN" altLang="en-US" sz="2400" b="1" dirty="0">
              <a:solidFill>
                <a:schemeClr val="bg1"/>
              </a:solidFill>
              <a:latin typeface="微软雅黑" pitchFamily="34" charset="-122"/>
              <a:ea typeface="微软雅黑" pitchFamily="34" charset="-122"/>
            </a:endParaRPr>
          </a:p>
        </p:txBody>
      </p:sp>
      <p:pic>
        <p:nvPicPr>
          <p:cNvPr id="8194" name="Picture 2"/>
          <p:cNvPicPr>
            <a:picLocks noChangeAspect="1" noChangeArrowheads="1"/>
          </p:cNvPicPr>
          <p:nvPr/>
        </p:nvPicPr>
        <p:blipFill>
          <a:blip r:embed="rId3"/>
          <a:srcRect/>
          <a:stretch>
            <a:fillRect/>
          </a:stretch>
        </p:blipFill>
        <p:spPr bwMode="auto">
          <a:xfrm>
            <a:off x="0" y="1790700"/>
            <a:ext cx="9144000" cy="5067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pic>
        <p:nvPicPr>
          <p:cNvPr id="13" name="图片 12" descr="t0174254e1b66e8c23e.jpg"/>
          <p:cNvPicPr>
            <a:picLocks noChangeAspect="1"/>
          </p:cNvPicPr>
          <p:nvPr/>
        </p:nvPicPr>
        <p:blipFill>
          <a:blip r:embed="rId3" cstate="print"/>
          <a:stretch>
            <a:fillRect/>
          </a:stretch>
        </p:blipFill>
        <p:spPr>
          <a:xfrm>
            <a:off x="2915816" y="2708920"/>
            <a:ext cx="3456384" cy="3312368"/>
          </a:xfrm>
          <a:prstGeom prst="rect">
            <a:avLst/>
          </a:prstGeom>
        </p:spPr>
      </p:pic>
      <p:sp>
        <p:nvSpPr>
          <p:cNvPr id="14" name="六边形 13"/>
          <p:cNvSpPr/>
          <p:nvPr/>
        </p:nvSpPr>
        <p:spPr>
          <a:xfrm>
            <a:off x="971600" y="1196752"/>
            <a:ext cx="1512168" cy="1224136"/>
          </a:xfrm>
          <a:prstGeom prst="hexagon">
            <a:avLst/>
          </a:prstGeom>
          <a:solidFill>
            <a:schemeClr val="bg1"/>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1259632" y="1268760"/>
            <a:ext cx="1152128" cy="1077218"/>
          </a:xfrm>
          <a:prstGeom prst="rect">
            <a:avLst/>
          </a:prstGeom>
          <a:noFill/>
        </p:spPr>
        <p:txBody>
          <a:bodyPr wrap="square" rtlCol="0">
            <a:spAutoFit/>
          </a:bodyPr>
          <a:lstStyle/>
          <a:p>
            <a:r>
              <a:rPr lang="zh-CN" altLang="en-US" sz="3200" b="1" dirty="0" smtClean="0">
                <a:solidFill>
                  <a:srgbClr val="FF0000"/>
                </a:solidFill>
                <a:latin typeface="微软雅黑" pitchFamily="34" charset="-122"/>
                <a:ea typeface="微软雅黑" pitchFamily="34" charset="-122"/>
              </a:rPr>
              <a:t>子女教育</a:t>
            </a:r>
            <a:endParaRPr lang="zh-CN" altLang="en-US" sz="3200" b="1" dirty="0">
              <a:solidFill>
                <a:srgbClr val="FF0000"/>
              </a:solidFill>
              <a:latin typeface="微软雅黑" pitchFamily="34" charset="-122"/>
              <a:ea typeface="微软雅黑" pitchFamily="34" charset="-122"/>
            </a:endParaRPr>
          </a:p>
        </p:txBody>
      </p:sp>
      <p:sp>
        <p:nvSpPr>
          <p:cNvPr id="16" name="燕尾形 15"/>
          <p:cNvSpPr/>
          <p:nvPr/>
        </p:nvSpPr>
        <p:spPr>
          <a:xfrm>
            <a:off x="2627784" y="1484784"/>
            <a:ext cx="2880320" cy="72008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5004048" y="1484784"/>
            <a:ext cx="2880320" cy="72008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TextBox 17"/>
          <p:cNvSpPr txBox="1"/>
          <p:nvPr/>
        </p:nvSpPr>
        <p:spPr>
          <a:xfrm>
            <a:off x="2987824" y="1599183"/>
            <a:ext cx="2088232"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按照每个子女</a:t>
            </a:r>
            <a:endParaRPr lang="zh-CN" altLang="en-US" sz="2400" b="1" dirty="0">
              <a:solidFill>
                <a:schemeClr val="bg1"/>
              </a:solidFill>
              <a:latin typeface="微软雅黑" pitchFamily="34" charset="-122"/>
              <a:ea typeface="微软雅黑" pitchFamily="34" charset="-122"/>
            </a:endParaRPr>
          </a:p>
        </p:txBody>
      </p:sp>
      <p:sp>
        <p:nvSpPr>
          <p:cNvPr id="19" name="TextBox 18"/>
          <p:cNvSpPr txBox="1"/>
          <p:nvPr/>
        </p:nvSpPr>
        <p:spPr>
          <a:xfrm>
            <a:off x="5436096" y="1466200"/>
            <a:ext cx="2088232" cy="738664"/>
          </a:xfrm>
          <a:prstGeom prst="rect">
            <a:avLst/>
          </a:prstGeom>
          <a:noFill/>
        </p:spPr>
        <p:txBody>
          <a:bodyPr wrap="square" rtlCol="0">
            <a:spAutoFit/>
          </a:bodyPr>
          <a:lstStyle/>
          <a:p>
            <a:r>
              <a:rPr lang="en-US" altLang="zh-CN" sz="2400" b="1" dirty="0" smtClean="0">
                <a:solidFill>
                  <a:srgbClr val="FF0000"/>
                </a:solidFill>
                <a:latin typeface="微软雅黑" pitchFamily="34" charset="-122"/>
                <a:ea typeface="微软雅黑" pitchFamily="34" charset="-122"/>
              </a:rPr>
              <a:t>1000</a:t>
            </a:r>
            <a:r>
              <a:rPr lang="zh-CN" altLang="en-US" b="1" dirty="0" smtClean="0">
                <a:solidFill>
                  <a:srgbClr val="FF0000"/>
                </a:solidFill>
                <a:latin typeface="微软雅黑" pitchFamily="34" charset="-122"/>
                <a:ea typeface="微软雅黑" pitchFamily="34" charset="-122"/>
              </a:rPr>
              <a:t>元</a:t>
            </a:r>
            <a:r>
              <a:rPr lang="en-US" altLang="zh-CN" b="1" dirty="0" smtClean="0">
                <a:solidFill>
                  <a:srgbClr val="FF0000"/>
                </a:solidFill>
                <a:latin typeface="微软雅黑" pitchFamily="34" charset="-122"/>
                <a:ea typeface="微软雅黑" pitchFamily="34" charset="-122"/>
              </a:rPr>
              <a:t>/</a:t>
            </a:r>
            <a:r>
              <a:rPr lang="zh-CN" altLang="en-US" b="1" dirty="0" smtClean="0">
                <a:solidFill>
                  <a:srgbClr val="FF0000"/>
                </a:solidFill>
                <a:latin typeface="微软雅黑" pitchFamily="34" charset="-122"/>
                <a:ea typeface="微软雅黑" pitchFamily="34" charset="-122"/>
              </a:rPr>
              <a:t>月</a:t>
            </a:r>
            <a:endParaRPr lang="en-US" altLang="zh-CN" b="1" dirty="0" smtClean="0">
              <a:solidFill>
                <a:srgbClr val="FF0000"/>
              </a:solidFill>
              <a:latin typeface="微软雅黑" pitchFamily="34" charset="-122"/>
              <a:ea typeface="微软雅黑" pitchFamily="34" charset="-122"/>
            </a:endParaRPr>
          </a:p>
          <a:p>
            <a:r>
              <a:rPr lang="zh-CN" altLang="en-US" b="1" dirty="0" smtClean="0">
                <a:solidFill>
                  <a:srgbClr val="FF0000"/>
                </a:solidFill>
                <a:latin typeface="微软雅黑" pitchFamily="34" charset="-122"/>
                <a:ea typeface="微软雅黑" pitchFamily="34" charset="-122"/>
              </a:rPr>
              <a:t>的标准定额扣除</a:t>
            </a:r>
            <a:endParaRPr lang="zh-CN" altLang="en-US" b="1" dirty="0">
              <a:solidFill>
                <a:srgbClr val="FF0000"/>
              </a:solidFill>
              <a:latin typeface="微软雅黑" pitchFamily="34" charset="-122"/>
              <a:ea typeface="微软雅黑" pitchFamily="34" charset="-122"/>
            </a:endParaRPr>
          </a:p>
        </p:txBody>
      </p:sp>
      <p:sp>
        <p:nvSpPr>
          <p:cNvPr id="10" name="TextBox 9"/>
          <p:cNvSpPr txBox="1"/>
          <p:nvPr/>
        </p:nvSpPr>
        <p:spPr>
          <a:xfrm>
            <a:off x="885747" y="2643182"/>
            <a:ext cx="861774" cy="3000396"/>
          </a:xfrm>
          <a:prstGeom prst="rect">
            <a:avLst/>
          </a:prstGeom>
          <a:noFill/>
        </p:spPr>
        <p:txBody>
          <a:bodyPr vert="eaVert" wrap="square" rtlCol="0">
            <a:spAutoFit/>
          </a:bodyPr>
          <a:lstStyle/>
          <a:p>
            <a:r>
              <a:rPr lang="zh-CN" altLang="en-US" sz="4400" dirty="0" smtClean="0">
                <a:solidFill>
                  <a:srgbClr val="C00000"/>
                </a:solidFill>
                <a:latin typeface="华文琥珀" pitchFamily="2" charset="-122"/>
                <a:ea typeface="华文琥珀" pitchFamily="2" charset="-122"/>
              </a:rPr>
              <a:t>幼</a:t>
            </a:r>
            <a:r>
              <a:rPr lang="zh-CN" altLang="en-US" sz="3600" dirty="0" smtClean="0">
                <a:latin typeface="华文琥珀" pitchFamily="2" charset="-122"/>
                <a:ea typeface="华文琥珀" pitchFamily="2" charset="-122"/>
              </a:rPr>
              <a:t>有所育</a:t>
            </a:r>
            <a:endParaRPr lang="zh-CN" altLang="en-US" sz="3600" dirty="0">
              <a:latin typeface="华文琥珀" pitchFamily="2" charset="-122"/>
              <a:ea typeface="华文琥珀" pitchFamily="2" charset="-122"/>
            </a:endParaRPr>
          </a:p>
        </p:txBody>
      </p:sp>
      <p:sp>
        <p:nvSpPr>
          <p:cNvPr id="11" name="TextBox 10"/>
          <p:cNvSpPr txBox="1"/>
          <p:nvPr/>
        </p:nvSpPr>
        <p:spPr>
          <a:xfrm>
            <a:off x="1785920" y="3286124"/>
            <a:ext cx="738664" cy="3000396"/>
          </a:xfrm>
          <a:prstGeom prst="rect">
            <a:avLst/>
          </a:prstGeom>
          <a:noFill/>
        </p:spPr>
        <p:txBody>
          <a:bodyPr vert="eaVert" wrap="square" rtlCol="0">
            <a:spAutoFit/>
          </a:bodyPr>
          <a:lstStyle/>
          <a:p>
            <a:r>
              <a:rPr lang="zh-CN" altLang="en-US" sz="3600" dirty="0" smtClean="0">
                <a:latin typeface="华文琥珀" pitchFamily="2" charset="-122"/>
                <a:ea typeface="华文琥珀" pitchFamily="2" charset="-122"/>
              </a:rPr>
              <a:t>学有所教</a:t>
            </a:r>
            <a:endParaRPr lang="zh-CN" altLang="en-US" sz="3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电子模板</a:t>
            </a:r>
            <a:endParaRPr lang="zh-CN" altLang="en-US" sz="2400" b="1" dirty="0">
              <a:solidFill>
                <a:schemeClr val="bg1"/>
              </a:solidFill>
              <a:latin typeface="微软雅黑" pitchFamily="34" charset="-122"/>
              <a:ea typeface="微软雅黑" pitchFamily="34" charset="-122"/>
            </a:endParaRPr>
          </a:p>
        </p:txBody>
      </p:sp>
      <p:pic>
        <p:nvPicPr>
          <p:cNvPr id="4099" name="Picture 3"/>
          <p:cNvPicPr>
            <a:picLocks noChangeAspect="1" noChangeArrowheads="1"/>
          </p:cNvPicPr>
          <p:nvPr/>
        </p:nvPicPr>
        <p:blipFill>
          <a:blip r:embed="rId3"/>
          <a:srcRect/>
          <a:stretch>
            <a:fillRect/>
          </a:stretch>
        </p:blipFill>
        <p:spPr bwMode="auto">
          <a:xfrm>
            <a:off x="214282" y="1766288"/>
            <a:ext cx="8715404" cy="5091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电子模板</a:t>
            </a:r>
            <a:endParaRPr lang="zh-CN" altLang="en-US" sz="2400" b="1" dirty="0">
              <a:solidFill>
                <a:schemeClr val="bg1"/>
              </a:solidFill>
              <a:latin typeface="微软雅黑" pitchFamily="34" charset="-122"/>
              <a:ea typeface="微软雅黑" pitchFamily="34" charset="-122"/>
            </a:endParaRPr>
          </a:p>
        </p:txBody>
      </p:sp>
      <p:pic>
        <p:nvPicPr>
          <p:cNvPr id="5123" name="Picture 3"/>
          <p:cNvPicPr>
            <a:picLocks noChangeAspect="1" noChangeArrowheads="1"/>
          </p:cNvPicPr>
          <p:nvPr/>
        </p:nvPicPr>
        <p:blipFill>
          <a:blip r:embed="rId3"/>
          <a:srcRect/>
          <a:stretch>
            <a:fillRect/>
          </a:stretch>
        </p:blipFill>
        <p:spPr bwMode="auto">
          <a:xfrm>
            <a:off x="1" y="2071678"/>
            <a:ext cx="9144000" cy="4029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电子模板</a:t>
            </a:r>
            <a:endParaRPr lang="zh-CN" altLang="en-US" sz="2400" b="1" dirty="0">
              <a:solidFill>
                <a:schemeClr val="bg1"/>
              </a:solidFill>
              <a:latin typeface="微软雅黑" pitchFamily="34" charset="-122"/>
              <a:ea typeface="微软雅黑" pitchFamily="34" charset="-122"/>
            </a:endParaRPr>
          </a:p>
        </p:txBody>
      </p:sp>
      <p:pic>
        <p:nvPicPr>
          <p:cNvPr id="9218" name="Picture 2"/>
          <p:cNvPicPr>
            <a:picLocks noChangeAspect="1" noChangeArrowheads="1"/>
          </p:cNvPicPr>
          <p:nvPr/>
        </p:nvPicPr>
        <p:blipFill>
          <a:blip r:embed="rId3"/>
          <a:srcRect/>
          <a:stretch>
            <a:fillRect/>
          </a:stretch>
        </p:blipFill>
        <p:spPr bwMode="auto">
          <a:xfrm>
            <a:off x="0" y="2019300"/>
            <a:ext cx="9144000" cy="483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电子模板</a:t>
            </a:r>
            <a:endParaRPr lang="zh-CN" altLang="en-US" sz="2400" b="1" dirty="0">
              <a:solidFill>
                <a:schemeClr val="bg1"/>
              </a:solidFill>
              <a:latin typeface="微软雅黑" pitchFamily="34" charset="-122"/>
              <a:ea typeface="微软雅黑" pitchFamily="34" charset="-122"/>
            </a:endParaRPr>
          </a:p>
        </p:txBody>
      </p:sp>
      <p:pic>
        <p:nvPicPr>
          <p:cNvPr id="10242" name="Picture 2"/>
          <p:cNvPicPr>
            <a:picLocks noChangeAspect="1" noChangeArrowheads="1"/>
          </p:cNvPicPr>
          <p:nvPr/>
        </p:nvPicPr>
        <p:blipFill>
          <a:blip r:embed="rId3"/>
          <a:srcRect/>
          <a:stretch>
            <a:fillRect/>
          </a:stretch>
        </p:blipFill>
        <p:spPr bwMode="auto">
          <a:xfrm>
            <a:off x="0" y="2214554"/>
            <a:ext cx="9144000" cy="4124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电子模板</a:t>
            </a:r>
            <a:endParaRPr lang="zh-CN" altLang="en-US" sz="2400" b="1" dirty="0">
              <a:solidFill>
                <a:schemeClr val="bg1"/>
              </a:solidFill>
              <a:latin typeface="微软雅黑" pitchFamily="34" charset="-122"/>
              <a:ea typeface="微软雅黑" pitchFamily="34" charset="-122"/>
            </a:endParaRPr>
          </a:p>
        </p:txBody>
      </p:sp>
      <p:pic>
        <p:nvPicPr>
          <p:cNvPr id="11266" name="Picture 2"/>
          <p:cNvPicPr>
            <a:picLocks noChangeAspect="1" noChangeArrowheads="1"/>
          </p:cNvPicPr>
          <p:nvPr/>
        </p:nvPicPr>
        <p:blipFill>
          <a:blip r:embed="rId3"/>
          <a:srcRect/>
          <a:stretch>
            <a:fillRect/>
          </a:stretch>
        </p:blipFill>
        <p:spPr bwMode="auto">
          <a:xfrm>
            <a:off x="904875" y="1593507"/>
            <a:ext cx="6738959" cy="51962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电子模板</a:t>
            </a:r>
            <a:endParaRPr lang="zh-CN" altLang="en-US" sz="2400" b="1" dirty="0">
              <a:solidFill>
                <a:schemeClr val="bg1"/>
              </a:solidFill>
              <a:latin typeface="微软雅黑" pitchFamily="34" charset="-122"/>
              <a:ea typeface="微软雅黑" pitchFamily="34" charset="-122"/>
            </a:endParaRPr>
          </a:p>
        </p:txBody>
      </p:sp>
      <p:pic>
        <p:nvPicPr>
          <p:cNvPr id="12290" name="Picture 2"/>
          <p:cNvPicPr>
            <a:picLocks noChangeAspect="1" noChangeArrowheads="1"/>
          </p:cNvPicPr>
          <p:nvPr/>
        </p:nvPicPr>
        <p:blipFill>
          <a:blip r:embed="rId3"/>
          <a:srcRect/>
          <a:stretch>
            <a:fillRect/>
          </a:stretch>
        </p:blipFill>
        <p:spPr bwMode="auto">
          <a:xfrm>
            <a:off x="1000100" y="1641775"/>
            <a:ext cx="7072361" cy="5216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单圆角矩形 3"/>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TextBox 2"/>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电子模板</a:t>
            </a:r>
            <a:endParaRPr lang="zh-CN" altLang="en-US" sz="2400" b="1" dirty="0">
              <a:solidFill>
                <a:schemeClr val="bg1"/>
              </a:solidFill>
              <a:latin typeface="微软雅黑" pitchFamily="34" charset="-122"/>
              <a:ea typeface="微软雅黑" pitchFamily="34" charset="-122"/>
            </a:endParaRPr>
          </a:p>
        </p:txBody>
      </p:sp>
      <p:pic>
        <p:nvPicPr>
          <p:cNvPr id="13314" name="Picture 2"/>
          <p:cNvPicPr>
            <a:picLocks noChangeAspect="1" noChangeArrowheads="1"/>
          </p:cNvPicPr>
          <p:nvPr/>
        </p:nvPicPr>
        <p:blipFill>
          <a:blip r:embed="rId3"/>
          <a:srcRect/>
          <a:stretch>
            <a:fillRect/>
          </a:stretch>
        </p:blipFill>
        <p:spPr bwMode="auto">
          <a:xfrm>
            <a:off x="142844" y="1905049"/>
            <a:ext cx="8858312" cy="49529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爆炸形 2 14"/>
          <p:cNvSpPr/>
          <p:nvPr/>
        </p:nvSpPr>
        <p:spPr>
          <a:xfrm rot="19798964">
            <a:off x="-133903" y="1797356"/>
            <a:ext cx="3384376" cy="1800200"/>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单圆角矩形 1"/>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4" name="TextBox 3"/>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电子模板</a:t>
            </a:r>
            <a:endParaRPr lang="zh-CN" altLang="en-US" sz="2400" b="1" dirty="0">
              <a:solidFill>
                <a:schemeClr val="bg1"/>
              </a:solidFill>
              <a:latin typeface="微软雅黑" pitchFamily="34" charset="-122"/>
              <a:ea typeface="微软雅黑" pitchFamily="34" charset="-122"/>
            </a:endParaRPr>
          </a:p>
        </p:txBody>
      </p:sp>
      <p:sp>
        <p:nvSpPr>
          <p:cNvPr id="7" name="圆角矩形 6"/>
          <p:cNvSpPr/>
          <p:nvPr/>
        </p:nvSpPr>
        <p:spPr>
          <a:xfrm>
            <a:off x="2857488" y="2071678"/>
            <a:ext cx="5143536" cy="785818"/>
          </a:xfrm>
          <a:prstGeom prst="roundRect">
            <a:avLst/>
          </a:prstGeom>
          <a:solidFill>
            <a:schemeClr val="tx2">
              <a:lumMod val="60000"/>
              <a:lumOff val="40000"/>
            </a:schemeClr>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928926" y="2273850"/>
            <a:ext cx="5072098" cy="369332"/>
          </a:xfrm>
          <a:prstGeom prst="rect">
            <a:avLst/>
          </a:prstGeom>
          <a:noFill/>
        </p:spPr>
        <p:txBody>
          <a:bodyPr wrap="square" rtlCol="0">
            <a:spAutoFit/>
          </a:bodyPr>
          <a:lstStyle/>
          <a:p>
            <a:r>
              <a:rPr lang="zh-CN" altLang="en-US" b="1" dirty="0" smtClean="0">
                <a:solidFill>
                  <a:schemeClr val="bg1"/>
                </a:solidFill>
                <a:latin typeface="微软雅黑" pitchFamily="34" charset="-122"/>
                <a:ea typeface="微软雅黑" pitchFamily="34" charset="-122"/>
              </a:rPr>
              <a:t>电子模板以部门为单位，每月</a:t>
            </a:r>
            <a:r>
              <a:rPr lang="en-US" altLang="zh-CN" b="1" dirty="0" smtClean="0">
                <a:solidFill>
                  <a:schemeClr val="bg1"/>
                </a:solidFill>
                <a:latin typeface="微软雅黑" pitchFamily="34" charset="-122"/>
                <a:ea typeface="微软雅黑" pitchFamily="34" charset="-122"/>
              </a:rPr>
              <a:t>5</a:t>
            </a:r>
            <a:r>
              <a:rPr lang="zh-CN" altLang="en-US" b="1" dirty="0" smtClean="0">
                <a:solidFill>
                  <a:schemeClr val="bg1"/>
                </a:solidFill>
                <a:latin typeface="微软雅黑" pitchFamily="34" charset="-122"/>
                <a:ea typeface="微软雅黑" pitchFamily="34" charset="-122"/>
              </a:rPr>
              <a:t>日前报送财务部</a:t>
            </a:r>
            <a:endParaRPr lang="zh-CN" altLang="en-US" b="1" dirty="0">
              <a:solidFill>
                <a:schemeClr val="bg1"/>
              </a:solidFill>
              <a:latin typeface="微软雅黑" pitchFamily="34" charset="-122"/>
              <a:ea typeface="微软雅黑" pitchFamily="34" charset="-122"/>
            </a:endParaRPr>
          </a:p>
        </p:txBody>
      </p:sp>
      <p:sp>
        <p:nvSpPr>
          <p:cNvPr id="9" name="圆角矩形 8"/>
          <p:cNvSpPr/>
          <p:nvPr/>
        </p:nvSpPr>
        <p:spPr>
          <a:xfrm>
            <a:off x="2857488" y="3143248"/>
            <a:ext cx="5143536" cy="785818"/>
          </a:xfrm>
          <a:prstGeom prst="roundRect">
            <a:avLst/>
          </a:prstGeom>
          <a:solidFill>
            <a:schemeClr val="tx2">
              <a:lumMod val="60000"/>
              <a:lumOff val="40000"/>
            </a:schemeClr>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2928926" y="3345420"/>
            <a:ext cx="5072098" cy="369332"/>
          </a:xfrm>
          <a:prstGeom prst="rect">
            <a:avLst/>
          </a:prstGeom>
          <a:noFill/>
        </p:spPr>
        <p:txBody>
          <a:bodyPr wrap="square" rtlCol="0">
            <a:spAutoFit/>
          </a:bodyPr>
          <a:lstStyle/>
          <a:p>
            <a:r>
              <a:rPr lang="zh-CN" altLang="en-US" b="1" dirty="0" smtClean="0">
                <a:solidFill>
                  <a:schemeClr val="bg1"/>
                </a:solidFill>
                <a:latin typeface="微软雅黑" pitchFamily="34" charset="-122"/>
                <a:ea typeface="微软雅黑" pitchFamily="34" charset="-122"/>
              </a:rPr>
              <a:t>电子模板以工号</a:t>
            </a:r>
            <a:r>
              <a:rPr lang="en-US" altLang="zh-CN" b="1" dirty="0" smtClean="0">
                <a:solidFill>
                  <a:schemeClr val="bg1"/>
                </a:solidFill>
                <a:latin typeface="微软雅黑" pitchFamily="34" charset="-122"/>
                <a:ea typeface="微软雅黑" pitchFamily="34" charset="-122"/>
              </a:rPr>
              <a:t>+</a:t>
            </a:r>
            <a:r>
              <a:rPr lang="zh-CN" altLang="en-US" b="1" dirty="0" smtClean="0">
                <a:solidFill>
                  <a:schemeClr val="bg1"/>
                </a:solidFill>
                <a:latin typeface="微软雅黑" pitchFamily="34" charset="-122"/>
                <a:ea typeface="微软雅黑" pitchFamily="34" charset="-122"/>
              </a:rPr>
              <a:t>姓名</a:t>
            </a:r>
            <a:r>
              <a:rPr lang="en-US" altLang="zh-CN" b="1" dirty="0" smtClean="0">
                <a:solidFill>
                  <a:schemeClr val="bg1"/>
                </a:solidFill>
                <a:latin typeface="微软雅黑" pitchFamily="34" charset="-122"/>
                <a:ea typeface="微软雅黑" pitchFamily="34" charset="-122"/>
              </a:rPr>
              <a:t>+</a:t>
            </a:r>
            <a:r>
              <a:rPr lang="zh-CN" altLang="en-US" b="1" dirty="0" smtClean="0">
                <a:solidFill>
                  <a:schemeClr val="bg1"/>
                </a:solidFill>
                <a:latin typeface="微软雅黑" pitchFamily="34" charset="-122"/>
                <a:ea typeface="微软雅黑" pitchFamily="34" charset="-122"/>
              </a:rPr>
              <a:t>联系电话命名</a:t>
            </a:r>
            <a:endParaRPr lang="zh-CN" altLang="en-US" b="1" dirty="0">
              <a:solidFill>
                <a:schemeClr val="bg1"/>
              </a:solidFill>
              <a:latin typeface="微软雅黑" pitchFamily="34" charset="-122"/>
              <a:ea typeface="微软雅黑" pitchFamily="34" charset="-122"/>
            </a:endParaRPr>
          </a:p>
        </p:txBody>
      </p:sp>
      <p:sp>
        <p:nvSpPr>
          <p:cNvPr id="11" name="圆角矩形 10"/>
          <p:cNvSpPr/>
          <p:nvPr/>
        </p:nvSpPr>
        <p:spPr>
          <a:xfrm>
            <a:off x="2928926" y="4357694"/>
            <a:ext cx="5143536" cy="785818"/>
          </a:xfrm>
          <a:prstGeom prst="roundRect">
            <a:avLst/>
          </a:prstGeom>
          <a:solidFill>
            <a:schemeClr val="tx2">
              <a:lumMod val="60000"/>
              <a:lumOff val="40000"/>
            </a:schemeClr>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000364" y="4429132"/>
            <a:ext cx="5072098" cy="646331"/>
          </a:xfrm>
          <a:prstGeom prst="rect">
            <a:avLst/>
          </a:prstGeom>
          <a:noFill/>
        </p:spPr>
        <p:txBody>
          <a:bodyPr wrap="square" rtlCol="0">
            <a:spAutoFit/>
          </a:bodyPr>
          <a:lstStyle/>
          <a:p>
            <a:r>
              <a:rPr lang="zh-CN" altLang="en-US" b="1" dirty="0" smtClean="0">
                <a:solidFill>
                  <a:schemeClr val="bg1"/>
                </a:solidFill>
                <a:latin typeface="微软雅黑" pitchFamily="34" charset="-122"/>
                <a:ea typeface="微软雅黑" pitchFamily="34" charset="-122"/>
              </a:rPr>
              <a:t>电子模板需打印出来，在首页纳税人签字处签字按手印，以便财务存档</a:t>
            </a:r>
            <a:endParaRPr lang="zh-CN" altLang="en-US" b="1" dirty="0">
              <a:solidFill>
                <a:schemeClr val="bg1"/>
              </a:solidFill>
              <a:latin typeface="微软雅黑" pitchFamily="34" charset="-122"/>
              <a:ea typeface="微软雅黑" pitchFamily="34" charset="-122"/>
            </a:endParaRPr>
          </a:p>
        </p:txBody>
      </p:sp>
      <p:sp>
        <p:nvSpPr>
          <p:cNvPr id="13" name="圆角矩形 12"/>
          <p:cNvSpPr/>
          <p:nvPr/>
        </p:nvSpPr>
        <p:spPr>
          <a:xfrm>
            <a:off x="2928926" y="5429264"/>
            <a:ext cx="5143536" cy="785818"/>
          </a:xfrm>
          <a:prstGeom prst="roundRect">
            <a:avLst/>
          </a:prstGeom>
          <a:solidFill>
            <a:schemeClr val="tx2">
              <a:lumMod val="60000"/>
              <a:lumOff val="40000"/>
            </a:schemeClr>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000364" y="5500702"/>
            <a:ext cx="5072098" cy="646331"/>
          </a:xfrm>
          <a:prstGeom prst="rect">
            <a:avLst/>
          </a:prstGeom>
          <a:noFill/>
        </p:spPr>
        <p:txBody>
          <a:bodyPr wrap="square" rtlCol="0">
            <a:spAutoFit/>
          </a:bodyPr>
          <a:lstStyle/>
          <a:p>
            <a:r>
              <a:rPr lang="zh-CN" altLang="en-US" b="1" dirty="0" smtClean="0">
                <a:solidFill>
                  <a:schemeClr val="bg1"/>
                </a:solidFill>
                <a:latin typeface="微软雅黑" pitchFamily="34" charset="-122"/>
                <a:ea typeface="微软雅黑" pitchFamily="34" charset="-122"/>
              </a:rPr>
              <a:t>不要修改、删除和调整电子模板的字段及字段格式</a:t>
            </a:r>
          </a:p>
        </p:txBody>
      </p:sp>
      <p:sp>
        <p:nvSpPr>
          <p:cNvPr id="16" name="TextBox 15"/>
          <p:cNvSpPr txBox="1"/>
          <p:nvPr/>
        </p:nvSpPr>
        <p:spPr>
          <a:xfrm rot="19121748">
            <a:off x="634436" y="2521760"/>
            <a:ext cx="1584176" cy="584775"/>
          </a:xfrm>
          <a:prstGeom prst="rect">
            <a:avLst/>
          </a:prstGeom>
          <a:noFill/>
        </p:spPr>
        <p:txBody>
          <a:bodyPr wrap="square" rtlCol="0">
            <a:spAutoFit/>
          </a:bodyPr>
          <a:lstStyle/>
          <a:p>
            <a:pPr algn="ctr"/>
            <a:r>
              <a:rPr lang="zh-CN" altLang="en-US" sz="3200" b="1" dirty="0" smtClean="0">
                <a:solidFill>
                  <a:schemeClr val="bg1"/>
                </a:solidFill>
                <a:latin typeface="微软雅黑" pitchFamily="34" charset="-122"/>
                <a:ea typeface="微软雅黑" pitchFamily="34" charset="-122"/>
              </a:rPr>
              <a:t>注意</a:t>
            </a:r>
            <a:endParaRPr lang="zh-CN" altLang="en-US" sz="32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75656" y="1988840"/>
            <a:ext cx="5976664" cy="352839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91680" y="2335520"/>
            <a:ext cx="5256584" cy="2677656"/>
          </a:xfrm>
          <a:prstGeom prst="rect">
            <a:avLst/>
          </a:prstGeom>
        </p:spPr>
        <p:txBody>
          <a:bodyPr wrap="square">
            <a:spAutoFit/>
          </a:bodyPr>
          <a:lstStyle/>
          <a:p>
            <a:pPr marL="342900" indent="-342900"/>
            <a:r>
              <a:rPr lang="zh-CN" altLang="en-US" sz="2400" b="1" dirty="0" smtClean="0">
                <a:solidFill>
                  <a:schemeClr val="bg1"/>
                </a:solidFill>
                <a:latin typeface="微软雅黑" pitchFamily="34" charset="-122"/>
                <a:ea typeface="微软雅黑" pitchFamily="34" charset="-122"/>
              </a:rPr>
              <a:t>    税务机关于 </a:t>
            </a:r>
            <a:r>
              <a:rPr lang="en-US" altLang="zh-CN" sz="2400" b="1" dirty="0" smtClean="0">
                <a:solidFill>
                  <a:schemeClr val="bg1"/>
                </a:solidFill>
                <a:latin typeface="微软雅黑" pitchFamily="34" charset="-122"/>
                <a:ea typeface="微软雅黑" pitchFamily="34" charset="-122"/>
              </a:rPr>
              <a:t>2019 </a:t>
            </a:r>
            <a:r>
              <a:rPr lang="zh-CN" altLang="en-US" sz="2400" b="1" dirty="0" smtClean="0">
                <a:solidFill>
                  <a:schemeClr val="bg1"/>
                </a:solidFill>
                <a:latin typeface="微软雅黑" pitchFamily="34" charset="-122"/>
                <a:ea typeface="微软雅黑" pitchFamily="34" charset="-122"/>
              </a:rPr>
              <a:t>年 </a:t>
            </a:r>
            <a:r>
              <a:rPr lang="en-US" altLang="zh-CN" sz="2400" b="1" dirty="0" smtClean="0">
                <a:solidFill>
                  <a:schemeClr val="bg1"/>
                </a:solidFill>
                <a:latin typeface="微软雅黑" pitchFamily="34" charset="-122"/>
                <a:ea typeface="微软雅黑" pitchFamily="34" charset="-122"/>
              </a:rPr>
              <a:t>1 </a:t>
            </a:r>
            <a:r>
              <a:rPr lang="zh-CN" altLang="en-US" sz="2400" b="1" dirty="0" smtClean="0">
                <a:solidFill>
                  <a:schemeClr val="bg1"/>
                </a:solidFill>
                <a:latin typeface="微软雅黑" pitchFamily="34" charset="-122"/>
                <a:ea typeface="微软雅黑" pitchFamily="34" charset="-122"/>
              </a:rPr>
              <a:t>月 </a:t>
            </a:r>
            <a:r>
              <a:rPr lang="en-US" altLang="zh-CN" sz="2400" b="1" dirty="0" smtClean="0">
                <a:solidFill>
                  <a:schemeClr val="bg1"/>
                </a:solidFill>
                <a:latin typeface="微软雅黑" pitchFamily="34" charset="-122"/>
                <a:ea typeface="微软雅黑" pitchFamily="34" charset="-122"/>
              </a:rPr>
              <a:t>1 </a:t>
            </a:r>
            <a:r>
              <a:rPr lang="zh-CN" altLang="en-US" sz="2400" b="1" dirty="0" smtClean="0">
                <a:solidFill>
                  <a:schemeClr val="bg1"/>
                </a:solidFill>
                <a:latin typeface="微软雅黑" pitchFamily="34" charset="-122"/>
                <a:ea typeface="微软雅黑" pitchFamily="34" charset="-122"/>
              </a:rPr>
              <a:t>日正式发布远程办税端，远程办税端，主要包括国家税务总局发布的手机 </a:t>
            </a:r>
            <a:r>
              <a:rPr lang="en-US" altLang="zh-CN" sz="2400" b="1" dirty="0" smtClean="0">
                <a:solidFill>
                  <a:schemeClr val="bg1"/>
                </a:solidFill>
                <a:latin typeface="微软雅黑" pitchFamily="34" charset="-122"/>
                <a:ea typeface="微软雅黑" pitchFamily="34" charset="-122"/>
              </a:rPr>
              <a:t>APP“</a:t>
            </a:r>
            <a:r>
              <a:rPr lang="zh-CN" altLang="en-US" sz="2400" b="1" dirty="0" smtClean="0">
                <a:solidFill>
                  <a:schemeClr val="bg1"/>
                </a:solidFill>
                <a:latin typeface="微软雅黑" pitchFamily="34" charset="-122"/>
                <a:ea typeface="微软雅黑" pitchFamily="34" charset="-122"/>
              </a:rPr>
              <a:t>个人所得税”和各省电子局网站。</a:t>
            </a:r>
            <a:endParaRPr lang="en-US" altLang="zh-CN" sz="2400" b="1" dirty="0" smtClean="0">
              <a:solidFill>
                <a:schemeClr val="bg1"/>
              </a:solidFill>
              <a:latin typeface="微软雅黑" pitchFamily="34" charset="-122"/>
              <a:ea typeface="微软雅黑" pitchFamily="34" charset="-122"/>
            </a:endParaRPr>
          </a:p>
          <a:p>
            <a:pPr marL="342900" indent="-342900"/>
            <a:r>
              <a:rPr lang="en-US" altLang="zh-CN" sz="2400" b="1" dirty="0" smtClean="0">
                <a:solidFill>
                  <a:schemeClr val="bg1"/>
                </a:solidFill>
                <a:latin typeface="微软雅黑" pitchFamily="34" charset="-122"/>
                <a:ea typeface="微软雅黑" pitchFamily="34" charset="-122"/>
              </a:rPr>
              <a:t>	</a:t>
            </a:r>
            <a:r>
              <a:rPr lang="zh-CN" altLang="en-US" sz="2400" b="1" dirty="0" smtClean="0">
                <a:solidFill>
                  <a:schemeClr val="bg1"/>
                </a:solidFill>
                <a:latin typeface="微软雅黑" pitchFamily="34" charset="-122"/>
                <a:ea typeface="微软雅黑" pitchFamily="34" charset="-122"/>
              </a:rPr>
              <a:t>目前苹果、安卓各大应用商店均以支持“个人所得税”</a:t>
            </a:r>
            <a:r>
              <a:rPr lang="en-US" altLang="zh-CN" sz="2400" b="1" dirty="0" smtClean="0">
                <a:solidFill>
                  <a:schemeClr val="bg1"/>
                </a:solidFill>
                <a:latin typeface="微软雅黑" pitchFamily="34" charset="-122"/>
                <a:ea typeface="微软雅黑" pitchFamily="34" charset="-122"/>
              </a:rPr>
              <a:t>app</a:t>
            </a:r>
            <a:r>
              <a:rPr lang="zh-CN" altLang="en-US" sz="2400" b="1" dirty="0" smtClean="0">
                <a:solidFill>
                  <a:schemeClr val="bg1"/>
                </a:solidFill>
                <a:latin typeface="微软雅黑" pitchFamily="34" charset="-122"/>
                <a:ea typeface="微软雅黑" pitchFamily="34" charset="-122"/>
              </a:rPr>
              <a:t>下载</a:t>
            </a:r>
            <a:endParaRPr lang="zh-CN" altLang="en-US" sz="2400" b="1" dirty="0">
              <a:solidFill>
                <a:schemeClr val="bg1"/>
              </a:solidFill>
              <a:latin typeface="微软雅黑" pitchFamily="34" charset="-122"/>
              <a:ea typeface="微软雅黑" pitchFamily="34" charset="-122"/>
            </a:endParaRPr>
          </a:p>
        </p:txBody>
      </p:sp>
      <p:sp>
        <p:nvSpPr>
          <p:cNvPr id="4" name="TextBox 3"/>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5" name="单圆角矩形 4"/>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远程办税端</a:t>
            </a:r>
            <a:endParaRPr lang="zh-CN" altLang="en-US" sz="24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grpSp>
        <p:nvGrpSpPr>
          <p:cNvPr id="7" name="组合 6"/>
          <p:cNvGrpSpPr/>
          <p:nvPr/>
        </p:nvGrpSpPr>
        <p:grpSpPr>
          <a:xfrm>
            <a:off x="2555776" y="764704"/>
            <a:ext cx="4104456" cy="936104"/>
            <a:chOff x="2555776" y="1268760"/>
            <a:chExt cx="4104456" cy="936104"/>
          </a:xfrm>
        </p:grpSpPr>
        <p:sp>
          <p:nvSpPr>
            <p:cNvPr id="3" name="横卷形 2"/>
            <p:cNvSpPr/>
            <p:nvPr/>
          </p:nvSpPr>
          <p:spPr>
            <a:xfrm>
              <a:off x="2555776" y="1268760"/>
              <a:ext cx="4104456" cy="936104"/>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131840" y="1484784"/>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个税</a:t>
              </a:r>
              <a:r>
                <a:rPr lang="en-US" altLang="zh-CN" sz="2400" b="1" dirty="0" smtClean="0">
                  <a:solidFill>
                    <a:schemeClr val="bg1"/>
                  </a:solidFill>
                  <a:latin typeface="微软雅黑" pitchFamily="34" charset="-122"/>
                  <a:ea typeface="微软雅黑" pitchFamily="34" charset="-122"/>
                </a:rPr>
                <a:t>APP</a:t>
              </a:r>
              <a:r>
                <a:rPr lang="zh-CN" altLang="en-US" sz="2400" b="1" dirty="0" smtClean="0">
                  <a:solidFill>
                    <a:schemeClr val="bg1"/>
                  </a:solidFill>
                  <a:latin typeface="微软雅黑" pitchFamily="34" charset="-122"/>
                  <a:ea typeface="微软雅黑" pitchFamily="34" charset="-122"/>
                </a:rPr>
                <a:t>使用指南</a:t>
              </a:r>
              <a:endParaRPr lang="zh-CN" altLang="en-US" sz="2400" b="1" dirty="0">
                <a:solidFill>
                  <a:schemeClr val="bg1"/>
                </a:solidFill>
                <a:latin typeface="微软雅黑" pitchFamily="34" charset="-122"/>
                <a:ea typeface="微软雅黑" pitchFamily="34" charset="-122"/>
              </a:endParaRPr>
            </a:p>
          </p:txBody>
        </p:sp>
      </p:grpSp>
      <p:pic>
        <p:nvPicPr>
          <p:cNvPr id="4098" name="Picture 2" descr="个税app使用指南，给你好看！"/>
          <p:cNvPicPr>
            <a:picLocks noChangeAspect="1" noChangeArrowheads="1"/>
          </p:cNvPicPr>
          <p:nvPr/>
        </p:nvPicPr>
        <p:blipFill>
          <a:blip r:embed="rId3" cstate="print"/>
          <a:srcRect/>
          <a:stretch>
            <a:fillRect/>
          </a:stretch>
        </p:blipFill>
        <p:spPr bwMode="auto">
          <a:xfrm>
            <a:off x="0" y="1788268"/>
            <a:ext cx="3491880" cy="5069732"/>
          </a:xfrm>
          <a:prstGeom prst="rect">
            <a:avLst/>
          </a:prstGeom>
          <a:noFill/>
        </p:spPr>
      </p:pic>
      <p:pic>
        <p:nvPicPr>
          <p:cNvPr id="4100" name="Picture 4" descr="个税app使用指南，给你好看！"/>
          <p:cNvPicPr>
            <a:picLocks noChangeAspect="1" noChangeArrowheads="1"/>
          </p:cNvPicPr>
          <p:nvPr/>
        </p:nvPicPr>
        <p:blipFill>
          <a:blip r:embed="rId4" cstate="print"/>
          <a:srcRect/>
          <a:stretch>
            <a:fillRect/>
          </a:stretch>
        </p:blipFill>
        <p:spPr bwMode="auto">
          <a:xfrm>
            <a:off x="5940152" y="1880343"/>
            <a:ext cx="3203848" cy="4977657"/>
          </a:xfrm>
          <a:prstGeom prst="rect">
            <a:avLst/>
          </a:prstGeom>
          <a:noFill/>
        </p:spPr>
      </p:pic>
      <p:sp>
        <p:nvSpPr>
          <p:cNvPr id="9" name="TextBox 8"/>
          <p:cNvSpPr txBox="1"/>
          <p:nvPr/>
        </p:nvSpPr>
        <p:spPr>
          <a:xfrm>
            <a:off x="4686399" y="2060848"/>
            <a:ext cx="461665" cy="3888432"/>
          </a:xfrm>
          <a:prstGeom prst="rect">
            <a:avLst/>
          </a:prstGeom>
          <a:noFill/>
        </p:spPr>
        <p:txBody>
          <a:bodyPr vert="eaVert" wrap="square" rtlCol="0">
            <a:spAutoFit/>
          </a:bodyPr>
          <a:lstStyle/>
          <a:p>
            <a:r>
              <a:rPr lang="en-US" altLang="zh-CN" dirty="0" smtClean="0"/>
              <a:t> 	</a:t>
            </a:r>
            <a:endParaRPr lang="zh-CN" altLang="en-US" dirty="0"/>
          </a:p>
        </p:txBody>
      </p:sp>
      <p:grpSp>
        <p:nvGrpSpPr>
          <p:cNvPr id="15" name="组合 14"/>
          <p:cNvGrpSpPr/>
          <p:nvPr/>
        </p:nvGrpSpPr>
        <p:grpSpPr>
          <a:xfrm>
            <a:off x="3707904" y="2970732"/>
            <a:ext cx="2016224" cy="3744416"/>
            <a:chOff x="3707904" y="2060848"/>
            <a:chExt cx="2016224" cy="3744416"/>
          </a:xfrm>
        </p:grpSpPr>
        <p:sp>
          <p:nvSpPr>
            <p:cNvPr id="11" name="圆角矩形 10"/>
            <p:cNvSpPr/>
            <p:nvPr/>
          </p:nvSpPr>
          <p:spPr>
            <a:xfrm>
              <a:off x="3707904" y="2060848"/>
              <a:ext cx="2016224" cy="3744416"/>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779912" y="2348880"/>
              <a:ext cx="1800200" cy="3046988"/>
            </a:xfrm>
            <a:prstGeom prst="rect">
              <a:avLst/>
            </a:prstGeom>
            <a:noFill/>
          </p:spPr>
          <p:txBody>
            <a:bodyPr wrap="square" rtlCol="0">
              <a:spAutoFit/>
            </a:bodyPr>
            <a:lstStyle/>
            <a:p>
              <a:r>
                <a:rPr lang="zh-CN" altLang="en-US" sz="2400" b="1" dirty="0" smtClean="0">
                  <a:solidFill>
                    <a:srgbClr val="FFFF00"/>
                  </a:solidFill>
                  <a:latin typeface="微软雅黑" pitchFamily="34" charset="-122"/>
                  <a:ea typeface="微软雅黑" pitchFamily="34" charset="-122"/>
                </a:rPr>
                <a:t>在安卓应用市场和苹果</a:t>
              </a:r>
              <a:r>
                <a:rPr lang="en-US" altLang="zh-CN" sz="2400" b="1" dirty="0" err="1" smtClean="0">
                  <a:solidFill>
                    <a:srgbClr val="FFFF00"/>
                  </a:solidFill>
                  <a:latin typeface="微软雅黑" pitchFamily="34" charset="-122"/>
                  <a:ea typeface="微软雅黑" pitchFamily="34" charset="-122"/>
                </a:rPr>
                <a:t>appstore</a:t>
              </a:r>
              <a:r>
                <a:rPr lang="zh-CN" altLang="en-US" sz="2400" b="1" dirty="0" smtClean="0">
                  <a:solidFill>
                    <a:srgbClr val="FFFF00"/>
                  </a:solidFill>
                  <a:latin typeface="微软雅黑" pitchFamily="34" charset="-122"/>
                  <a:ea typeface="微软雅黑" pitchFamily="34" charset="-122"/>
                </a:rPr>
                <a:t>搜索栏中搜索“个人所得税”就可以找到该</a:t>
              </a:r>
              <a:r>
                <a:rPr lang="en-US" altLang="zh-CN" sz="2400" b="1" dirty="0" smtClean="0">
                  <a:solidFill>
                    <a:srgbClr val="FFFF00"/>
                  </a:solidFill>
                  <a:latin typeface="微软雅黑" pitchFamily="34" charset="-122"/>
                  <a:ea typeface="微软雅黑" pitchFamily="34" charset="-122"/>
                </a:rPr>
                <a:t>app</a:t>
              </a:r>
              <a:r>
                <a:rPr lang="zh-CN" altLang="en-US" sz="2400" b="1" dirty="0" smtClean="0">
                  <a:solidFill>
                    <a:srgbClr val="FFFF00"/>
                  </a:solidFill>
                  <a:latin typeface="微软雅黑" pitchFamily="34" charset="-122"/>
                  <a:ea typeface="微软雅黑" pitchFamily="34" charset="-122"/>
                </a:rPr>
                <a:t>。</a:t>
              </a:r>
              <a:endParaRPr lang="zh-CN" altLang="en-US" sz="2400" b="1" dirty="0">
                <a:solidFill>
                  <a:srgbClr val="FFFF00"/>
                </a:solidFill>
                <a:latin typeface="微软雅黑" pitchFamily="34" charset="-122"/>
                <a:ea typeface="微软雅黑" pitchFamily="34" charset="-122"/>
              </a:endParaRPr>
            </a:p>
          </p:txBody>
        </p:sp>
      </p:grpSp>
      <p:sp>
        <p:nvSpPr>
          <p:cNvPr id="12" name="燕尾形箭头 11"/>
          <p:cNvSpPr/>
          <p:nvPr/>
        </p:nvSpPr>
        <p:spPr>
          <a:xfrm rot="18968291">
            <a:off x="1581347" y="2948513"/>
            <a:ext cx="1368152" cy="64807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燕尾形箭头 12"/>
          <p:cNvSpPr/>
          <p:nvPr/>
        </p:nvSpPr>
        <p:spPr>
          <a:xfrm rot="18968291">
            <a:off x="7269979" y="3164537"/>
            <a:ext cx="1368152" cy="64807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6998-1Z103104000929.jpg"/>
          <p:cNvPicPr>
            <a:picLocks noChangeAspect="1"/>
          </p:cNvPicPr>
          <p:nvPr/>
        </p:nvPicPr>
        <p:blipFill>
          <a:blip r:embed="rId5"/>
          <a:stretch>
            <a:fillRect/>
          </a:stretch>
        </p:blipFill>
        <p:spPr>
          <a:xfrm>
            <a:off x="3643306" y="1714488"/>
            <a:ext cx="2214578" cy="121444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4" name="单圆角矩形 3"/>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子女教育专项附加扣除</a:t>
            </a:r>
            <a:endParaRPr lang="zh-CN" altLang="en-US" sz="3200" b="1" dirty="0">
              <a:solidFill>
                <a:schemeClr val="bg1"/>
              </a:solidFill>
              <a:latin typeface="微软雅黑" pitchFamily="34" charset="-122"/>
              <a:ea typeface="微软雅黑" pitchFamily="34" charset="-122"/>
            </a:endParaRPr>
          </a:p>
        </p:txBody>
      </p:sp>
      <p:sp>
        <p:nvSpPr>
          <p:cNvPr id="7" name="五边形 6"/>
          <p:cNvSpPr/>
          <p:nvPr/>
        </p:nvSpPr>
        <p:spPr>
          <a:xfrm>
            <a:off x="323528" y="2204864"/>
            <a:ext cx="2952328" cy="648072"/>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611560" y="2204864"/>
            <a:ext cx="216024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谁能扣</a:t>
            </a:r>
            <a:endParaRPr lang="zh-CN" altLang="en-US" sz="3200" b="1" dirty="0">
              <a:solidFill>
                <a:schemeClr val="bg1"/>
              </a:solidFill>
              <a:latin typeface="微软雅黑" pitchFamily="34" charset="-122"/>
              <a:ea typeface="微软雅黑" pitchFamily="34" charset="-122"/>
            </a:endParaRPr>
          </a:p>
        </p:txBody>
      </p:sp>
      <p:sp>
        <p:nvSpPr>
          <p:cNvPr id="10" name="圆角矩形 9"/>
          <p:cNvSpPr/>
          <p:nvPr/>
        </p:nvSpPr>
        <p:spPr>
          <a:xfrm>
            <a:off x="827584" y="3140968"/>
            <a:ext cx="7560840" cy="3024336"/>
          </a:xfrm>
          <a:prstGeom prst="round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latin typeface="微软雅黑" pitchFamily="34" charset="-122"/>
                <a:ea typeface="微软雅黑" pitchFamily="34" charset="-122"/>
              </a:rPr>
              <a:t>子女接受全日制学历教育和学前教育的纳税人</a:t>
            </a:r>
            <a:endParaRPr lang="en-US" altLang="zh-CN" sz="2400" b="1" dirty="0" smtClean="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学前教育：</a:t>
            </a:r>
            <a:r>
              <a:rPr lang="zh-CN" altLang="en-US" sz="2400" dirty="0" smtClean="0">
                <a:latin typeface="微软雅黑" pitchFamily="34" charset="-122"/>
                <a:ea typeface="微软雅黑" pitchFamily="34" charset="-122"/>
              </a:rPr>
              <a:t>年满三岁至小学入学前教育</a:t>
            </a:r>
            <a:endParaRPr lang="en-US" altLang="zh-CN" sz="2400" dirty="0" smtClean="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全日制学历教育：</a:t>
            </a:r>
            <a:endParaRPr lang="en-US" altLang="zh-CN" sz="2400" b="1"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义务教育阶段：</a:t>
            </a:r>
            <a:r>
              <a:rPr lang="zh-CN" altLang="en-US" sz="2400" dirty="0" smtClean="0">
                <a:latin typeface="微软雅黑" pitchFamily="34" charset="-122"/>
                <a:ea typeface="微软雅黑" pitchFamily="34" charset="-122"/>
              </a:rPr>
              <a:t>小学、初中教育</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高中阶段教育：</a:t>
            </a:r>
            <a:r>
              <a:rPr lang="zh-CN" altLang="en-US" sz="2400" dirty="0" smtClean="0">
                <a:latin typeface="微软雅黑" pitchFamily="34" charset="-122"/>
                <a:ea typeface="微软雅黑" pitchFamily="34" charset="-122"/>
              </a:rPr>
              <a:t>普通高中、中等职业、技工教育</a:t>
            </a:r>
            <a:endParaRPr lang="en-US" altLang="zh-CN" sz="2400" dirty="0" smtClean="0">
              <a:latin typeface="微软雅黑" pitchFamily="34" charset="-122"/>
              <a:ea typeface="微软雅黑" pitchFamily="34" charset="-122"/>
            </a:endParaRPr>
          </a:p>
          <a:p>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高等教育：</a:t>
            </a:r>
            <a:r>
              <a:rPr lang="zh-CN" altLang="en-US" sz="2400" dirty="0" smtClean="0">
                <a:latin typeface="微软雅黑" pitchFamily="34" charset="-122"/>
                <a:ea typeface="微软雅黑" pitchFamily="34" charset="-122"/>
              </a:rPr>
              <a:t>大学专科、大学本科、硕士研究生、博士研究生教育</a:t>
            </a:r>
            <a:endParaRPr lang="en-US" altLang="zh-CN" sz="24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grpSp>
        <p:nvGrpSpPr>
          <p:cNvPr id="9" name="组合 8"/>
          <p:cNvGrpSpPr/>
          <p:nvPr/>
        </p:nvGrpSpPr>
        <p:grpSpPr>
          <a:xfrm>
            <a:off x="0" y="980728"/>
            <a:ext cx="4932040" cy="648072"/>
            <a:chOff x="0" y="980728"/>
            <a:chExt cx="4932040" cy="648072"/>
          </a:xfrm>
        </p:grpSpPr>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个人所得税</a:t>
              </a:r>
              <a:r>
                <a:rPr lang="en-US" altLang="zh-CN" sz="2400" b="1" dirty="0" smtClean="0">
                  <a:solidFill>
                    <a:schemeClr val="bg1"/>
                  </a:solidFill>
                  <a:latin typeface="微软雅黑" pitchFamily="34" charset="-122"/>
                  <a:ea typeface="微软雅黑" pitchFamily="34" charset="-122"/>
                </a:rPr>
                <a:t>APP</a:t>
              </a:r>
              <a:endParaRPr lang="zh-CN" altLang="en-US" sz="2400" b="1" dirty="0">
                <a:solidFill>
                  <a:schemeClr val="bg1"/>
                </a:solidFill>
                <a:latin typeface="微软雅黑" pitchFamily="34" charset="-122"/>
                <a:ea typeface="微软雅黑" pitchFamily="34" charset="-122"/>
              </a:endParaRPr>
            </a:p>
          </p:txBody>
        </p:sp>
      </p:grpSp>
      <p:pic>
        <p:nvPicPr>
          <p:cNvPr id="6" name="图片 5" descr="个税app二维码.jpg"/>
          <p:cNvPicPr>
            <a:picLocks noChangeAspect="1"/>
          </p:cNvPicPr>
          <p:nvPr/>
        </p:nvPicPr>
        <p:blipFill>
          <a:blip r:embed="rId3"/>
          <a:stretch>
            <a:fillRect/>
          </a:stretch>
        </p:blipFill>
        <p:spPr>
          <a:xfrm>
            <a:off x="2591765" y="1714488"/>
            <a:ext cx="5695011" cy="4994805"/>
          </a:xfrm>
          <a:prstGeom prst="rect">
            <a:avLst/>
          </a:prstGeom>
        </p:spPr>
      </p:pic>
      <p:sp>
        <p:nvSpPr>
          <p:cNvPr id="7" name="圆角矩形 6"/>
          <p:cNvSpPr/>
          <p:nvPr/>
        </p:nvSpPr>
        <p:spPr>
          <a:xfrm>
            <a:off x="714348" y="2571744"/>
            <a:ext cx="928694" cy="2500330"/>
          </a:xfrm>
          <a:prstGeom prst="roundRect">
            <a:avLst/>
          </a:prstGeom>
          <a:solidFill>
            <a:schemeClr val="tx2">
              <a:lumMod val="60000"/>
              <a:lumOff val="40000"/>
            </a:schemeClr>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94508" y="2786058"/>
            <a:ext cx="677108" cy="2286016"/>
          </a:xfrm>
          <a:prstGeom prst="rect">
            <a:avLst/>
          </a:prstGeom>
          <a:noFill/>
        </p:spPr>
        <p:txBody>
          <a:bodyPr vert="eaVert" wrap="square" rtlCol="0">
            <a:spAutoFit/>
          </a:bodyPr>
          <a:lstStyle/>
          <a:p>
            <a:r>
              <a:rPr lang="zh-CN" altLang="en-US" sz="3200" b="1" dirty="0" smtClean="0">
                <a:solidFill>
                  <a:srgbClr val="FFFF00"/>
                </a:solidFill>
                <a:latin typeface="微软雅黑" pitchFamily="34" charset="-122"/>
                <a:ea typeface="微软雅黑" pitchFamily="34" charset="-122"/>
              </a:rPr>
              <a:t>扫</a:t>
            </a:r>
            <a:r>
              <a:rPr lang="zh-CN" altLang="en-US" sz="3200" b="1" dirty="0" smtClean="0">
                <a:solidFill>
                  <a:srgbClr val="FFFF00"/>
                </a:solidFill>
                <a:latin typeface="微软雅黑" pitchFamily="34" charset="-122"/>
                <a:ea typeface="微软雅黑" pitchFamily="34" charset="-122"/>
              </a:rPr>
              <a:t>码下载</a:t>
            </a:r>
            <a:endParaRPr lang="en-US" altLang="zh-CN" sz="3200" b="1" dirty="0" smtClean="0">
              <a:solidFill>
                <a:srgbClr val="FFFF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圆角矩形 2"/>
          <p:cNvSpPr/>
          <p:nvPr/>
        </p:nvSpPr>
        <p:spPr>
          <a:xfrm>
            <a:off x="611560" y="1772816"/>
            <a:ext cx="2016224" cy="345638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27584" y="1988840"/>
            <a:ext cx="1512168" cy="3046988"/>
          </a:xfrm>
          <a:prstGeom prst="rect">
            <a:avLst/>
          </a:prstGeom>
        </p:spPr>
        <p:txBody>
          <a:bodyPr wrap="square">
            <a:spAutoFit/>
          </a:bodyPr>
          <a:lstStyle/>
          <a:p>
            <a:r>
              <a:rPr lang="zh-CN" altLang="en-US" sz="2400" b="1" dirty="0" smtClean="0">
                <a:solidFill>
                  <a:srgbClr val="FFFF00"/>
                </a:solidFill>
                <a:latin typeface="微软雅黑" pitchFamily="34" charset="-122"/>
                <a:ea typeface="微软雅黑" pitchFamily="34" charset="-122"/>
              </a:rPr>
              <a:t>进入</a:t>
            </a:r>
            <a:r>
              <a:rPr lang="en-US" altLang="zh-CN" sz="2400" b="1" dirty="0" smtClean="0">
                <a:solidFill>
                  <a:srgbClr val="FFFF00"/>
                </a:solidFill>
                <a:latin typeface="微软雅黑" pitchFamily="34" charset="-122"/>
                <a:ea typeface="微软雅黑" pitchFamily="34" charset="-122"/>
              </a:rPr>
              <a:t>app</a:t>
            </a:r>
            <a:r>
              <a:rPr lang="zh-CN" altLang="en-US" sz="2400" b="1" dirty="0" smtClean="0">
                <a:solidFill>
                  <a:srgbClr val="FFFF00"/>
                </a:solidFill>
                <a:latin typeface="微软雅黑" pitchFamily="34" charset="-122"/>
                <a:ea typeface="微软雅黑" pitchFamily="34" charset="-122"/>
              </a:rPr>
              <a:t>，先选择</a:t>
            </a:r>
            <a:r>
              <a:rPr lang="zh-CN" altLang="en-US" sz="2400" b="1" dirty="0" smtClean="0">
                <a:solidFill>
                  <a:srgbClr val="FF0000"/>
                </a:solidFill>
                <a:latin typeface="微软雅黑" pitchFamily="34" charset="-122"/>
                <a:ea typeface="微软雅黑" pitchFamily="34" charset="-122"/>
              </a:rPr>
              <a:t>工作地</a:t>
            </a:r>
            <a:r>
              <a:rPr lang="zh-CN" altLang="en-US" sz="2400" b="1" dirty="0" smtClean="0">
                <a:solidFill>
                  <a:srgbClr val="FFFF00"/>
                </a:solidFill>
                <a:latin typeface="微软雅黑" pitchFamily="34" charset="-122"/>
                <a:ea typeface="微软雅黑" pitchFamily="34" charset="-122"/>
              </a:rPr>
              <a:t>，然后点击右下角</a:t>
            </a:r>
            <a:r>
              <a:rPr lang="zh-CN" altLang="en-US" sz="2400" b="1" dirty="0" smtClean="0">
                <a:solidFill>
                  <a:srgbClr val="FF0000"/>
                </a:solidFill>
                <a:latin typeface="微软雅黑" pitchFamily="34" charset="-122"/>
                <a:ea typeface="微软雅黑" pitchFamily="34" charset="-122"/>
              </a:rPr>
              <a:t>个人中心</a:t>
            </a:r>
            <a:r>
              <a:rPr lang="zh-CN" altLang="en-US" sz="2400" b="1" dirty="0" smtClean="0">
                <a:solidFill>
                  <a:srgbClr val="FFFF00"/>
                </a:solidFill>
                <a:latin typeface="微软雅黑" pitchFamily="34" charset="-122"/>
                <a:ea typeface="微软雅黑" pitchFamily="34" charset="-122"/>
              </a:rPr>
              <a:t>，进入</a:t>
            </a:r>
            <a:r>
              <a:rPr lang="zh-CN" altLang="en-US" sz="2400" b="1" dirty="0" smtClean="0">
                <a:solidFill>
                  <a:srgbClr val="FF0000"/>
                </a:solidFill>
                <a:latin typeface="微软雅黑" pitchFamily="34" charset="-122"/>
                <a:ea typeface="微软雅黑" pitchFamily="34" charset="-122"/>
              </a:rPr>
              <a:t>登录注册</a:t>
            </a:r>
            <a:r>
              <a:rPr lang="zh-CN" altLang="en-US" sz="2400" b="1" dirty="0" smtClean="0">
                <a:solidFill>
                  <a:srgbClr val="FFFF00"/>
                </a:solidFill>
                <a:latin typeface="微软雅黑" pitchFamily="34" charset="-122"/>
                <a:ea typeface="微软雅黑" pitchFamily="34" charset="-122"/>
              </a:rPr>
              <a:t>界面，</a:t>
            </a:r>
            <a:endParaRPr lang="zh-CN" altLang="en-US" sz="2400" b="1" dirty="0">
              <a:solidFill>
                <a:srgbClr val="FFFF00"/>
              </a:solidFill>
              <a:latin typeface="微软雅黑" pitchFamily="34" charset="-122"/>
              <a:ea typeface="微软雅黑" pitchFamily="34" charset="-122"/>
            </a:endParaRPr>
          </a:p>
        </p:txBody>
      </p:sp>
      <p:pic>
        <p:nvPicPr>
          <p:cNvPr id="5" name="图片 4" descr="微信图片_20190103235221.jpg"/>
          <p:cNvPicPr>
            <a:picLocks noChangeAspect="1"/>
          </p:cNvPicPr>
          <p:nvPr/>
        </p:nvPicPr>
        <p:blipFill>
          <a:blip r:embed="rId3" cstate="print"/>
          <a:stretch>
            <a:fillRect/>
          </a:stretch>
        </p:blipFill>
        <p:spPr>
          <a:xfrm>
            <a:off x="2843808" y="1756832"/>
            <a:ext cx="2442572" cy="4885144"/>
          </a:xfrm>
          <a:prstGeom prst="rect">
            <a:avLst/>
          </a:prstGeom>
        </p:spPr>
      </p:pic>
      <p:pic>
        <p:nvPicPr>
          <p:cNvPr id="6" name="图片 5" descr="微信图片_20190103235217.jpg"/>
          <p:cNvPicPr>
            <a:picLocks noChangeAspect="1"/>
          </p:cNvPicPr>
          <p:nvPr/>
        </p:nvPicPr>
        <p:blipFill>
          <a:blip r:embed="rId4" cstate="print"/>
          <a:stretch>
            <a:fillRect/>
          </a:stretch>
        </p:blipFill>
        <p:spPr>
          <a:xfrm>
            <a:off x="5715000" y="1643050"/>
            <a:ext cx="2536037" cy="5072074"/>
          </a:xfrm>
          <a:prstGeom prst="rect">
            <a:avLst/>
          </a:prstGeom>
        </p:spPr>
      </p:pic>
      <p:grpSp>
        <p:nvGrpSpPr>
          <p:cNvPr id="7" name="组合 6"/>
          <p:cNvGrpSpPr/>
          <p:nvPr/>
        </p:nvGrpSpPr>
        <p:grpSpPr>
          <a:xfrm>
            <a:off x="0" y="980728"/>
            <a:ext cx="4932040" cy="648072"/>
            <a:chOff x="0" y="980728"/>
            <a:chExt cx="4932040" cy="648072"/>
          </a:xfrm>
        </p:grpSpPr>
        <p:sp>
          <p:nvSpPr>
            <p:cNvPr id="8" name="单圆角矩形 7"/>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个人所得税</a:t>
              </a:r>
              <a:r>
                <a:rPr lang="en-US" altLang="zh-CN" sz="2400" b="1" dirty="0" smtClean="0">
                  <a:solidFill>
                    <a:schemeClr val="bg1"/>
                  </a:solidFill>
                  <a:latin typeface="微软雅黑" pitchFamily="34" charset="-122"/>
                  <a:ea typeface="微软雅黑" pitchFamily="34" charset="-122"/>
                </a:rPr>
                <a:t>APP</a:t>
              </a:r>
              <a:endParaRPr lang="zh-CN" altLang="en-US" sz="2400" b="1"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980728"/>
            <a:ext cx="4932040" cy="648072"/>
            <a:chOff x="0" y="980728"/>
            <a:chExt cx="4932040" cy="648072"/>
          </a:xfrm>
        </p:grpSpPr>
        <p:sp>
          <p:nvSpPr>
            <p:cNvPr id="11" name="单圆角矩形 10"/>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个人所得税</a:t>
              </a:r>
              <a:r>
                <a:rPr lang="en-US" altLang="zh-CN" sz="2400" b="1" dirty="0" smtClean="0">
                  <a:solidFill>
                    <a:schemeClr val="bg1"/>
                  </a:solidFill>
                  <a:latin typeface="微软雅黑" pitchFamily="34" charset="-122"/>
                  <a:ea typeface="微软雅黑" pitchFamily="34" charset="-122"/>
                </a:rPr>
                <a:t>APP</a:t>
              </a:r>
              <a:endParaRPr lang="zh-CN" altLang="en-US" sz="2400" b="1" dirty="0">
                <a:solidFill>
                  <a:schemeClr val="bg1"/>
                </a:solidFill>
                <a:latin typeface="微软雅黑" pitchFamily="34" charset="-122"/>
                <a:ea typeface="微软雅黑" pitchFamily="34" charset="-122"/>
              </a:endParaRPr>
            </a:p>
          </p:txBody>
        </p:sp>
      </p:grpSp>
      <p:sp>
        <p:nvSpPr>
          <p:cNvPr id="7" name="圆角矩形 6"/>
          <p:cNvSpPr/>
          <p:nvPr/>
        </p:nvSpPr>
        <p:spPr>
          <a:xfrm>
            <a:off x="611560" y="1691118"/>
            <a:ext cx="2016224" cy="295232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pic>
        <p:nvPicPr>
          <p:cNvPr id="3074" name="Picture 2" descr="个税app使用指南，给你好看！"/>
          <p:cNvPicPr>
            <a:picLocks noChangeAspect="1" noChangeArrowheads="1"/>
          </p:cNvPicPr>
          <p:nvPr/>
        </p:nvPicPr>
        <p:blipFill>
          <a:blip r:embed="rId3" cstate="print"/>
          <a:srcRect/>
          <a:stretch>
            <a:fillRect/>
          </a:stretch>
        </p:blipFill>
        <p:spPr bwMode="auto">
          <a:xfrm>
            <a:off x="3000364" y="1555434"/>
            <a:ext cx="3299828" cy="5302566"/>
          </a:xfrm>
          <a:prstGeom prst="rect">
            <a:avLst/>
          </a:prstGeom>
          <a:noFill/>
        </p:spPr>
      </p:pic>
      <p:sp>
        <p:nvSpPr>
          <p:cNvPr id="4" name="圆角矩形 3"/>
          <p:cNvSpPr/>
          <p:nvPr/>
        </p:nvSpPr>
        <p:spPr>
          <a:xfrm>
            <a:off x="3491880" y="5949280"/>
            <a:ext cx="2376264" cy="43204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419872" y="4509120"/>
            <a:ext cx="2376264" cy="43204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27584" y="1988840"/>
            <a:ext cx="1512168" cy="2308324"/>
          </a:xfrm>
          <a:prstGeom prst="rect">
            <a:avLst/>
          </a:prstGeom>
        </p:spPr>
        <p:txBody>
          <a:bodyPr wrap="square">
            <a:spAutoFit/>
          </a:bodyPr>
          <a:lstStyle/>
          <a:p>
            <a:r>
              <a:rPr lang="zh-CN" altLang="en-US" sz="2400" b="1" dirty="0" smtClean="0">
                <a:solidFill>
                  <a:srgbClr val="FFFF00"/>
                </a:solidFill>
                <a:latin typeface="微软雅黑" pitchFamily="34" charset="-122"/>
                <a:ea typeface="微软雅黑" pitchFamily="34" charset="-122"/>
              </a:rPr>
              <a:t>点击注册</a:t>
            </a:r>
            <a:r>
              <a:rPr lang="en-US" altLang="zh-CN" sz="2400" b="1" dirty="0" smtClean="0">
                <a:solidFill>
                  <a:srgbClr val="FFFF00"/>
                </a:solidFill>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人脸识别</a:t>
            </a:r>
            <a:r>
              <a:rPr lang="zh-CN" altLang="en-US" sz="2400" b="1" dirty="0" smtClean="0">
                <a:solidFill>
                  <a:srgbClr val="FFFF00"/>
                </a:solidFill>
                <a:latin typeface="微软雅黑" pitchFamily="34" charset="-122"/>
                <a:ea typeface="微软雅黑" pitchFamily="34" charset="-122"/>
              </a:rPr>
              <a:t>注册。填写身份信息，开始注册</a:t>
            </a:r>
            <a:endParaRPr lang="zh-CN" altLang="en-US" sz="2400" b="1" dirty="0">
              <a:solidFill>
                <a:srgbClr val="FFFF00"/>
              </a:solidFill>
              <a:latin typeface="微软雅黑" pitchFamily="34" charset="-122"/>
              <a:ea typeface="微软雅黑" pitchFamily="34" charset="-122"/>
            </a:endParaRPr>
          </a:p>
        </p:txBody>
      </p:sp>
      <p:pic>
        <p:nvPicPr>
          <p:cNvPr id="8" name="Picture 2" descr="个税app使用指南，给你好看！"/>
          <p:cNvPicPr>
            <a:picLocks noChangeAspect="1" noChangeArrowheads="1"/>
          </p:cNvPicPr>
          <p:nvPr/>
        </p:nvPicPr>
        <p:blipFill>
          <a:blip r:embed="rId4" cstate="print"/>
          <a:srcRect/>
          <a:stretch>
            <a:fillRect/>
          </a:stretch>
        </p:blipFill>
        <p:spPr bwMode="auto">
          <a:xfrm>
            <a:off x="6357950" y="1571612"/>
            <a:ext cx="2786050" cy="5286387"/>
          </a:xfrm>
          <a:prstGeom prst="rect">
            <a:avLst/>
          </a:prstGeom>
          <a:noFill/>
        </p:spPr>
      </p:pic>
      <p:sp>
        <p:nvSpPr>
          <p:cNvPr id="9" name="圆角矩形 8"/>
          <p:cNvSpPr/>
          <p:nvPr/>
        </p:nvSpPr>
        <p:spPr>
          <a:xfrm>
            <a:off x="6228184" y="2132856"/>
            <a:ext cx="2915816" cy="1224136"/>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grpSp>
        <p:nvGrpSpPr>
          <p:cNvPr id="13" name="组合 12"/>
          <p:cNvGrpSpPr/>
          <p:nvPr/>
        </p:nvGrpSpPr>
        <p:grpSpPr>
          <a:xfrm>
            <a:off x="1428728" y="1899162"/>
            <a:ext cx="2016224" cy="3744416"/>
            <a:chOff x="611560" y="1899162"/>
            <a:chExt cx="2016224" cy="3744416"/>
          </a:xfrm>
        </p:grpSpPr>
        <p:sp>
          <p:nvSpPr>
            <p:cNvPr id="6" name="圆角矩形 5"/>
            <p:cNvSpPr/>
            <p:nvPr/>
          </p:nvSpPr>
          <p:spPr>
            <a:xfrm>
              <a:off x="611560" y="1899162"/>
              <a:ext cx="2016224" cy="3744416"/>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83568" y="1899162"/>
              <a:ext cx="1872208" cy="3416320"/>
            </a:xfrm>
            <a:prstGeom prst="rect">
              <a:avLst/>
            </a:prstGeom>
          </p:spPr>
          <p:txBody>
            <a:bodyPr wrap="square">
              <a:spAutoFit/>
            </a:bodyPr>
            <a:lstStyle/>
            <a:p>
              <a:r>
                <a:rPr lang="zh-CN" altLang="en-US" sz="2400" b="1" dirty="0" smtClean="0">
                  <a:solidFill>
                    <a:srgbClr val="FFFF00"/>
                  </a:solidFill>
                  <a:latin typeface="微软雅黑" pitchFamily="34" charset="-122"/>
                  <a:ea typeface="微软雅黑" pitchFamily="34" charset="-122"/>
                </a:rPr>
                <a:t>注册成功之后在个人中心界面，填写</a:t>
              </a:r>
              <a:r>
                <a:rPr lang="zh-CN" altLang="en-US" sz="2400" b="1" dirty="0" smtClean="0">
                  <a:solidFill>
                    <a:srgbClr val="FF0000"/>
                  </a:solidFill>
                  <a:latin typeface="微软雅黑" pitchFamily="34" charset="-122"/>
                  <a:ea typeface="微软雅黑" pitchFamily="34" charset="-122"/>
                </a:rPr>
                <a:t>个人信息</a:t>
              </a:r>
              <a:r>
                <a:rPr lang="zh-CN" altLang="en-US" sz="2400" b="1" dirty="0" smtClean="0">
                  <a:solidFill>
                    <a:srgbClr val="FFFF00"/>
                  </a:solidFill>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家庭成员信息</a:t>
              </a:r>
              <a:r>
                <a:rPr lang="zh-CN" altLang="en-US" sz="2400" b="1" dirty="0" smtClean="0">
                  <a:solidFill>
                    <a:srgbClr val="FFFF00"/>
                  </a:solidFill>
                  <a:latin typeface="微软雅黑" pitchFamily="34" charset="-122"/>
                  <a:ea typeface="微软雅黑" pitchFamily="34" charset="-122"/>
                </a:rPr>
                <a:t>。补充完毕，就可以进行抵扣项的填写。</a:t>
              </a:r>
              <a:endParaRPr lang="zh-CN" altLang="en-US" sz="2400" b="1" dirty="0">
                <a:solidFill>
                  <a:srgbClr val="FFFF00"/>
                </a:solidFill>
                <a:latin typeface="微软雅黑" pitchFamily="34" charset="-122"/>
                <a:ea typeface="微软雅黑" pitchFamily="34" charset="-122"/>
              </a:endParaRPr>
            </a:p>
          </p:txBody>
        </p:sp>
      </p:grpSp>
      <p:grpSp>
        <p:nvGrpSpPr>
          <p:cNvPr id="10" name="组合 9"/>
          <p:cNvGrpSpPr/>
          <p:nvPr/>
        </p:nvGrpSpPr>
        <p:grpSpPr>
          <a:xfrm>
            <a:off x="5020769" y="810942"/>
            <a:ext cx="3480321" cy="6047058"/>
            <a:chOff x="4355976" y="810942"/>
            <a:chExt cx="3480321" cy="6047058"/>
          </a:xfrm>
        </p:grpSpPr>
        <p:pic>
          <p:nvPicPr>
            <p:cNvPr id="2052" name="Picture 4" descr="个税app使用指南，给你好看！"/>
            <p:cNvPicPr>
              <a:picLocks noChangeAspect="1" noChangeArrowheads="1"/>
            </p:cNvPicPr>
            <p:nvPr/>
          </p:nvPicPr>
          <p:blipFill>
            <a:blip r:embed="rId3" cstate="print"/>
            <a:srcRect/>
            <a:stretch>
              <a:fillRect/>
            </a:stretch>
          </p:blipFill>
          <p:spPr bwMode="auto">
            <a:xfrm>
              <a:off x="4355976" y="810942"/>
              <a:ext cx="3480321" cy="6047058"/>
            </a:xfrm>
            <a:prstGeom prst="rect">
              <a:avLst/>
            </a:prstGeom>
            <a:noFill/>
          </p:spPr>
        </p:pic>
        <p:sp>
          <p:nvSpPr>
            <p:cNvPr id="9" name="矩形 8"/>
            <p:cNvSpPr/>
            <p:nvPr/>
          </p:nvSpPr>
          <p:spPr>
            <a:xfrm>
              <a:off x="6444208" y="3429000"/>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0" y="980728"/>
            <a:ext cx="4932040" cy="648072"/>
            <a:chOff x="0" y="980728"/>
            <a:chExt cx="4932040" cy="648072"/>
          </a:xfrm>
        </p:grpSpPr>
        <p:sp>
          <p:nvSpPr>
            <p:cNvPr id="11" name="单圆角矩形 10"/>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个人所得税</a:t>
              </a:r>
              <a:r>
                <a:rPr lang="en-US" altLang="zh-CN" sz="2400" b="1" dirty="0" smtClean="0">
                  <a:solidFill>
                    <a:schemeClr val="bg1"/>
                  </a:solidFill>
                  <a:latin typeface="微软雅黑" pitchFamily="34" charset="-122"/>
                  <a:ea typeface="微软雅黑" pitchFamily="34" charset="-122"/>
                </a:rPr>
                <a:t>APP</a:t>
              </a:r>
              <a:endParaRPr lang="zh-CN" altLang="en-US" sz="2400" b="1"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29864" y="2933494"/>
            <a:ext cx="3384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829864" y="2357430"/>
            <a:ext cx="3384376" cy="57606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矩形 2"/>
          <p:cNvSpPr/>
          <p:nvPr/>
        </p:nvSpPr>
        <p:spPr>
          <a:xfrm>
            <a:off x="829864" y="2399821"/>
            <a:ext cx="3262432" cy="461665"/>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专项附加扣除信息填写</a:t>
            </a:r>
            <a:endParaRPr lang="zh-CN" altLang="en-US" sz="2400" b="1" dirty="0">
              <a:solidFill>
                <a:schemeClr val="bg1"/>
              </a:solidFill>
              <a:latin typeface="微软雅黑" pitchFamily="34" charset="-122"/>
              <a:ea typeface="微软雅黑" pitchFamily="34" charset="-122"/>
            </a:endParaRPr>
          </a:p>
        </p:txBody>
      </p:sp>
      <p:sp>
        <p:nvSpPr>
          <p:cNvPr id="5" name="矩形 4"/>
          <p:cNvSpPr/>
          <p:nvPr/>
        </p:nvSpPr>
        <p:spPr>
          <a:xfrm>
            <a:off x="757856" y="3077510"/>
            <a:ext cx="3528392" cy="1200329"/>
          </a:xfrm>
          <a:prstGeom prst="rect">
            <a:avLst/>
          </a:prstGeom>
        </p:spPr>
        <p:txBody>
          <a:bodyPr wrap="square">
            <a:spAutoFit/>
          </a:bodyPr>
          <a:lstStyle/>
          <a:p>
            <a:r>
              <a:rPr lang="zh-CN" altLang="en-US" sz="2400" b="1" dirty="0" smtClean="0">
                <a:solidFill>
                  <a:srgbClr val="FFC000"/>
                </a:solidFill>
                <a:latin typeface="微软雅黑" pitchFamily="34" charset="-122"/>
                <a:ea typeface="微软雅黑" pitchFamily="34" charset="-122"/>
              </a:rPr>
              <a:t>我们可以根据自身抵扣需求进行抵扣信息的填写</a:t>
            </a:r>
            <a:endParaRPr lang="zh-CN" altLang="en-US" sz="2400" b="1" dirty="0">
              <a:solidFill>
                <a:srgbClr val="FFC000"/>
              </a:solidFill>
              <a:latin typeface="微软雅黑" pitchFamily="34" charset="-122"/>
              <a:ea typeface="微软雅黑" pitchFamily="34" charset="-122"/>
            </a:endParaRPr>
          </a:p>
        </p:txBody>
      </p:sp>
      <p:pic>
        <p:nvPicPr>
          <p:cNvPr id="1026" name="Picture 2" descr="http://p1.pstatp.com/large/pgc-image/66886ab72074408a8747577805e1a487"/>
          <p:cNvPicPr>
            <a:picLocks noChangeAspect="1" noChangeArrowheads="1"/>
          </p:cNvPicPr>
          <p:nvPr/>
        </p:nvPicPr>
        <p:blipFill>
          <a:blip r:embed="rId3" cstate="print"/>
          <a:srcRect/>
          <a:stretch>
            <a:fillRect/>
          </a:stretch>
        </p:blipFill>
        <p:spPr bwMode="auto">
          <a:xfrm>
            <a:off x="5113864" y="876040"/>
            <a:ext cx="3744416" cy="5981960"/>
          </a:xfrm>
          <a:prstGeom prst="rect">
            <a:avLst/>
          </a:prstGeom>
          <a:noFill/>
        </p:spPr>
      </p:pic>
      <p:grpSp>
        <p:nvGrpSpPr>
          <p:cNvPr id="11" name="组合 10"/>
          <p:cNvGrpSpPr/>
          <p:nvPr/>
        </p:nvGrpSpPr>
        <p:grpSpPr>
          <a:xfrm>
            <a:off x="0" y="980728"/>
            <a:ext cx="4932040" cy="648072"/>
            <a:chOff x="0" y="980728"/>
            <a:chExt cx="4932040" cy="648072"/>
          </a:xfrm>
        </p:grpSpPr>
        <p:sp>
          <p:nvSpPr>
            <p:cNvPr id="12" name="单圆角矩形 11"/>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个人所得税</a:t>
              </a:r>
              <a:r>
                <a:rPr lang="en-US" altLang="zh-CN" sz="2400" b="1" dirty="0" smtClean="0">
                  <a:solidFill>
                    <a:schemeClr val="bg1"/>
                  </a:solidFill>
                  <a:latin typeface="微软雅黑" pitchFamily="34" charset="-122"/>
                  <a:ea typeface="微软雅黑" pitchFamily="34" charset="-122"/>
                </a:rPr>
                <a:t>APP</a:t>
              </a:r>
              <a:endParaRPr lang="zh-CN" altLang="en-US" sz="2400" b="1"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p1.pstatp.com/large/pgc-image/30facdb8b2224ce3803819751ae758ce"/>
          <p:cNvPicPr>
            <a:picLocks noChangeAspect="1" noChangeArrowheads="1"/>
          </p:cNvPicPr>
          <p:nvPr/>
        </p:nvPicPr>
        <p:blipFill>
          <a:blip r:embed="rId2" cstate="print"/>
          <a:srcRect/>
          <a:stretch>
            <a:fillRect/>
          </a:stretch>
        </p:blipFill>
        <p:spPr bwMode="auto">
          <a:xfrm>
            <a:off x="5182452" y="928670"/>
            <a:ext cx="3818704" cy="5827345"/>
          </a:xfrm>
          <a:prstGeom prst="rect">
            <a:avLst/>
          </a:prstGeom>
          <a:noFill/>
        </p:spPr>
      </p:pic>
      <p:sp>
        <p:nvSpPr>
          <p:cNvPr id="4" name="TextBox 3"/>
          <p:cNvSpPr txBox="1"/>
          <p:nvPr/>
        </p:nvSpPr>
        <p:spPr>
          <a:xfrm>
            <a:off x="1547664" y="1"/>
            <a:ext cx="6624736" cy="707886"/>
          </a:xfrm>
          <a:prstGeom prst="rect">
            <a:avLst/>
          </a:prstGeom>
          <a:blipFill>
            <a:blip r:embed="rId3"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grpSp>
        <p:nvGrpSpPr>
          <p:cNvPr id="12" name="组合 11"/>
          <p:cNvGrpSpPr/>
          <p:nvPr/>
        </p:nvGrpSpPr>
        <p:grpSpPr>
          <a:xfrm>
            <a:off x="541832" y="2526132"/>
            <a:ext cx="3744416" cy="2045876"/>
            <a:chOff x="251520" y="3140964"/>
            <a:chExt cx="3744416" cy="2045876"/>
          </a:xfrm>
        </p:grpSpPr>
        <p:grpSp>
          <p:nvGrpSpPr>
            <p:cNvPr id="5" name="组合 4"/>
            <p:cNvGrpSpPr/>
            <p:nvPr/>
          </p:nvGrpSpPr>
          <p:grpSpPr>
            <a:xfrm>
              <a:off x="251520" y="3140964"/>
              <a:ext cx="3744416" cy="2045876"/>
              <a:chOff x="611560" y="4293096"/>
              <a:chExt cx="3744416" cy="1296144"/>
            </a:xfrm>
          </p:grpSpPr>
          <p:sp>
            <p:nvSpPr>
              <p:cNvPr id="6" name="矩形 5"/>
              <p:cNvSpPr/>
              <p:nvPr/>
            </p:nvSpPr>
            <p:spPr>
              <a:xfrm>
                <a:off x="611560" y="4941168"/>
                <a:ext cx="374441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19"/>
              <p:cNvGrpSpPr/>
              <p:nvPr/>
            </p:nvGrpSpPr>
            <p:grpSpPr>
              <a:xfrm>
                <a:off x="611560" y="4293096"/>
                <a:ext cx="3744416" cy="1246553"/>
                <a:chOff x="611560" y="4293096"/>
                <a:chExt cx="3384376" cy="1246553"/>
              </a:xfrm>
            </p:grpSpPr>
            <p:sp>
              <p:nvSpPr>
                <p:cNvPr id="8" name="同侧圆角矩形 7"/>
                <p:cNvSpPr/>
                <p:nvPr/>
              </p:nvSpPr>
              <p:spPr>
                <a:xfrm>
                  <a:off x="611560" y="4293096"/>
                  <a:ext cx="3384376" cy="648072"/>
                </a:xfrm>
                <a:prstGeom prst="round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755576" y="4437112"/>
                  <a:ext cx="3024336" cy="292483"/>
                </a:xfrm>
                <a:prstGeom prst="rect">
                  <a:avLst/>
                </a:prstGeom>
                <a:noFill/>
              </p:spPr>
              <p:txBody>
                <a:bodyPr wrap="square" rtlCol="0">
                  <a:spAutoFit/>
                </a:bodyPr>
                <a:lstStyle/>
                <a:p>
                  <a:pPr algn="ctr"/>
                  <a:endParaRPr lang="zh-CN" altLang="en-US" sz="2400" b="1" dirty="0">
                    <a:solidFill>
                      <a:schemeClr val="bg1"/>
                    </a:solidFill>
                    <a:latin typeface="微软雅黑" pitchFamily="34" charset="-122"/>
                    <a:ea typeface="微软雅黑" pitchFamily="34" charset="-122"/>
                  </a:endParaRPr>
                </a:p>
              </p:txBody>
            </p:sp>
            <p:sp>
              <p:nvSpPr>
                <p:cNvPr id="10" name="TextBox 9"/>
                <p:cNvSpPr txBox="1"/>
                <p:nvPr/>
              </p:nvSpPr>
              <p:spPr>
                <a:xfrm>
                  <a:off x="683568" y="5013179"/>
                  <a:ext cx="3247285" cy="526470"/>
                </a:xfrm>
                <a:prstGeom prst="rect">
                  <a:avLst/>
                </a:prstGeom>
                <a:noFill/>
              </p:spPr>
              <p:txBody>
                <a:bodyPr wrap="square" rtlCol="0">
                  <a:spAutoFit/>
                </a:bodyPr>
                <a:lstStyle/>
                <a:p>
                  <a:r>
                    <a:rPr lang="zh-CN" altLang="en-US" sz="2400" b="1" dirty="0" smtClean="0">
                      <a:solidFill>
                        <a:srgbClr val="FFC000"/>
                      </a:solidFill>
                      <a:latin typeface="微软雅黑" pitchFamily="34" charset="-122"/>
                      <a:ea typeface="微软雅黑" pitchFamily="34" charset="-122"/>
                    </a:rPr>
                    <a:t>点击</a:t>
                  </a:r>
                  <a:r>
                    <a:rPr lang="en-US" altLang="zh-CN" sz="2400" b="1" dirty="0" smtClean="0">
                      <a:solidFill>
                        <a:srgbClr val="FFC000"/>
                      </a:solidFill>
                      <a:latin typeface="微软雅黑" pitchFamily="34" charset="-122"/>
                      <a:ea typeface="微软雅黑" pitchFamily="34" charset="-122"/>
                    </a:rPr>
                    <a:t>【</a:t>
                  </a:r>
                  <a:r>
                    <a:rPr lang="zh-CN" altLang="en-US" sz="2400" b="1" dirty="0" smtClean="0">
                      <a:solidFill>
                        <a:srgbClr val="FFC000"/>
                      </a:solidFill>
                      <a:latin typeface="微软雅黑" pitchFamily="34" charset="-122"/>
                      <a:ea typeface="微软雅黑" pitchFamily="34" charset="-122"/>
                    </a:rPr>
                    <a:t>首页</a:t>
                  </a:r>
                  <a:r>
                    <a:rPr lang="en-US" altLang="zh-CN" sz="2400" b="1" dirty="0" smtClean="0">
                      <a:solidFill>
                        <a:srgbClr val="FFC000"/>
                      </a:solidFill>
                      <a:latin typeface="微软雅黑" pitchFamily="34" charset="-122"/>
                      <a:ea typeface="微软雅黑" pitchFamily="34" charset="-122"/>
                    </a:rPr>
                    <a:t>】-【</a:t>
                  </a:r>
                  <a:r>
                    <a:rPr lang="zh-CN" altLang="en-US" sz="2400" b="1" dirty="0" smtClean="0">
                      <a:solidFill>
                        <a:srgbClr val="FFC000"/>
                      </a:solidFill>
                      <a:latin typeface="微软雅黑" pitchFamily="34" charset="-122"/>
                      <a:ea typeface="微软雅黑" pitchFamily="34" charset="-122"/>
                    </a:rPr>
                    <a:t>子女教育</a:t>
                  </a:r>
                  <a:r>
                    <a:rPr lang="en-US" altLang="zh-CN" sz="2400" b="1" dirty="0" smtClean="0">
                      <a:solidFill>
                        <a:srgbClr val="FFC000"/>
                      </a:solidFill>
                      <a:latin typeface="微软雅黑" pitchFamily="34" charset="-122"/>
                      <a:ea typeface="微软雅黑" pitchFamily="34" charset="-122"/>
                    </a:rPr>
                    <a:t>】</a:t>
                  </a:r>
                  <a:r>
                    <a:rPr lang="zh-CN" altLang="en-US" sz="2400" b="1" dirty="0" smtClean="0">
                      <a:solidFill>
                        <a:srgbClr val="FFC000"/>
                      </a:solidFill>
                      <a:latin typeface="微软雅黑" pitchFamily="34" charset="-122"/>
                      <a:ea typeface="微软雅黑" pitchFamily="34" charset="-122"/>
                    </a:rPr>
                    <a:t>；点击之后提出</a:t>
                  </a:r>
                  <a:endParaRPr lang="zh-CN" altLang="en-US" sz="2400" b="1" dirty="0">
                    <a:solidFill>
                      <a:srgbClr val="FFC000"/>
                    </a:solidFill>
                    <a:latin typeface="微软雅黑" pitchFamily="34" charset="-122"/>
                    <a:ea typeface="微软雅黑" pitchFamily="34" charset="-122"/>
                  </a:endParaRPr>
                </a:p>
              </p:txBody>
            </p:sp>
          </p:grpSp>
        </p:grpSp>
        <p:sp>
          <p:nvSpPr>
            <p:cNvPr id="11" name="矩形 10"/>
            <p:cNvSpPr/>
            <p:nvPr/>
          </p:nvSpPr>
          <p:spPr>
            <a:xfrm>
              <a:off x="1475656" y="3429000"/>
              <a:ext cx="1415772" cy="461665"/>
            </a:xfrm>
            <a:prstGeom prst="rect">
              <a:avLst/>
            </a:prstGeom>
          </p:spPr>
          <p:txBody>
            <a:bodyPr wrap="none">
              <a:spAutoFit/>
            </a:bodyPr>
            <a:lstStyle/>
            <a:p>
              <a:r>
                <a:rPr lang="zh-CN" altLang="en-US" sz="2400" b="1" dirty="0" smtClean="0">
                  <a:solidFill>
                    <a:schemeClr val="bg1"/>
                  </a:solidFill>
                  <a:latin typeface="微软雅黑" pitchFamily="34" charset="-122"/>
                  <a:ea typeface="微软雅黑" pitchFamily="34" charset="-122"/>
                </a:rPr>
                <a:t>子女教育</a:t>
              </a:r>
              <a:endParaRPr lang="zh-CN" altLang="en-US" sz="2400" dirty="0" smtClean="0">
                <a:solidFill>
                  <a:schemeClr val="bg1"/>
                </a:solidFill>
                <a:latin typeface="微软雅黑" pitchFamily="34" charset="-122"/>
                <a:ea typeface="微软雅黑" pitchFamily="34" charset="-122"/>
              </a:endParaRPr>
            </a:p>
          </p:txBody>
        </p:sp>
      </p:grpSp>
      <p:grpSp>
        <p:nvGrpSpPr>
          <p:cNvPr id="13" name="组合 12"/>
          <p:cNvGrpSpPr/>
          <p:nvPr/>
        </p:nvGrpSpPr>
        <p:grpSpPr>
          <a:xfrm>
            <a:off x="0" y="980728"/>
            <a:ext cx="4932040" cy="648072"/>
            <a:chOff x="0" y="980728"/>
            <a:chExt cx="4932040" cy="648072"/>
          </a:xfrm>
        </p:grpSpPr>
        <p:sp>
          <p:nvSpPr>
            <p:cNvPr id="14" name="单圆角矩形 13"/>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个人所得税</a:t>
              </a:r>
              <a:r>
                <a:rPr lang="en-US" altLang="zh-CN" sz="2400" b="1" dirty="0" smtClean="0">
                  <a:solidFill>
                    <a:schemeClr val="bg1"/>
                  </a:solidFill>
                  <a:latin typeface="微软雅黑" pitchFamily="34" charset="-122"/>
                  <a:ea typeface="微软雅黑" pitchFamily="34" charset="-122"/>
                </a:rPr>
                <a:t>APP</a:t>
              </a:r>
              <a:endParaRPr lang="zh-CN" altLang="en-US" sz="2400" b="1"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71472" y="2071678"/>
            <a:ext cx="3500462" cy="164307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14348" y="2500306"/>
            <a:ext cx="3429024" cy="830997"/>
          </a:xfrm>
          <a:prstGeom prst="rect">
            <a:avLst/>
          </a:prstGeom>
        </p:spPr>
        <p:txBody>
          <a:bodyPr wrap="square">
            <a:spAutoFit/>
          </a:bodyPr>
          <a:lstStyle/>
          <a:p>
            <a:r>
              <a:rPr lang="zh-CN" altLang="en-US" sz="2400" b="1" dirty="0" smtClean="0">
                <a:solidFill>
                  <a:schemeClr val="bg1"/>
                </a:solidFill>
                <a:latin typeface="微软雅黑" pitchFamily="34" charset="-122"/>
                <a:ea typeface="微软雅黑" pitchFamily="34" charset="-122"/>
              </a:rPr>
              <a:t>确认纳税人基本信息无误后点击</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下一步</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a:t>
            </a:r>
            <a:endParaRPr lang="zh-CN" altLang="en-US" sz="2400" b="1" dirty="0">
              <a:solidFill>
                <a:schemeClr val="bg1"/>
              </a:solidFill>
              <a:latin typeface="微软雅黑" pitchFamily="34" charset="-122"/>
              <a:ea typeface="微软雅黑" pitchFamily="34" charset="-122"/>
            </a:endParaRPr>
          </a:p>
        </p:txBody>
      </p:sp>
      <p:pic>
        <p:nvPicPr>
          <p:cNvPr id="83970" name="Picture 2" descr="http://p1.pstatp.com/large/pgc-image/de45bb16aace49a3950d51e7b4aab421"/>
          <p:cNvPicPr>
            <a:picLocks noChangeAspect="1" noChangeArrowheads="1"/>
          </p:cNvPicPr>
          <p:nvPr/>
        </p:nvPicPr>
        <p:blipFill>
          <a:blip r:embed="rId2" cstate="print"/>
          <a:srcRect/>
          <a:stretch>
            <a:fillRect/>
          </a:stretch>
        </p:blipFill>
        <p:spPr bwMode="auto">
          <a:xfrm>
            <a:off x="5072066" y="1142984"/>
            <a:ext cx="3695647" cy="5434792"/>
          </a:xfrm>
          <a:prstGeom prst="rect">
            <a:avLst/>
          </a:prstGeom>
          <a:noFill/>
        </p:spPr>
      </p:pic>
      <p:sp>
        <p:nvSpPr>
          <p:cNvPr id="6" name="TextBox 5"/>
          <p:cNvSpPr txBox="1"/>
          <p:nvPr/>
        </p:nvSpPr>
        <p:spPr>
          <a:xfrm>
            <a:off x="1547664" y="1"/>
            <a:ext cx="6624736" cy="707886"/>
          </a:xfrm>
          <a:prstGeom prst="rect">
            <a:avLst/>
          </a:prstGeom>
          <a:blipFill>
            <a:blip r:embed="rId3"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grpSp>
        <p:nvGrpSpPr>
          <p:cNvPr id="7" name="组合 6"/>
          <p:cNvGrpSpPr/>
          <p:nvPr/>
        </p:nvGrpSpPr>
        <p:grpSpPr>
          <a:xfrm>
            <a:off x="0" y="980728"/>
            <a:ext cx="4932040" cy="648072"/>
            <a:chOff x="0" y="980728"/>
            <a:chExt cx="4932040" cy="648072"/>
          </a:xfrm>
        </p:grpSpPr>
        <p:sp>
          <p:nvSpPr>
            <p:cNvPr id="8" name="单圆角矩形 7"/>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个人所得税</a:t>
              </a:r>
              <a:r>
                <a:rPr lang="en-US" altLang="zh-CN" sz="2400" b="1" dirty="0" smtClean="0">
                  <a:solidFill>
                    <a:schemeClr val="bg1"/>
                  </a:solidFill>
                  <a:latin typeface="微软雅黑" pitchFamily="34" charset="-122"/>
                  <a:ea typeface="微软雅黑" pitchFamily="34" charset="-122"/>
                </a:rPr>
                <a:t>APP</a:t>
              </a:r>
              <a:endParaRPr lang="zh-CN" altLang="en-US" sz="2400" b="1"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714348" y="1928802"/>
            <a:ext cx="3500462" cy="28575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57224" y="2214554"/>
            <a:ext cx="3240360" cy="1938992"/>
          </a:xfrm>
          <a:prstGeom prst="rect">
            <a:avLst/>
          </a:prstGeom>
        </p:spPr>
        <p:txBody>
          <a:bodyPr wrap="square">
            <a:spAutoFit/>
          </a:bodyPr>
          <a:lstStyle/>
          <a:p>
            <a:r>
              <a:rPr lang="zh-CN" altLang="en-US" sz="2400" b="1" dirty="0" smtClean="0">
                <a:solidFill>
                  <a:schemeClr val="bg1"/>
                </a:solidFill>
                <a:latin typeface="微软雅黑" pitchFamily="34" charset="-122"/>
                <a:ea typeface="微软雅黑" pitchFamily="34" charset="-122"/>
              </a:rPr>
              <a:t>根据实际情况选择和录入子女教育信息，如当前受教育阶段、教育时间起和止、就读学校等，完善后点击</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下一步</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a:t>
            </a:r>
            <a:endParaRPr lang="zh-CN" altLang="en-US" sz="2400" b="1" dirty="0">
              <a:solidFill>
                <a:schemeClr val="bg1"/>
              </a:solidFill>
              <a:latin typeface="微软雅黑" pitchFamily="34" charset="-122"/>
              <a:ea typeface="微软雅黑" pitchFamily="34" charset="-122"/>
            </a:endParaRPr>
          </a:p>
        </p:txBody>
      </p:sp>
      <p:sp>
        <p:nvSpPr>
          <p:cNvPr id="3" name="TextBox 2"/>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pic>
        <p:nvPicPr>
          <p:cNvPr id="82946" name="Picture 2" descr="http://p3.pstatp.com/large/pgc-image/f2e4037d44414548970e4fd471a622ab"/>
          <p:cNvPicPr>
            <a:picLocks noChangeAspect="1" noChangeArrowheads="1"/>
          </p:cNvPicPr>
          <p:nvPr/>
        </p:nvPicPr>
        <p:blipFill>
          <a:blip r:embed="rId3" cstate="print"/>
          <a:srcRect/>
          <a:stretch>
            <a:fillRect/>
          </a:stretch>
        </p:blipFill>
        <p:spPr bwMode="auto">
          <a:xfrm>
            <a:off x="5076056" y="1020381"/>
            <a:ext cx="3744416" cy="5837619"/>
          </a:xfrm>
          <a:prstGeom prst="rect">
            <a:avLst/>
          </a:prstGeom>
          <a:noFill/>
        </p:spPr>
      </p:pic>
      <p:grpSp>
        <p:nvGrpSpPr>
          <p:cNvPr id="6" name="组合 5"/>
          <p:cNvGrpSpPr/>
          <p:nvPr/>
        </p:nvGrpSpPr>
        <p:grpSpPr>
          <a:xfrm>
            <a:off x="0" y="980728"/>
            <a:ext cx="4932040" cy="648072"/>
            <a:chOff x="0" y="980728"/>
            <a:chExt cx="4932040" cy="648072"/>
          </a:xfrm>
        </p:grpSpPr>
        <p:sp>
          <p:nvSpPr>
            <p:cNvPr id="7" name="单圆角矩形 6"/>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个人所得税</a:t>
              </a:r>
              <a:r>
                <a:rPr lang="en-US" altLang="zh-CN" sz="2400" b="1" dirty="0" smtClean="0">
                  <a:solidFill>
                    <a:schemeClr val="bg1"/>
                  </a:solidFill>
                  <a:latin typeface="微软雅黑" pitchFamily="34" charset="-122"/>
                  <a:ea typeface="微软雅黑" pitchFamily="34" charset="-122"/>
                </a:rPr>
                <a:t>APP</a:t>
              </a:r>
              <a:endParaRPr lang="zh-CN" altLang="en-US" sz="2400" b="1"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714348" y="1928802"/>
            <a:ext cx="3500462" cy="285752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矩形 2"/>
          <p:cNvSpPr/>
          <p:nvPr/>
        </p:nvSpPr>
        <p:spPr>
          <a:xfrm>
            <a:off x="971600" y="2132856"/>
            <a:ext cx="3024336" cy="2308324"/>
          </a:xfrm>
          <a:prstGeom prst="rect">
            <a:avLst/>
          </a:prstGeom>
        </p:spPr>
        <p:txBody>
          <a:bodyPr wrap="square">
            <a:spAutoFit/>
          </a:bodyPr>
          <a:lstStyle/>
          <a:p>
            <a:r>
              <a:rPr lang="zh-CN" altLang="en-US" sz="2400" b="1" dirty="0" smtClean="0">
                <a:solidFill>
                  <a:schemeClr val="bg1"/>
                </a:solidFill>
                <a:latin typeface="微软雅黑" pitchFamily="34" charset="-122"/>
                <a:ea typeface="微软雅黑" pitchFamily="34" charset="-122"/>
              </a:rPr>
              <a:t>选择是否有配偶和分配方式，若之前未添加过配偶信息选择“有配偶”后可以在该页面先添加配偶信息，点击</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下一步</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a:t>
            </a:r>
          </a:p>
        </p:txBody>
      </p:sp>
      <p:pic>
        <p:nvPicPr>
          <p:cNvPr id="4" name="图片 3" descr="2.jpg"/>
          <p:cNvPicPr>
            <a:picLocks noChangeAspect="1"/>
          </p:cNvPicPr>
          <p:nvPr/>
        </p:nvPicPr>
        <p:blipFill>
          <a:blip r:embed="rId3" cstate="print"/>
          <a:stretch>
            <a:fillRect/>
          </a:stretch>
        </p:blipFill>
        <p:spPr>
          <a:xfrm>
            <a:off x="4967536" y="1097360"/>
            <a:ext cx="4176464" cy="5760640"/>
          </a:xfrm>
          <a:prstGeom prst="rect">
            <a:avLst/>
          </a:prstGeom>
        </p:spPr>
      </p:pic>
      <p:sp>
        <p:nvSpPr>
          <p:cNvPr id="5" name="燕尾形箭头 4"/>
          <p:cNvSpPr/>
          <p:nvPr/>
        </p:nvSpPr>
        <p:spPr>
          <a:xfrm rot="10095385">
            <a:off x="7596336" y="2564904"/>
            <a:ext cx="1152128" cy="432048"/>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0" y="980728"/>
            <a:ext cx="4932040" cy="648072"/>
            <a:chOff x="0" y="980728"/>
            <a:chExt cx="4932040" cy="648072"/>
          </a:xfrm>
        </p:grpSpPr>
        <p:sp>
          <p:nvSpPr>
            <p:cNvPr id="8" name="单圆角矩形 7"/>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个人所得税</a:t>
              </a:r>
              <a:r>
                <a:rPr lang="en-US" altLang="zh-CN" sz="2400" b="1" dirty="0" smtClean="0">
                  <a:solidFill>
                    <a:schemeClr val="bg1"/>
                  </a:solidFill>
                  <a:latin typeface="微软雅黑" pitchFamily="34" charset="-122"/>
                  <a:ea typeface="微软雅黑" pitchFamily="34" charset="-122"/>
                </a:rPr>
                <a:t>APP</a:t>
              </a:r>
              <a:endParaRPr lang="zh-CN" altLang="en-US" sz="2400" b="1"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28596" y="2357430"/>
            <a:ext cx="4429156" cy="35719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矩形 2"/>
          <p:cNvSpPr/>
          <p:nvPr/>
        </p:nvSpPr>
        <p:spPr>
          <a:xfrm>
            <a:off x="608710" y="2596590"/>
            <a:ext cx="4320480" cy="3046988"/>
          </a:xfrm>
          <a:prstGeom prst="rect">
            <a:avLst/>
          </a:prstGeom>
        </p:spPr>
        <p:txBody>
          <a:bodyPr wrap="square">
            <a:spAutoFit/>
          </a:bodyPr>
          <a:lstStyle/>
          <a:p>
            <a:r>
              <a:rPr lang="zh-CN" altLang="en-US" sz="2400" b="1" dirty="0" smtClean="0">
                <a:solidFill>
                  <a:schemeClr val="bg1"/>
                </a:solidFill>
                <a:latin typeface="微软雅黑" pitchFamily="34" charset="-122"/>
                <a:ea typeface="微软雅黑" pitchFamily="34" charset="-122"/>
              </a:rPr>
              <a:t>选择申报方式，选通过扣缴义务人申报，</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提交</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即可。</a:t>
            </a:r>
          </a:p>
          <a:p>
            <a:r>
              <a:rPr lang="zh-CN" altLang="en-US" sz="2400" b="1" dirty="0" smtClean="0">
                <a:solidFill>
                  <a:schemeClr val="bg1"/>
                </a:solidFill>
                <a:latin typeface="微软雅黑" pitchFamily="34" charset="-122"/>
                <a:ea typeface="微软雅黑" pitchFamily="34" charset="-122"/>
              </a:rPr>
              <a:t>注意事项：</a:t>
            </a:r>
          </a:p>
          <a:p>
            <a:r>
              <a:rPr lang="zh-CN" altLang="en-US" sz="2400" b="1" dirty="0" smtClean="0">
                <a:solidFill>
                  <a:schemeClr val="bg1"/>
                </a:solidFill>
                <a:latin typeface="微软雅黑" pitchFamily="34" charset="-122"/>
                <a:ea typeface="微软雅黑" pitchFamily="34" charset="-122"/>
              </a:rPr>
              <a:t>同一个子女、同一个“受教育阶段”只能保存一条明细，且所有明细记录的“受教育日期起、受教育日期止”不能有交叉。</a:t>
            </a:r>
            <a:endParaRPr lang="zh-CN" altLang="en-US" sz="2400" b="1" dirty="0">
              <a:solidFill>
                <a:schemeClr val="bg1"/>
              </a:solidFill>
              <a:latin typeface="微软雅黑" pitchFamily="34" charset="-122"/>
              <a:ea typeface="微软雅黑" pitchFamily="34" charset="-122"/>
            </a:endParaRPr>
          </a:p>
        </p:txBody>
      </p:sp>
      <p:pic>
        <p:nvPicPr>
          <p:cNvPr id="4" name="图片 3" descr="1.jpg"/>
          <p:cNvPicPr>
            <a:picLocks noChangeAspect="1"/>
          </p:cNvPicPr>
          <p:nvPr/>
        </p:nvPicPr>
        <p:blipFill>
          <a:blip r:embed="rId3" cstate="print"/>
          <a:stretch>
            <a:fillRect/>
          </a:stretch>
        </p:blipFill>
        <p:spPr>
          <a:xfrm>
            <a:off x="5436096" y="1241376"/>
            <a:ext cx="3528392" cy="5616624"/>
          </a:xfrm>
          <a:prstGeom prst="rect">
            <a:avLst/>
          </a:prstGeom>
        </p:spPr>
      </p:pic>
      <p:sp>
        <p:nvSpPr>
          <p:cNvPr id="5" name="燕尾形箭头 4"/>
          <p:cNvSpPr/>
          <p:nvPr/>
        </p:nvSpPr>
        <p:spPr>
          <a:xfrm rot="8973700">
            <a:off x="7048707" y="2822960"/>
            <a:ext cx="1440160" cy="504056"/>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燕尾形箭头 6"/>
          <p:cNvSpPr/>
          <p:nvPr/>
        </p:nvSpPr>
        <p:spPr>
          <a:xfrm rot="8973700">
            <a:off x="7315079" y="5830766"/>
            <a:ext cx="1440160" cy="504056"/>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0" y="980728"/>
            <a:ext cx="4932040" cy="648072"/>
            <a:chOff x="0" y="980728"/>
            <a:chExt cx="4932040" cy="648072"/>
          </a:xfrm>
        </p:grpSpPr>
        <p:sp>
          <p:nvSpPr>
            <p:cNvPr id="9" name="单圆角矩形 8"/>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个人所得税</a:t>
              </a:r>
              <a:r>
                <a:rPr lang="en-US" altLang="zh-CN" sz="2400" b="1" dirty="0" smtClean="0">
                  <a:solidFill>
                    <a:schemeClr val="bg1"/>
                  </a:solidFill>
                  <a:latin typeface="微软雅黑" pitchFamily="34" charset="-122"/>
                  <a:ea typeface="微软雅黑" pitchFamily="34" charset="-122"/>
                </a:rPr>
                <a:t>APP</a:t>
              </a:r>
              <a:endParaRPr lang="zh-CN" altLang="en-US" sz="2400" b="1"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子女教育专项附加扣除</a:t>
            </a:r>
            <a:endParaRPr lang="zh-CN" altLang="en-US" sz="3200" b="1" dirty="0">
              <a:solidFill>
                <a:schemeClr val="bg1"/>
              </a:solidFill>
              <a:latin typeface="微软雅黑" pitchFamily="34" charset="-122"/>
              <a:ea typeface="微软雅黑" pitchFamily="34" charset="-122"/>
            </a:endParaRPr>
          </a:p>
        </p:txBody>
      </p:sp>
      <p:sp>
        <p:nvSpPr>
          <p:cNvPr id="5" name="五边形 4"/>
          <p:cNvSpPr/>
          <p:nvPr/>
        </p:nvSpPr>
        <p:spPr>
          <a:xfrm>
            <a:off x="323528" y="2204864"/>
            <a:ext cx="2952328" cy="648072"/>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11560" y="2204864"/>
            <a:ext cx="2160240"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怎么扣</a:t>
            </a:r>
            <a:endParaRPr lang="zh-CN" altLang="en-US" sz="3200" b="1" dirty="0">
              <a:solidFill>
                <a:schemeClr val="bg1"/>
              </a:solidFill>
              <a:latin typeface="微软雅黑" pitchFamily="34" charset="-122"/>
              <a:ea typeface="微软雅黑" pitchFamily="34" charset="-122"/>
            </a:endParaRPr>
          </a:p>
        </p:txBody>
      </p:sp>
      <p:sp>
        <p:nvSpPr>
          <p:cNvPr id="8" name="矩形 7"/>
          <p:cNvSpPr/>
          <p:nvPr/>
        </p:nvSpPr>
        <p:spPr>
          <a:xfrm>
            <a:off x="3635896" y="2276872"/>
            <a:ext cx="4824536" cy="461665"/>
          </a:xfrm>
          <a:prstGeom prst="rect">
            <a:avLst/>
          </a:prstGeom>
        </p:spPr>
        <p:txBody>
          <a:bodyPr wrap="square">
            <a:spAutoFit/>
          </a:bodyPr>
          <a:lstStyle/>
          <a:p>
            <a:pPr lvl="0"/>
            <a:r>
              <a:rPr lang="zh-CN" altLang="en-US" sz="2400" b="1" dirty="0" smtClean="0">
                <a:solidFill>
                  <a:prstClr val="black"/>
                </a:solidFill>
                <a:latin typeface="微软雅黑" pitchFamily="34" charset="-122"/>
                <a:ea typeface="微软雅黑" pitchFamily="34" charset="-122"/>
              </a:rPr>
              <a:t>每个子女每月</a:t>
            </a:r>
            <a:r>
              <a:rPr lang="en-US" altLang="zh-CN" sz="2400" b="1" dirty="0" smtClean="0">
                <a:solidFill>
                  <a:prstClr val="black"/>
                </a:solidFill>
                <a:latin typeface="微软雅黑" pitchFamily="34" charset="-122"/>
                <a:ea typeface="微软雅黑" pitchFamily="34" charset="-122"/>
              </a:rPr>
              <a:t>1000</a:t>
            </a:r>
            <a:r>
              <a:rPr lang="zh-CN" altLang="en-US" sz="2400" b="1" dirty="0" smtClean="0">
                <a:solidFill>
                  <a:prstClr val="black"/>
                </a:solidFill>
                <a:latin typeface="微软雅黑" pitchFamily="34" charset="-122"/>
                <a:ea typeface="微软雅黑" pitchFamily="34" charset="-122"/>
              </a:rPr>
              <a:t>元标准扣除</a:t>
            </a:r>
            <a:endParaRPr lang="en-US" altLang="zh-CN" sz="2400" b="1" dirty="0" smtClean="0">
              <a:solidFill>
                <a:prstClr val="black"/>
              </a:solidFill>
              <a:latin typeface="微软雅黑" pitchFamily="34" charset="-122"/>
              <a:ea typeface="微软雅黑" pitchFamily="34" charset="-122"/>
            </a:endParaRPr>
          </a:p>
        </p:txBody>
      </p:sp>
      <p:sp>
        <p:nvSpPr>
          <p:cNvPr id="9" name="圆角矩形 8"/>
          <p:cNvSpPr/>
          <p:nvPr/>
        </p:nvSpPr>
        <p:spPr>
          <a:xfrm>
            <a:off x="2339752" y="3068960"/>
            <a:ext cx="4320480" cy="792088"/>
          </a:xfrm>
          <a:prstGeom prst="roundRect">
            <a:avLst/>
          </a:prstGeom>
          <a:solidFill>
            <a:schemeClr val="tx2">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2987824" y="3212976"/>
            <a:ext cx="381642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以上符合条件的父母</a:t>
            </a:r>
            <a:endParaRPr lang="zh-CN" altLang="en-US" sz="2400" b="1" dirty="0">
              <a:solidFill>
                <a:schemeClr val="bg1"/>
              </a:solidFill>
              <a:latin typeface="微软雅黑" pitchFamily="34" charset="-122"/>
              <a:ea typeface="微软雅黑" pitchFamily="34" charset="-122"/>
            </a:endParaRPr>
          </a:p>
        </p:txBody>
      </p:sp>
      <p:grpSp>
        <p:nvGrpSpPr>
          <p:cNvPr id="21" name="组合 20"/>
          <p:cNvGrpSpPr/>
          <p:nvPr/>
        </p:nvGrpSpPr>
        <p:grpSpPr>
          <a:xfrm>
            <a:off x="179512" y="4293096"/>
            <a:ext cx="3744416" cy="1296144"/>
            <a:chOff x="611560" y="4293096"/>
            <a:chExt cx="3744416" cy="1296144"/>
          </a:xfrm>
        </p:grpSpPr>
        <p:sp>
          <p:nvSpPr>
            <p:cNvPr id="12" name="矩形 11"/>
            <p:cNvSpPr/>
            <p:nvPr/>
          </p:nvSpPr>
          <p:spPr>
            <a:xfrm>
              <a:off x="611560" y="4941168"/>
              <a:ext cx="374441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611560" y="4293096"/>
              <a:ext cx="3744416" cy="1181745"/>
              <a:chOff x="611560" y="4293096"/>
              <a:chExt cx="3384376" cy="1181745"/>
            </a:xfrm>
          </p:grpSpPr>
          <p:sp>
            <p:nvSpPr>
              <p:cNvPr id="11" name="同侧圆角矩形 10"/>
              <p:cNvSpPr/>
              <p:nvPr/>
            </p:nvSpPr>
            <p:spPr>
              <a:xfrm>
                <a:off x="611560" y="4293096"/>
                <a:ext cx="3384376" cy="648072"/>
              </a:xfrm>
              <a:prstGeom prst="round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755576" y="4437112"/>
                <a:ext cx="3024336" cy="461665"/>
              </a:xfrm>
              <a:prstGeom prst="rect">
                <a:avLst/>
              </a:prstGeom>
              <a:noFill/>
            </p:spPr>
            <p:txBody>
              <a:bodyPr wrap="square" rtlCol="0">
                <a:spAutoFit/>
              </a:bodyPr>
              <a:lstStyle/>
              <a:p>
                <a:pPr algn="ctr"/>
                <a:r>
                  <a:rPr lang="zh-CN" altLang="en-US" sz="2400" b="1" dirty="0" smtClean="0">
                    <a:solidFill>
                      <a:schemeClr val="bg1"/>
                    </a:solidFill>
                    <a:latin typeface="微软雅黑" pitchFamily="34" charset="-122"/>
                    <a:ea typeface="微软雅黑" pitchFamily="34" charset="-122"/>
                  </a:rPr>
                  <a:t>由其中一方</a:t>
                </a:r>
                <a:endParaRPr lang="zh-CN" altLang="en-US" sz="2400" b="1" dirty="0">
                  <a:solidFill>
                    <a:schemeClr val="bg1"/>
                  </a:solidFill>
                  <a:latin typeface="微软雅黑" pitchFamily="34" charset="-122"/>
                  <a:ea typeface="微软雅黑" pitchFamily="34" charset="-122"/>
                </a:endParaRPr>
              </a:p>
            </p:txBody>
          </p:sp>
          <p:sp>
            <p:nvSpPr>
              <p:cNvPr id="14" name="TextBox 13"/>
              <p:cNvSpPr txBox="1"/>
              <p:nvPr/>
            </p:nvSpPr>
            <p:spPr>
              <a:xfrm>
                <a:off x="683568" y="5013176"/>
                <a:ext cx="3240360" cy="461665"/>
              </a:xfrm>
              <a:prstGeom prst="rect">
                <a:avLst/>
              </a:prstGeom>
              <a:noFill/>
            </p:spPr>
            <p:txBody>
              <a:bodyPr wrap="square" rtlCol="0">
                <a:spAutoFit/>
              </a:bodyPr>
              <a:lstStyle/>
              <a:p>
                <a:pPr algn="ctr"/>
                <a:r>
                  <a:rPr lang="zh-CN" altLang="en-US" sz="2400" b="1" dirty="0" smtClean="0">
                    <a:solidFill>
                      <a:srgbClr val="FFC000"/>
                    </a:solidFill>
                    <a:latin typeface="微软雅黑" pitchFamily="34" charset="-122"/>
                    <a:ea typeface="微软雅黑" pitchFamily="34" charset="-122"/>
                  </a:rPr>
                  <a:t>按扣除标准</a:t>
                </a:r>
                <a:r>
                  <a:rPr lang="en-US" altLang="zh-CN" sz="2400" b="1" dirty="0" smtClean="0">
                    <a:solidFill>
                      <a:srgbClr val="FFC000"/>
                    </a:solidFill>
                    <a:latin typeface="微软雅黑" pitchFamily="34" charset="-122"/>
                    <a:ea typeface="微软雅黑" pitchFamily="34" charset="-122"/>
                  </a:rPr>
                  <a:t>100%</a:t>
                </a:r>
                <a:r>
                  <a:rPr lang="zh-CN" altLang="en-US" sz="2400" b="1" dirty="0" smtClean="0">
                    <a:solidFill>
                      <a:srgbClr val="FFC000"/>
                    </a:solidFill>
                    <a:latin typeface="微软雅黑" pitchFamily="34" charset="-122"/>
                    <a:ea typeface="微软雅黑" pitchFamily="34" charset="-122"/>
                  </a:rPr>
                  <a:t>扣除</a:t>
                </a:r>
                <a:endParaRPr lang="zh-CN" altLang="en-US" sz="2400" b="1" dirty="0">
                  <a:solidFill>
                    <a:srgbClr val="FFC000"/>
                  </a:solidFill>
                  <a:latin typeface="微软雅黑" pitchFamily="34" charset="-122"/>
                  <a:ea typeface="微软雅黑" pitchFamily="34" charset="-122"/>
                </a:endParaRPr>
              </a:p>
            </p:txBody>
          </p:sp>
        </p:grpSp>
      </p:grpSp>
      <p:grpSp>
        <p:nvGrpSpPr>
          <p:cNvPr id="19" name="组合 18"/>
          <p:cNvGrpSpPr/>
          <p:nvPr/>
        </p:nvGrpSpPr>
        <p:grpSpPr>
          <a:xfrm>
            <a:off x="5076056" y="4293096"/>
            <a:ext cx="3888432" cy="1551077"/>
            <a:chOff x="5220072" y="4293096"/>
            <a:chExt cx="3384376" cy="1551077"/>
          </a:xfrm>
        </p:grpSpPr>
        <p:sp>
          <p:nvSpPr>
            <p:cNvPr id="15" name="同侧圆角矩形 14"/>
            <p:cNvSpPr/>
            <p:nvPr/>
          </p:nvSpPr>
          <p:spPr>
            <a:xfrm>
              <a:off x="5220072" y="4293096"/>
              <a:ext cx="3384376" cy="648072"/>
            </a:xfrm>
            <a:prstGeom prst="round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220072" y="4941168"/>
              <a:ext cx="338437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364088" y="4437112"/>
              <a:ext cx="3024336" cy="461665"/>
            </a:xfrm>
            <a:prstGeom prst="rect">
              <a:avLst/>
            </a:prstGeom>
            <a:noFill/>
          </p:spPr>
          <p:txBody>
            <a:bodyPr wrap="square" rtlCol="0">
              <a:spAutoFit/>
            </a:bodyPr>
            <a:lstStyle/>
            <a:p>
              <a:pPr algn="ctr"/>
              <a:r>
                <a:rPr lang="zh-CN" altLang="en-US" sz="2400" b="1" dirty="0" smtClean="0">
                  <a:solidFill>
                    <a:schemeClr val="bg1"/>
                  </a:solidFill>
                  <a:latin typeface="微软雅黑" pitchFamily="34" charset="-122"/>
                  <a:ea typeface="微软雅黑" pitchFamily="34" charset="-122"/>
                </a:rPr>
                <a:t>由双方</a:t>
              </a:r>
              <a:endParaRPr lang="zh-CN" altLang="en-US" sz="2400" b="1" dirty="0">
                <a:solidFill>
                  <a:schemeClr val="bg1"/>
                </a:solidFill>
                <a:latin typeface="微软雅黑" pitchFamily="34" charset="-122"/>
                <a:ea typeface="微软雅黑" pitchFamily="34" charset="-122"/>
              </a:endParaRPr>
            </a:p>
          </p:txBody>
        </p:sp>
        <p:sp>
          <p:nvSpPr>
            <p:cNvPr id="18" name="TextBox 17"/>
            <p:cNvSpPr txBox="1"/>
            <p:nvPr/>
          </p:nvSpPr>
          <p:spPr>
            <a:xfrm>
              <a:off x="5292080" y="5013176"/>
              <a:ext cx="3240360" cy="830997"/>
            </a:xfrm>
            <a:prstGeom prst="rect">
              <a:avLst/>
            </a:prstGeom>
            <a:noFill/>
          </p:spPr>
          <p:txBody>
            <a:bodyPr wrap="square" rtlCol="0">
              <a:spAutoFit/>
            </a:bodyPr>
            <a:lstStyle/>
            <a:p>
              <a:pPr algn="ctr"/>
              <a:r>
                <a:rPr lang="zh-CN" altLang="en-US" sz="2400" b="1" dirty="0" smtClean="0">
                  <a:solidFill>
                    <a:srgbClr val="FFC000"/>
                  </a:solidFill>
                  <a:latin typeface="微软雅黑" pitchFamily="34" charset="-122"/>
                  <a:ea typeface="微软雅黑" pitchFamily="34" charset="-122"/>
                </a:rPr>
                <a:t>分别按扣除标准</a:t>
              </a:r>
              <a:r>
                <a:rPr lang="en-US" altLang="zh-CN" sz="2400" b="1" dirty="0" smtClean="0">
                  <a:solidFill>
                    <a:srgbClr val="FFC000"/>
                  </a:solidFill>
                  <a:latin typeface="微软雅黑" pitchFamily="34" charset="-122"/>
                  <a:ea typeface="微软雅黑" pitchFamily="34" charset="-122"/>
                </a:rPr>
                <a:t>50%</a:t>
              </a:r>
              <a:r>
                <a:rPr lang="zh-CN" altLang="en-US" sz="2400" b="1" dirty="0" smtClean="0">
                  <a:solidFill>
                    <a:srgbClr val="FFC000"/>
                  </a:solidFill>
                  <a:latin typeface="微软雅黑" pitchFamily="34" charset="-122"/>
                  <a:ea typeface="微软雅黑" pitchFamily="34" charset="-122"/>
                </a:rPr>
                <a:t>扣除</a:t>
              </a:r>
              <a:endParaRPr lang="zh-CN" altLang="en-US" sz="2400" b="1" dirty="0">
                <a:solidFill>
                  <a:srgbClr val="FFC000"/>
                </a:solidFill>
                <a:latin typeface="微软雅黑" pitchFamily="34" charset="-122"/>
                <a:ea typeface="微软雅黑" pitchFamily="34" charset="-122"/>
              </a:endParaRPr>
            </a:p>
          </p:txBody>
        </p:sp>
      </p:grpSp>
      <p:sp>
        <p:nvSpPr>
          <p:cNvPr id="22" name="TextBox 21"/>
          <p:cNvSpPr txBox="1"/>
          <p:nvPr/>
        </p:nvSpPr>
        <p:spPr>
          <a:xfrm>
            <a:off x="3995936" y="4437112"/>
            <a:ext cx="1080120" cy="1015663"/>
          </a:xfrm>
          <a:prstGeom prst="rect">
            <a:avLst/>
          </a:prstGeom>
          <a:noFill/>
        </p:spPr>
        <p:txBody>
          <a:bodyPr wrap="square" rtlCol="0">
            <a:spAutoFit/>
          </a:bodyPr>
          <a:lstStyle/>
          <a:p>
            <a:r>
              <a:rPr lang="en-US" altLang="zh-CN" sz="6000" b="1" dirty="0" smtClean="0">
                <a:solidFill>
                  <a:schemeClr val="tx2">
                    <a:lumMod val="60000"/>
                    <a:lumOff val="40000"/>
                  </a:schemeClr>
                </a:solidFill>
                <a:latin typeface="微软雅黑" pitchFamily="34" charset="-122"/>
                <a:ea typeface="微软雅黑" pitchFamily="34" charset="-122"/>
              </a:rPr>
              <a:t>or</a:t>
            </a:r>
            <a:endParaRPr lang="zh-CN" altLang="en-US" sz="6000" b="1" dirty="0">
              <a:solidFill>
                <a:schemeClr val="tx2">
                  <a:lumMod val="60000"/>
                  <a:lumOff val="4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500298" y="1785926"/>
            <a:ext cx="4357718" cy="2000264"/>
          </a:xfrm>
          <a:prstGeom prst="roundRect">
            <a:avLst/>
          </a:prstGeom>
          <a:solidFill>
            <a:schemeClr val="tx2">
              <a:lumMod val="60000"/>
              <a:lumOff val="40000"/>
            </a:schemeClr>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2928926" y="2214554"/>
            <a:ext cx="3500462" cy="1200329"/>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其他专项附加扣除也是依据提示根据个人需要依次填写</a:t>
            </a:r>
            <a:endParaRPr lang="zh-CN" altLang="en-US" sz="2400" b="1" dirty="0">
              <a:solidFill>
                <a:schemeClr val="bg1"/>
              </a:solidFill>
              <a:latin typeface="微软雅黑" pitchFamily="34" charset="-122"/>
              <a:ea typeface="微软雅黑" pitchFamily="34" charset="-122"/>
            </a:endParaRPr>
          </a:p>
        </p:txBody>
      </p:sp>
      <p:sp>
        <p:nvSpPr>
          <p:cNvPr id="4" name="TextBox 3"/>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5" name="下箭头 4"/>
          <p:cNvSpPr/>
          <p:nvPr/>
        </p:nvSpPr>
        <p:spPr>
          <a:xfrm>
            <a:off x="4071934" y="3929066"/>
            <a:ext cx="1357322" cy="1714512"/>
          </a:xfrm>
          <a:prstGeom prst="downArrow">
            <a:avLst/>
          </a:prstGeom>
          <a:solidFill>
            <a:srgbClr val="FF0000"/>
          </a:solidFill>
          <a:ln w="63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714612" y="5643578"/>
            <a:ext cx="4286280" cy="857256"/>
            <a:chOff x="2428860" y="4929198"/>
            <a:chExt cx="4286280" cy="857256"/>
          </a:xfrm>
        </p:grpSpPr>
        <p:sp>
          <p:nvSpPr>
            <p:cNvPr id="8" name="圆角矩形 7"/>
            <p:cNvSpPr/>
            <p:nvPr/>
          </p:nvSpPr>
          <p:spPr>
            <a:xfrm>
              <a:off x="2428860" y="4929198"/>
              <a:ext cx="4286280" cy="857256"/>
            </a:xfrm>
            <a:prstGeom prst="roundRect">
              <a:avLst/>
            </a:prstGeom>
            <a:solidFill>
              <a:schemeClr val="tx2">
                <a:lumMod val="60000"/>
                <a:lumOff val="40000"/>
              </a:schemeClr>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2643174" y="5110475"/>
              <a:ext cx="4000528"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专项附加扣除操作演示视频</a:t>
              </a:r>
              <a:endParaRPr lang="zh-CN" altLang="en-US" sz="2400" b="1" dirty="0">
                <a:solidFill>
                  <a:schemeClr val="bg1"/>
                </a:solidFill>
                <a:latin typeface="微软雅黑" pitchFamily="34" charset="-122"/>
                <a:ea typeface="微软雅黑" pitchFamily="34" charset="-122"/>
              </a:endParaRPr>
            </a:p>
          </p:txBody>
        </p:sp>
      </p:grpSp>
      <p:grpSp>
        <p:nvGrpSpPr>
          <p:cNvPr id="10" name="组合 9"/>
          <p:cNvGrpSpPr/>
          <p:nvPr/>
        </p:nvGrpSpPr>
        <p:grpSpPr>
          <a:xfrm>
            <a:off x="0" y="980728"/>
            <a:ext cx="4932040" cy="648072"/>
            <a:chOff x="0" y="980728"/>
            <a:chExt cx="4932040" cy="648072"/>
          </a:xfrm>
        </p:grpSpPr>
        <p:sp>
          <p:nvSpPr>
            <p:cNvPr id="11" name="单圆角矩形 10"/>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个人所得税</a:t>
              </a:r>
              <a:r>
                <a:rPr lang="en-US" altLang="zh-CN" sz="2400" b="1" dirty="0" smtClean="0">
                  <a:solidFill>
                    <a:schemeClr val="bg1"/>
                  </a:solidFill>
                  <a:latin typeface="微软雅黑" pitchFamily="34" charset="-122"/>
                  <a:ea typeface="微软雅黑" pitchFamily="34" charset="-122"/>
                </a:rPr>
                <a:t>APP</a:t>
              </a:r>
              <a:endParaRPr lang="zh-CN" altLang="en-US" sz="2400" b="1"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爱剪辑-个税app专项附加扣除操作演示.mp4">
            <a:hlinkClick r:id="" action="ppaction://media"/>
          </p:cNvPr>
          <p:cNvPicPr>
            <a:picLocks noRot="1" noChangeAspect="1"/>
          </p:cNvPicPr>
          <p:nvPr>
            <a:videoFile r:link="rId1"/>
          </p:nvPr>
        </p:nvPicPr>
        <p:blipFill>
          <a:blip r:embed="rId3"/>
          <a:stretch>
            <a:fillRect/>
          </a:stretch>
        </p:blipFill>
        <p:spPr>
          <a:xfrm>
            <a:off x="3071802" y="2143116"/>
            <a:ext cx="3048000" cy="2286000"/>
          </a:xfrm>
          <a:prstGeom prst="rect">
            <a:avLst/>
          </a:prstGeom>
        </p:spPr>
      </p:pic>
      <p:sp>
        <p:nvSpPr>
          <p:cNvPr id="4" name="TextBox 3"/>
          <p:cNvSpPr txBox="1"/>
          <p:nvPr/>
        </p:nvSpPr>
        <p:spPr>
          <a:xfrm>
            <a:off x="1547664" y="1"/>
            <a:ext cx="6624736" cy="707886"/>
          </a:xfrm>
          <a:prstGeom prst="rect">
            <a:avLst/>
          </a:prstGeom>
          <a:blipFill>
            <a:blip r:embed="rId4"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第二章、</a:t>
            </a:r>
            <a:r>
              <a:rPr lang="zh-CN" altLang="en-US" sz="4000" b="1" dirty="0" smtClean="0">
                <a:solidFill>
                  <a:schemeClr val="bg1"/>
                </a:solidFill>
                <a:latin typeface="微软雅黑" pitchFamily="34" charset="-122"/>
                <a:ea typeface="微软雅黑" pitchFamily="34" charset="-122"/>
                <a:cs typeface="Arial" pitchFamily="34" charset="0"/>
              </a:rPr>
              <a:t>专项附加扣除采集</a:t>
            </a:r>
            <a:endParaRPr lang="en-US" altLang="zh-CN" sz="4000" b="1" dirty="0" smtClean="0">
              <a:solidFill>
                <a:schemeClr val="bg1"/>
              </a:solidFill>
              <a:latin typeface="微软雅黑" pitchFamily="34" charset="-122"/>
              <a:ea typeface="微软雅黑" pitchFamily="34" charset="-122"/>
              <a:cs typeface="Arial" pitchFamily="34" charset="0"/>
            </a:endParaRPr>
          </a:p>
        </p:txBody>
      </p:sp>
      <p:grpSp>
        <p:nvGrpSpPr>
          <p:cNvPr id="9" name="组合 8"/>
          <p:cNvGrpSpPr/>
          <p:nvPr/>
        </p:nvGrpSpPr>
        <p:grpSpPr>
          <a:xfrm>
            <a:off x="2428860" y="4929198"/>
            <a:ext cx="4286280" cy="857256"/>
            <a:chOff x="2428860" y="4929198"/>
            <a:chExt cx="4286280" cy="857256"/>
          </a:xfrm>
        </p:grpSpPr>
        <p:sp>
          <p:nvSpPr>
            <p:cNvPr id="7" name="圆角矩形 6"/>
            <p:cNvSpPr/>
            <p:nvPr/>
          </p:nvSpPr>
          <p:spPr>
            <a:xfrm>
              <a:off x="2428860" y="4929198"/>
              <a:ext cx="4286280" cy="857256"/>
            </a:xfrm>
            <a:prstGeom prst="roundRect">
              <a:avLst/>
            </a:prstGeom>
            <a:solidFill>
              <a:schemeClr val="tx2">
                <a:lumMod val="60000"/>
                <a:lumOff val="40000"/>
              </a:schemeClr>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000364" y="5110475"/>
              <a:ext cx="3286148" cy="461665"/>
            </a:xfrm>
            <a:prstGeom prst="rect">
              <a:avLst/>
            </a:prstGeom>
            <a:noFill/>
          </p:spPr>
          <p:txBody>
            <a:bodyPr wrap="square" rtlCol="0">
              <a:spAutoFit/>
            </a:bodyPr>
            <a:lstStyle/>
            <a:p>
              <a:r>
                <a:rPr lang="zh-CN" altLang="en-US" sz="2400" b="1" dirty="0" smtClean="0">
                  <a:solidFill>
                    <a:srgbClr val="FFFF00"/>
                  </a:solidFill>
                  <a:latin typeface="微软雅黑" pitchFamily="34" charset="-122"/>
                  <a:ea typeface="微软雅黑" pitchFamily="34" charset="-122"/>
                </a:rPr>
                <a:t>专项附加扣除操作演示</a:t>
              </a:r>
              <a:endParaRPr lang="zh-CN" altLang="en-US" sz="2400" b="1" dirty="0">
                <a:solidFill>
                  <a:srgbClr val="FFFF00"/>
                </a:solidFill>
                <a:latin typeface="微软雅黑" pitchFamily="34" charset="-122"/>
                <a:ea typeface="微软雅黑" pitchFamily="34" charset="-122"/>
              </a:endParaRPr>
            </a:p>
          </p:txBody>
        </p:sp>
      </p:grpSp>
      <p:grpSp>
        <p:nvGrpSpPr>
          <p:cNvPr id="10" name="组合 9"/>
          <p:cNvGrpSpPr/>
          <p:nvPr/>
        </p:nvGrpSpPr>
        <p:grpSpPr>
          <a:xfrm>
            <a:off x="0" y="980728"/>
            <a:ext cx="4932040" cy="648072"/>
            <a:chOff x="0" y="980728"/>
            <a:chExt cx="4932040" cy="648072"/>
          </a:xfrm>
        </p:grpSpPr>
        <p:sp>
          <p:nvSpPr>
            <p:cNvPr id="11" name="单圆角矩形 10"/>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23528" y="1052736"/>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个人所得税</a:t>
              </a:r>
              <a:r>
                <a:rPr lang="en-US" altLang="zh-CN" sz="2400" b="1" dirty="0" smtClean="0">
                  <a:solidFill>
                    <a:schemeClr val="bg1"/>
                  </a:solidFill>
                  <a:latin typeface="微软雅黑" pitchFamily="34" charset="-122"/>
                  <a:ea typeface="微软雅黑" pitchFamily="34" charset="-122"/>
                </a:rPr>
                <a:t>APP</a:t>
              </a:r>
              <a:endParaRPr lang="zh-CN" altLang="en-US" sz="2400" b="1"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前凸弯带形 1"/>
          <p:cNvSpPr/>
          <p:nvPr/>
        </p:nvSpPr>
        <p:spPr>
          <a:xfrm>
            <a:off x="2987824" y="836712"/>
            <a:ext cx="3456384" cy="1152128"/>
          </a:xfrm>
          <a:prstGeom prst="ellipseRibbon">
            <a:avLst/>
          </a:prstGeom>
          <a:solidFill>
            <a:srgbClr val="FF0000"/>
          </a:solidFill>
          <a:ln>
            <a:noFill/>
          </a:ln>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latin typeface="微软雅黑" pitchFamily="34" charset="-122"/>
                <a:ea typeface="微软雅黑" pitchFamily="34" charset="-122"/>
              </a:rPr>
              <a:t>第三章</a:t>
            </a:r>
            <a:endParaRPr lang="zh-CN" altLang="en-US" sz="4000" b="1" dirty="0">
              <a:latin typeface="微软雅黑" pitchFamily="34" charset="-122"/>
              <a:ea typeface="微软雅黑" pitchFamily="34" charset="-122"/>
            </a:endParaRPr>
          </a:p>
        </p:txBody>
      </p:sp>
      <p:sp>
        <p:nvSpPr>
          <p:cNvPr id="3" name="TextBox 2"/>
          <p:cNvSpPr txBox="1"/>
          <p:nvPr/>
        </p:nvSpPr>
        <p:spPr>
          <a:xfrm>
            <a:off x="3995936" y="3068960"/>
            <a:ext cx="1728192" cy="1015663"/>
          </a:xfrm>
          <a:prstGeom prst="rect">
            <a:avLst/>
          </a:prstGeom>
          <a:noFill/>
        </p:spPr>
        <p:txBody>
          <a:bodyPr wrap="square" rtlCol="0">
            <a:spAutoFit/>
          </a:bodyPr>
          <a:lstStyle/>
          <a:p>
            <a:endParaRPr lang="zh-CN" altLang="en-US" sz="6000" dirty="0">
              <a:latin typeface="微软雅黑" pitchFamily="34" charset="-122"/>
              <a:ea typeface="微软雅黑" pitchFamily="34" charset="-122"/>
            </a:endParaRPr>
          </a:p>
        </p:txBody>
      </p:sp>
      <p:sp>
        <p:nvSpPr>
          <p:cNvPr id="4" name="TextBox 3"/>
          <p:cNvSpPr txBox="1"/>
          <p:nvPr/>
        </p:nvSpPr>
        <p:spPr>
          <a:xfrm>
            <a:off x="1043608" y="2852936"/>
            <a:ext cx="7200800" cy="1015663"/>
          </a:xfrm>
          <a:prstGeom prst="rect">
            <a:avLst/>
          </a:prstGeom>
          <a:noFill/>
        </p:spPr>
        <p:txBody>
          <a:bodyPr wrap="square" rtlCol="0">
            <a:spAutoFit/>
          </a:bodyPr>
          <a:lstStyle/>
          <a:p>
            <a:pPr algn="ctr">
              <a:spcBef>
                <a:spcPct val="50000"/>
              </a:spcBef>
            </a:pPr>
            <a:r>
              <a:rPr lang="zh-CN" altLang="en-US" sz="6000" b="1" dirty="0" smtClean="0">
                <a:solidFill>
                  <a:srgbClr val="FF0000"/>
                </a:solidFill>
                <a:latin typeface="微软雅黑" pitchFamily="34" charset="-122"/>
                <a:ea typeface="微软雅黑" pitchFamily="34" charset="-122"/>
              </a:rPr>
              <a:t>累积预扣法</a:t>
            </a:r>
            <a:endParaRPr lang="en-US" altLang="zh-CN" sz="6000" b="1" dirty="0">
              <a:solidFill>
                <a:srgbClr val="FF0000"/>
              </a:solidFill>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第三章、累积预扣法</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4" name="矩形 3"/>
          <p:cNvSpPr/>
          <p:nvPr/>
        </p:nvSpPr>
        <p:spPr>
          <a:xfrm>
            <a:off x="1071538" y="3143248"/>
            <a:ext cx="1857388" cy="1200329"/>
          </a:xfrm>
          <a:prstGeom prst="rect">
            <a:avLst/>
          </a:prstGeom>
        </p:spPr>
        <p:txBody>
          <a:bodyPr wrap="square">
            <a:spAutoFit/>
          </a:bodyPr>
          <a:lstStyle/>
          <a:p>
            <a:r>
              <a:rPr lang="zh-CN" altLang="en-US" sz="2400" b="1" dirty="0" smtClean="0">
                <a:solidFill>
                  <a:schemeClr val="tx2">
                    <a:lumMod val="60000"/>
                    <a:lumOff val="40000"/>
                  </a:schemeClr>
                </a:solidFill>
                <a:latin typeface="微软雅黑" pitchFamily="34" charset="-122"/>
                <a:ea typeface="微软雅黑" pitchFamily="34" charset="-122"/>
              </a:rPr>
              <a:t>单位发工资个税不再按月算！</a:t>
            </a:r>
            <a:endParaRPr lang="zh-CN" altLang="en-US" sz="2400" dirty="0">
              <a:solidFill>
                <a:schemeClr val="tx2">
                  <a:lumMod val="60000"/>
                  <a:lumOff val="40000"/>
                </a:schemeClr>
              </a:solidFill>
              <a:latin typeface="微软雅黑" pitchFamily="34" charset="-122"/>
              <a:ea typeface="微软雅黑" pitchFamily="34" charset="-122"/>
            </a:endParaRPr>
          </a:p>
        </p:txBody>
      </p:sp>
      <p:pic>
        <p:nvPicPr>
          <p:cNvPr id="14338" name="Picture 2"/>
          <p:cNvPicPr>
            <a:picLocks noChangeAspect="1" noChangeArrowheads="1"/>
          </p:cNvPicPr>
          <p:nvPr/>
        </p:nvPicPr>
        <p:blipFill>
          <a:blip r:embed="rId3"/>
          <a:srcRect/>
          <a:stretch>
            <a:fillRect/>
          </a:stretch>
        </p:blipFill>
        <p:spPr bwMode="auto">
          <a:xfrm>
            <a:off x="3214678" y="1214422"/>
            <a:ext cx="5929322" cy="4810125"/>
          </a:xfrm>
          <a:prstGeom prst="rect">
            <a:avLst/>
          </a:prstGeom>
          <a:noFill/>
          <a:ln w="9525">
            <a:noFill/>
            <a:miter lim="800000"/>
            <a:headEnd/>
            <a:tailEnd/>
          </a:ln>
          <a:effectLst/>
        </p:spPr>
      </p:pic>
      <p:sp>
        <p:nvSpPr>
          <p:cNvPr id="6" name="圆角矩形 5"/>
          <p:cNvSpPr/>
          <p:nvPr/>
        </p:nvSpPr>
        <p:spPr>
          <a:xfrm>
            <a:off x="785786" y="2857496"/>
            <a:ext cx="2214578" cy="1785950"/>
          </a:xfrm>
          <a:prstGeom prst="roundRect">
            <a:avLst/>
          </a:prstGeom>
          <a:noFill/>
          <a:ln w="635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500166" y="3000372"/>
            <a:ext cx="6572296" cy="1643074"/>
          </a:xfrm>
          <a:prstGeom prst="roundRect">
            <a:avLst/>
          </a:prstGeom>
          <a:solidFill>
            <a:schemeClr val="tx2">
              <a:lumMod val="60000"/>
              <a:lumOff val="40000"/>
            </a:schemeClr>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第三章、累积预扣法</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圆角矩形 2"/>
          <p:cNvSpPr/>
          <p:nvPr/>
        </p:nvSpPr>
        <p:spPr>
          <a:xfrm>
            <a:off x="928662" y="1214422"/>
            <a:ext cx="3429024" cy="714380"/>
          </a:xfrm>
          <a:prstGeom prst="roundRect">
            <a:avLst/>
          </a:prstGeom>
          <a:solidFill>
            <a:srgbClr val="FFFF00"/>
          </a:solidFill>
          <a:ln w="635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71538" y="1357298"/>
            <a:ext cx="3262432" cy="461665"/>
          </a:xfrm>
          <a:prstGeom prst="rect">
            <a:avLst/>
          </a:prstGeom>
        </p:spPr>
        <p:txBody>
          <a:bodyPr wrap="none">
            <a:spAutoFit/>
          </a:bodyPr>
          <a:lstStyle/>
          <a:p>
            <a:r>
              <a:rPr lang="zh-CN" altLang="en-US" sz="2400" b="1" dirty="0" smtClean="0">
                <a:solidFill>
                  <a:schemeClr val="tx2">
                    <a:lumMod val="60000"/>
                    <a:lumOff val="40000"/>
                  </a:schemeClr>
                </a:solidFill>
                <a:latin typeface="微软雅黑" pitchFamily="34" charset="-122"/>
                <a:ea typeface="微软雅黑" pitchFamily="34" charset="-122"/>
              </a:rPr>
              <a:t>居民个人预扣预缴方法</a:t>
            </a:r>
            <a:endParaRPr lang="zh-CN" altLang="en-US" sz="2400" dirty="0">
              <a:solidFill>
                <a:schemeClr val="tx2">
                  <a:lumMod val="60000"/>
                  <a:lumOff val="40000"/>
                </a:schemeClr>
              </a:solidFill>
              <a:latin typeface="微软雅黑" pitchFamily="34" charset="-122"/>
              <a:ea typeface="微软雅黑" pitchFamily="34" charset="-122"/>
            </a:endParaRPr>
          </a:p>
        </p:txBody>
      </p:sp>
      <p:sp>
        <p:nvSpPr>
          <p:cNvPr id="5" name="矩形 4"/>
          <p:cNvSpPr/>
          <p:nvPr/>
        </p:nvSpPr>
        <p:spPr>
          <a:xfrm>
            <a:off x="1571604" y="3143248"/>
            <a:ext cx="6429420" cy="1200329"/>
          </a:xfrm>
          <a:prstGeom prst="rect">
            <a:avLst/>
          </a:prstGeom>
        </p:spPr>
        <p:txBody>
          <a:bodyPr wrap="square">
            <a:spAutoFit/>
          </a:bodyPr>
          <a:lstStyle/>
          <a:p>
            <a:r>
              <a:rPr lang="zh-CN" altLang="en-US" sz="2400" b="1" dirty="0" smtClean="0">
                <a:solidFill>
                  <a:schemeClr val="bg1"/>
                </a:solidFill>
                <a:latin typeface="微软雅黑" pitchFamily="34" charset="-122"/>
                <a:ea typeface="微软雅黑" pitchFamily="34" charset="-122"/>
              </a:rPr>
              <a:t>累计预扣预缴应纳税所得额</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累计收入</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累计免税收入</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累计减除费用</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累计专项扣除</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累计专项附加扣除</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累计依法确定的其他扣除</a:t>
            </a:r>
            <a:endParaRPr lang="zh-CN" altLang="en-US" sz="2400" b="1" dirty="0">
              <a:solidFill>
                <a:schemeClr val="bg1"/>
              </a:solidFill>
              <a:latin typeface="微软雅黑" pitchFamily="34" charset="-122"/>
              <a:ea typeface="微软雅黑" pitchFamily="34" charset="-122"/>
            </a:endParaRPr>
          </a:p>
        </p:txBody>
      </p:sp>
      <p:sp>
        <p:nvSpPr>
          <p:cNvPr id="7" name="TextBox 6"/>
          <p:cNvSpPr txBox="1"/>
          <p:nvPr/>
        </p:nvSpPr>
        <p:spPr>
          <a:xfrm>
            <a:off x="428596" y="3395963"/>
            <a:ext cx="857256" cy="461665"/>
          </a:xfrm>
          <a:prstGeom prst="rect">
            <a:avLst/>
          </a:prstGeom>
          <a:noFill/>
        </p:spPr>
        <p:txBody>
          <a:bodyPr wrap="square" rtlCol="0">
            <a:spAutoFit/>
          </a:bodyPr>
          <a:lstStyle/>
          <a:p>
            <a:r>
              <a:rPr lang="zh-CN" altLang="en-US" sz="2400" b="1" dirty="0" smtClean="0">
                <a:solidFill>
                  <a:srgbClr val="FFC000"/>
                </a:solidFill>
                <a:latin typeface="微软雅黑" pitchFamily="34" charset="-122"/>
                <a:ea typeface="微软雅黑" pitchFamily="34" charset="-122"/>
              </a:rPr>
              <a:t>公式</a:t>
            </a:r>
            <a:endParaRPr lang="zh-CN" altLang="en-US" sz="2400" b="1" dirty="0">
              <a:solidFill>
                <a:srgbClr val="FFC000"/>
              </a:solidFill>
              <a:latin typeface="微软雅黑" pitchFamily="34" charset="-122"/>
              <a:ea typeface="微软雅黑" pitchFamily="34" charset="-122"/>
            </a:endParaRPr>
          </a:p>
        </p:txBody>
      </p:sp>
      <p:sp>
        <p:nvSpPr>
          <p:cNvPr id="9" name="矩形 8"/>
          <p:cNvSpPr/>
          <p:nvPr/>
        </p:nvSpPr>
        <p:spPr>
          <a:xfrm>
            <a:off x="1000100" y="2000240"/>
            <a:ext cx="4572000" cy="923330"/>
          </a:xfrm>
          <a:prstGeom prst="rect">
            <a:avLst/>
          </a:prstGeom>
        </p:spPr>
        <p:txBody>
          <a:bodyPr>
            <a:spAutoFit/>
          </a:bodyPr>
          <a:lstStyle/>
          <a:p>
            <a:r>
              <a:rPr lang="zh-CN" altLang="en-US" b="1" dirty="0" smtClean="0">
                <a:solidFill>
                  <a:srgbClr val="C00000"/>
                </a:solidFill>
                <a:latin typeface="微软雅黑" pitchFamily="34" charset="-122"/>
                <a:ea typeface="微软雅黑" pitchFamily="34" charset="-122"/>
              </a:rPr>
              <a:t>扣缴义务人向居民个人支付工资、薪金所得时，需要按照“累计预扣法”计算预扣预缴税款。</a:t>
            </a:r>
            <a:endParaRPr lang="zh-CN" altLang="en-US" b="1" dirty="0">
              <a:solidFill>
                <a:srgbClr val="C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428728" y="2428868"/>
            <a:ext cx="6357982" cy="32861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500166" y="1000108"/>
            <a:ext cx="4857784" cy="13573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第三章、累积预扣法</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矩形 2"/>
          <p:cNvSpPr/>
          <p:nvPr/>
        </p:nvSpPr>
        <p:spPr>
          <a:xfrm>
            <a:off x="1714480" y="1285860"/>
            <a:ext cx="4572000" cy="923330"/>
          </a:xfrm>
          <a:prstGeom prst="rect">
            <a:avLst/>
          </a:prstGeom>
        </p:spPr>
        <p:txBody>
          <a:bodyPr>
            <a:spAutoFit/>
          </a:bodyPr>
          <a:lstStyle/>
          <a:p>
            <a:r>
              <a:rPr lang="zh-CN" altLang="en-US" b="1" dirty="0" smtClean="0">
                <a:solidFill>
                  <a:schemeClr val="tx2">
                    <a:lumMod val="60000"/>
                    <a:lumOff val="40000"/>
                  </a:schemeClr>
                </a:solidFill>
                <a:latin typeface="微软雅黑" pitchFamily="34" charset="-122"/>
                <a:ea typeface="微软雅黑" pitchFamily="34" charset="-122"/>
              </a:rPr>
              <a:t>上述公式中，员工</a:t>
            </a:r>
            <a:r>
              <a:rPr lang="zh-CN" altLang="en-US" b="1" dirty="0" smtClean="0">
                <a:solidFill>
                  <a:srgbClr val="C00000"/>
                </a:solidFill>
                <a:latin typeface="微软雅黑" pitchFamily="34" charset="-122"/>
                <a:ea typeface="微软雅黑" pitchFamily="34" charset="-122"/>
              </a:rPr>
              <a:t>当期可扣除的专项附加扣除金额</a:t>
            </a:r>
            <a:r>
              <a:rPr lang="zh-CN" altLang="en-US" b="1" dirty="0" smtClean="0">
                <a:solidFill>
                  <a:schemeClr val="tx2">
                    <a:lumMod val="60000"/>
                    <a:lumOff val="40000"/>
                  </a:schemeClr>
                </a:solidFill>
                <a:latin typeface="微软雅黑" pitchFamily="34" charset="-122"/>
                <a:ea typeface="微软雅黑" pitchFamily="34" charset="-122"/>
              </a:rPr>
              <a:t>，为该员工在本单位截至当前月份符合政策条件的扣除金额</a:t>
            </a:r>
            <a:endParaRPr lang="zh-CN" altLang="en-US" b="1" dirty="0">
              <a:solidFill>
                <a:schemeClr val="tx2">
                  <a:lumMod val="60000"/>
                  <a:lumOff val="40000"/>
                </a:schemeClr>
              </a:solidFill>
              <a:latin typeface="微软雅黑" pitchFamily="34" charset="-122"/>
              <a:ea typeface="微软雅黑" pitchFamily="34" charset="-122"/>
            </a:endParaRPr>
          </a:p>
        </p:txBody>
      </p:sp>
      <p:sp>
        <p:nvSpPr>
          <p:cNvPr id="4" name="矩形 3"/>
          <p:cNvSpPr/>
          <p:nvPr/>
        </p:nvSpPr>
        <p:spPr>
          <a:xfrm>
            <a:off x="1643042" y="2428868"/>
            <a:ext cx="6215090" cy="3323987"/>
          </a:xfrm>
          <a:prstGeom prst="rect">
            <a:avLst/>
          </a:prstGeom>
        </p:spPr>
        <p:txBody>
          <a:bodyPr wrap="square">
            <a:spAutoFit/>
          </a:bodyPr>
          <a:lstStyle/>
          <a:p>
            <a:r>
              <a:rPr lang="zh-CN" altLang="en-US" dirty="0" smtClean="0">
                <a:latin typeface="微软雅黑" pitchFamily="34" charset="-122"/>
                <a:ea typeface="微软雅黑" pitchFamily="34" charset="-122"/>
              </a:rPr>
              <a:t>以子女教育为例：</a:t>
            </a:r>
          </a:p>
          <a:p>
            <a:r>
              <a:rPr lang="zh-CN" altLang="en-US" sz="2400" b="1" dirty="0" smtClean="0">
                <a:solidFill>
                  <a:srgbClr val="C00000"/>
                </a:solidFill>
                <a:latin typeface="微软雅黑" pitchFamily="34" charset="-122"/>
                <a:ea typeface="微软雅黑" pitchFamily="34" charset="-122"/>
              </a:rPr>
              <a:t>例</a:t>
            </a:r>
            <a:r>
              <a:rPr lang="en-US" altLang="zh-CN" sz="2400" b="1" dirty="0" smtClean="0">
                <a:solidFill>
                  <a:srgbClr val="C00000"/>
                </a:solidFill>
                <a:latin typeface="微软雅黑" pitchFamily="34" charset="-122"/>
                <a:ea typeface="微软雅黑" pitchFamily="34" charset="-122"/>
              </a:rPr>
              <a:t>1</a:t>
            </a:r>
            <a:r>
              <a:rPr lang="zh-CN" altLang="en-US" dirty="0" smtClean="0">
                <a:latin typeface="微软雅黑" pitchFamily="34" charset="-122"/>
                <a:ea typeface="微软雅黑" pitchFamily="34" charset="-122"/>
              </a:rPr>
              <a:t>：如杨老师</a:t>
            </a:r>
            <a:r>
              <a:rPr lang="en-US" altLang="zh-CN" b="1" dirty="0" smtClean="0">
                <a:solidFill>
                  <a:srgbClr val="C00000"/>
                </a:solidFill>
                <a:latin typeface="微软雅黑" pitchFamily="34" charset="-122"/>
                <a:ea typeface="微软雅黑" pitchFamily="34" charset="-122"/>
              </a:rPr>
              <a:t>2019 </a:t>
            </a:r>
            <a:r>
              <a:rPr lang="zh-CN" altLang="en-US" b="1" dirty="0" smtClean="0">
                <a:solidFill>
                  <a:srgbClr val="C00000"/>
                </a:solidFill>
                <a:latin typeface="微软雅黑" pitchFamily="34" charset="-122"/>
                <a:ea typeface="微软雅黑" pitchFamily="34" charset="-122"/>
              </a:rPr>
              <a:t>年</a:t>
            </a:r>
            <a:r>
              <a:rPr lang="en-US" altLang="zh-CN" b="1" dirty="0" smtClean="0">
                <a:solidFill>
                  <a:srgbClr val="C00000"/>
                </a:solidFill>
                <a:latin typeface="微软雅黑" pitchFamily="34" charset="-122"/>
                <a:ea typeface="微软雅黑" pitchFamily="34" charset="-122"/>
              </a:rPr>
              <a:t>3 </a:t>
            </a:r>
            <a:r>
              <a:rPr lang="zh-CN" altLang="en-US" b="1" dirty="0" smtClean="0">
                <a:solidFill>
                  <a:srgbClr val="C00000"/>
                </a:solidFill>
                <a:latin typeface="微软雅黑" pitchFamily="34" charset="-122"/>
                <a:ea typeface="微软雅黑" pitchFamily="34" charset="-122"/>
              </a:rPr>
              <a:t>月份</a:t>
            </a:r>
            <a:r>
              <a:rPr lang="zh-CN" altLang="en-US" dirty="0" smtClean="0">
                <a:latin typeface="微软雅黑" pitchFamily="34" charset="-122"/>
                <a:ea typeface="微软雅黑" pitchFamily="34" charset="-122"/>
              </a:rPr>
              <a:t>向单位首次</a:t>
            </a:r>
            <a:r>
              <a:rPr lang="zh-CN" altLang="en-US" b="1" dirty="0" smtClean="0">
                <a:solidFill>
                  <a:srgbClr val="C00000"/>
                </a:solidFill>
                <a:latin typeface="微软雅黑" pitchFamily="34" charset="-122"/>
                <a:ea typeface="微软雅黑" pitchFamily="34" charset="-122"/>
              </a:rPr>
              <a:t>报送</a:t>
            </a:r>
            <a:r>
              <a:rPr lang="zh-CN" altLang="en-US" dirty="0" smtClean="0">
                <a:latin typeface="微软雅黑" pitchFamily="34" charset="-122"/>
                <a:ea typeface="微软雅黑" pitchFamily="34" charset="-122"/>
              </a:rPr>
              <a:t>其正在上</a:t>
            </a:r>
          </a:p>
          <a:p>
            <a:r>
              <a:rPr lang="zh-CN" altLang="en-US" dirty="0" smtClean="0">
                <a:latin typeface="微软雅黑" pitchFamily="34" charset="-122"/>
                <a:ea typeface="微软雅黑" pitchFamily="34" charset="-122"/>
              </a:rPr>
              <a:t>幼儿园的</a:t>
            </a:r>
            <a:r>
              <a:rPr lang="en-US" altLang="zh-CN" b="1" dirty="0" smtClean="0">
                <a:solidFill>
                  <a:srgbClr val="C00000"/>
                </a:solidFill>
                <a:latin typeface="微软雅黑" pitchFamily="34" charset="-122"/>
                <a:ea typeface="微软雅黑" pitchFamily="34" charset="-122"/>
              </a:rPr>
              <a:t>4 </a:t>
            </a:r>
            <a:r>
              <a:rPr lang="zh-CN" altLang="en-US" b="1" dirty="0" smtClean="0">
                <a:solidFill>
                  <a:srgbClr val="C00000"/>
                </a:solidFill>
                <a:latin typeface="微软雅黑" pitchFamily="34" charset="-122"/>
                <a:ea typeface="微软雅黑" pitchFamily="34" charset="-122"/>
              </a:rPr>
              <a:t>岁女儿</a:t>
            </a:r>
            <a:r>
              <a:rPr lang="zh-CN" altLang="en-US" dirty="0" smtClean="0">
                <a:latin typeface="微软雅黑" pitchFamily="34" charset="-122"/>
                <a:ea typeface="微软雅黑" pitchFamily="34" charset="-122"/>
              </a:rPr>
              <a:t>相关信息。则</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月份该员工可在本单位发</a:t>
            </a:r>
          </a:p>
          <a:p>
            <a:r>
              <a:rPr lang="zh-CN" altLang="en-US" dirty="0" smtClean="0">
                <a:latin typeface="微软雅黑" pitchFamily="34" charset="-122"/>
                <a:ea typeface="微软雅黑" pitchFamily="34" charset="-122"/>
              </a:rPr>
              <a:t>工资时</a:t>
            </a:r>
            <a:r>
              <a:rPr lang="zh-CN" altLang="en-US" b="1" dirty="0" smtClean="0">
                <a:solidFill>
                  <a:srgbClr val="C00000"/>
                </a:solidFill>
                <a:latin typeface="微软雅黑" pitchFamily="34" charset="-122"/>
                <a:ea typeface="微软雅黑" pitchFamily="34" charset="-122"/>
              </a:rPr>
              <a:t>扣除</a:t>
            </a:r>
            <a:r>
              <a:rPr lang="zh-CN" altLang="en-US" dirty="0" smtClean="0">
                <a:latin typeface="微软雅黑" pitchFamily="34" charset="-122"/>
                <a:ea typeface="微软雅黑" pitchFamily="34" charset="-122"/>
              </a:rPr>
              <a:t>子女教育支出</a:t>
            </a:r>
            <a:r>
              <a:rPr lang="en-US" altLang="zh-CN" b="1" dirty="0" smtClean="0">
                <a:solidFill>
                  <a:srgbClr val="C00000"/>
                </a:solidFill>
                <a:latin typeface="微软雅黑" pitchFamily="34" charset="-122"/>
                <a:ea typeface="微软雅黑" pitchFamily="34" charset="-122"/>
              </a:rPr>
              <a:t>3000</a:t>
            </a:r>
            <a:r>
              <a:rPr lang="zh-CN" altLang="en-US" b="1" dirty="0" smtClean="0">
                <a:solidFill>
                  <a:srgbClr val="C00000"/>
                </a:solidFill>
                <a:latin typeface="微软雅黑" pitchFamily="34" charset="-122"/>
                <a:ea typeface="微软雅黑" pitchFamily="34" charset="-122"/>
              </a:rPr>
              <a:t>元</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1000</a:t>
            </a:r>
            <a:r>
              <a:rPr lang="zh-CN" altLang="en-US" dirty="0" smtClean="0">
                <a:latin typeface="微软雅黑" pitchFamily="34" charset="-122"/>
                <a:ea typeface="微软雅黑" pitchFamily="34" charset="-122"/>
              </a:rPr>
              <a:t>元</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个月）。如果另一老师</a:t>
            </a:r>
            <a:r>
              <a:rPr lang="en-US" altLang="zh-CN" dirty="0" smtClean="0">
                <a:latin typeface="微软雅黑" pitchFamily="34" charset="-122"/>
                <a:ea typeface="微软雅黑" pitchFamily="34" charset="-122"/>
              </a:rPr>
              <a:t>2019 </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3 </a:t>
            </a:r>
            <a:r>
              <a:rPr lang="zh-CN" altLang="en-US" dirty="0" smtClean="0">
                <a:latin typeface="微软雅黑" pitchFamily="34" charset="-122"/>
                <a:ea typeface="微软雅黑" pitchFamily="34" charset="-122"/>
              </a:rPr>
              <a:t>月份向单位首次报送其正在上幼儿园的女儿相关信息，且女儿</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月份刚满</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周岁，则可以扣除子女教育支出支出仅为</a:t>
            </a:r>
            <a:r>
              <a:rPr lang="en-US" altLang="zh-CN" dirty="0" smtClean="0">
                <a:latin typeface="微软雅黑" pitchFamily="34" charset="-122"/>
                <a:ea typeface="微软雅黑" pitchFamily="34" charset="-122"/>
              </a:rPr>
              <a:t>1000</a:t>
            </a:r>
            <a:r>
              <a:rPr lang="zh-CN" altLang="en-US" dirty="0" smtClean="0">
                <a:latin typeface="微软雅黑" pitchFamily="34" charset="-122"/>
                <a:ea typeface="微软雅黑" pitchFamily="34" charset="-122"/>
              </a:rPr>
              <a:t>元（</a:t>
            </a:r>
            <a:r>
              <a:rPr lang="en-US" altLang="zh-CN" dirty="0" smtClean="0">
                <a:latin typeface="微软雅黑" pitchFamily="34" charset="-122"/>
                <a:ea typeface="微软雅黑" pitchFamily="34" charset="-122"/>
              </a:rPr>
              <a:t>1000</a:t>
            </a:r>
            <a:r>
              <a:rPr lang="zh-CN" altLang="en-US" dirty="0" smtClean="0">
                <a:latin typeface="微软雅黑" pitchFamily="34" charset="-122"/>
                <a:ea typeface="微软雅黑" pitchFamily="34" charset="-122"/>
              </a:rPr>
              <a:t>元</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个月）。</a:t>
            </a:r>
          </a:p>
          <a:p>
            <a:r>
              <a:rPr lang="zh-CN" altLang="en-US" sz="2400" b="1" dirty="0" smtClean="0">
                <a:solidFill>
                  <a:srgbClr val="C00000"/>
                </a:solidFill>
                <a:latin typeface="微软雅黑" pitchFamily="34" charset="-122"/>
                <a:ea typeface="微软雅黑" pitchFamily="34" charset="-122"/>
              </a:rPr>
              <a:t>例</a:t>
            </a:r>
            <a:r>
              <a:rPr lang="en-US" altLang="zh-CN" sz="2400" b="1" dirty="0" smtClean="0">
                <a:solidFill>
                  <a:srgbClr val="C00000"/>
                </a:solidFill>
                <a:latin typeface="微软雅黑" pitchFamily="34" charset="-122"/>
                <a:ea typeface="微软雅黑" pitchFamily="34" charset="-122"/>
              </a:rPr>
              <a:t>2</a:t>
            </a:r>
            <a:r>
              <a:rPr lang="zh-CN" altLang="en-US" dirty="0" smtClean="0">
                <a:latin typeface="微软雅黑" pitchFamily="34" charset="-122"/>
                <a:ea typeface="微软雅黑" pitchFamily="34" charset="-122"/>
              </a:rPr>
              <a:t>：如梁老师</a:t>
            </a:r>
            <a:r>
              <a:rPr lang="en-US" altLang="zh-CN" dirty="0" smtClean="0">
                <a:latin typeface="微软雅黑" pitchFamily="34" charset="-122"/>
                <a:ea typeface="微软雅黑" pitchFamily="34" charset="-122"/>
              </a:rPr>
              <a:t>2019 </a:t>
            </a:r>
            <a:r>
              <a:rPr lang="zh-CN" altLang="en-US" dirty="0" smtClean="0">
                <a:latin typeface="微软雅黑" pitchFamily="34" charset="-122"/>
                <a:ea typeface="微软雅黑" pitchFamily="34" charset="-122"/>
              </a:rPr>
              <a:t>年</a:t>
            </a:r>
            <a:r>
              <a:rPr lang="en-US" altLang="zh-CN" b="1" dirty="0" smtClean="0">
                <a:solidFill>
                  <a:srgbClr val="C00000"/>
                </a:solidFill>
                <a:latin typeface="微软雅黑" pitchFamily="34" charset="-122"/>
                <a:ea typeface="微软雅黑" pitchFamily="34" charset="-122"/>
              </a:rPr>
              <a:t>3 </a:t>
            </a:r>
            <a:r>
              <a:rPr lang="zh-CN" altLang="en-US" b="1" dirty="0" smtClean="0">
                <a:solidFill>
                  <a:srgbClr val="C00000"/>
                </a:solidFill>
                <a:latin typeface="微软雅黑" pitchFamily="34" charset="-122"/>
                <a:ea typeface="微软雅黑" pitchFamily="34" charset="-122"/>
              </a:rPr>
              <a:t>月新入职</a:t>
            </a:r>
            <a:r>
              <a:rPr lang="zh-CN" altLang="en-US" dirty="0" smtClean="0">
                <a:latin typeface="微软雅黑" pitchFamily="34" charset="-122"/>
                <a:ea typeface="微软雅黑" pitchFamily="34" charset="-122"/>
              </a:rPr>
              <a:t>本单位开始领工资，</a:t>
            </a:r>
          </a:p>
          <a:p>
            <a:r>
              <a:rPr lang="zh-CN" altLang="en-US" dirty="0" smtClean="0">
                <a:latin typeface="微软雅黑" pitchFamily="34" charset="-122"/>
                <a:ea typeface="微软雅黑" pitchFamily="34" charset="-122"/>
              </a:rPr>
              <a:t>其</a:t>
            </a:r>
            <a:r>
              <a:rPr lang="en-US" altLang="zh-CN" b="1" dirty="0" smtClean="0">
                <a:solidFill>
                  <a:srgbClr val="C00000"/>
                </a:solidFill>
                <a:latin typeface="微软雅黑" pitchFamily="34" charset="-122"/>
                <a:ea typeface="微软雅黑" pitchFamily="34" charset="-122"/>
              </a:rPr>
              <a:t>5</a:t>
            </a:r>
            <a:r>
              <a:rPr lang="zh-CN" altLang="en-US" b="1" dirty="0" smtClean="0">
                <a:solidFill>
                  <a:srgbClr val="C00000"/>
                </a:solidFill>
                <a:latin typeface="微软雅黑" pitchFamily="34" charset="-122"/>
                <a:ea typeface="微软雅黑" pitchFamily="34" charset="-122"/>
              </a:rPr>
              <a:t>月份</a:t>
            </a:r>
            <a:r>
              <a:rPr lang="zh-CN" altLang="en-US" dirty="0" smtClean="0">
                <a:latin typeface="微软雅黑" pitchFamily="34" charset="-122"/>
                <a:ea typeface="微软雅黑" pitchFamily="34" charset="-122"/>
              </a:rPr>
              <a:t>才首次向单位</a:t>
            </a:r>
            <a:r>
              <a:rPr lang="zh-CN" altLang="en-US" b="1" dirty="0" smtClean="0">
                <a:solidFill>
                  <a:srgbClr val="C00000"/>
                </a:solidFill>
                <a:latin typeface="微软雅黑" pitchFamily="34" charset="-122"/>
                <a:ea typeface="微软雅黑" pitchFamily="34" charset="-122"/>
              </a:rPr>
              <a:t>报送</a:t>
            </a:r>
            <a:r>
              <a:rPr lang="zh-CN" altLang="en-US" dirty="0" smtClean="0">
                <a:latin typeface="微软雅黑" pitchFamily="34" charset="-122"/>
                <a:ea typeface="微软雅黑" pitchFamily="34" charset="-122"/>
              </a:rPr>
              <a:t>正在上幼儿园的</a:t>
            </a:r>
            <a:r>
              <a:rPr lang="en-US" altLang="zh-CN" b="1" dirty="0" smtClean="0">
                <a:solidFill>
                  <a:srgbClr val="C00000"/>
                </a:solidFill>
                <a:latin typeface="微软雅黑" pitchFamily="34" charset="-122"/>
                <a:ea typeface="微软雅黑" pitchFamily="34" charset="-122"/>
              </a:rPr>
              <a:t>4 </a:t>
            </a:r>
            <a:r>
              <a:rPr lang="zh-CN" altLang="en-US" b="1" dirty="0" smtClean="0">
                <a:solidFill>
                  <a:srgbClr val="C00000"/>
                </a:solidFill>
                <a:latin typeface="微软雅黑" pitchFamily="34" charset="-122"/>
                <a:ea typeface="微软雅黑" pitchFamily="34" charset="-122"/>
              </a:rPr>
              <a:t>岁女儿</a:t>
            </a:r>
            <a:r>
              <a:rPr lang="zh-CN" altLang="en-US" dirty="0" smtClean="0">
                <a:latin typeface="微软雅黑" pitchFamily="34" charset="-122"/>
                <a:ea typeface="微软雅黑" pitchFamily="34" charset="-122"/>
              </a:rPr>
              <a:t>相关信</a:t>
            </a:r>
          </a:p>
          <a:p>
            <a:r>
              <a:rPr lang="zh-CN" altLang="en-US" dirty="0" smtClean="0">
                <a:latin typeface="微软雅黑" pitchFamily="34" charset="-122"/>
                <a:ea typeface="微软雅黑" pitchFamily="34" charset="-122"/>
              </a:rPr>
              <a:t>息。则</a:t>
            </a:r>
            <a:r>
              <a:rPr lang="en-US" altLang="zh-CN" dirty="0" smtClean="0">
                <a:latin typeface="微软雅黑" pitchFamily="34" charset="-122"/>
                <a:ea typeface="微软雅黑" pitchFamily="34" charset="-122"/>
              </a:rPr>
              <a:t>5</a:t>
            </a:r>
            <a:r>
              <a:rPr lang="zh-CN" altLang="en-US" dirty="0" smtClean="0">
                <a:latin typeface="微软雅黑" pitchFamily="34" charset="-122"/>
                <a:ea typeface="微软雅黑" pitchFamily="34" charset="-122"/>
              </a:rPr>
              <a:t>月份该员工可在本单位发工资时</a:t>
            </a:r>
            <a:r>
              <a:rPr lang="zh-CN" altLang="en-US" b="1" dirty="0" smtClean="0">
                <a:solidFill>
                  <a:srgbClr val="C00000"/>
                </a:solidFill>
                <a:latin typeface="微软雅黑" pitchFamily="34" charset="-122"/>
                <a:ea typeface="微软雅黑" pitchFamily="34" charset="-122"/>
              </a:rPr>
              <a:t>扣除</a:t>
            </a:r>
            <a:r>
              <a:rPr lang="zh-CN" altLang="en-US" dirty="0" smtClean="0">
                <a:latin typeface="微软雅黑" pitchFamily="34" charset="-122"/>
                <a:ea typeface="微软雅黑" pitchFamily="34" charset="-122"/>
              </a:rPr>
              <a:t>的子女教育支</a:t>
            </a:r>
          </a:p>
          <a:p>
            <a:r>
              <a:rPr lang="zh-CN" altLang="en-US" dirty="0" smtClean="0">
                <a:latin typeface="微软雅黑" pitchFamily="34" charset="-122"/>
                <a:ea typeface="微软雅黑" pitchFamily="34" charset="-122"/>
              </a:rPr>
              <a:t>出金额为</a:t>
            </a:r>
            <a:r>
              <a:rPr lang="en-US" altLang="zh-CN" b="1" dirty="0" smtClean="0">
                <a:solidFill>
                  <a:srgbClr val="C00000"/>
                </a:solidFill>
                <a:latin typeface="微软雅黑" pitchFamily="34" charset="-122"/>
                <a:ea typeface="微软雅黑" pitchFamily="34" charset="-122"/>
              </a:rPr>
              <a:t>3000</a:t>
            </a:r>
            <a:r>
              <a:rPr lang="zh-CN" altLang="en-US" b="1" dirty="0" smtClean="0">
                <a:solidFill>
                  <a:srgbClr val="C00000"/>
                </a:solidFill>
                <a:latin typeface="微软雅黑" pitchFamily="34" charset="-122"/>
                <a:ea typeface="微软雅黑" pitchFamily="34" charset="-122"/>
              </a:rPr>
              <a:t>元</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1000</a:t>
            </a:r>
            <a:r>
              <a:rPr lang="zh-CN" altLang="en-US" dirty="0" smtClean="0">
                <a:latin typeface="微软雅黑" pitchFamily="34" charset="-122"/>
                <a:ea typeface="微软雅黑" pitchFamily="34" charset="-122"/>
              </a:rPr>
              <a:t>元</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个月）。</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第三章、累积预扣法</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4" name="圆角矩形 3"/>
          <p:cNvSpPr/>
          <p:nvPr/>
        </p:nvSpPr>
        <p:spPr>
          <a:xfrm>
            <a:off x="1428728" y="1643050"/>
            <a:ext cx="6572296" cy="1643074"/>
          </a:xfrm>
          <a:prstGeom prst="roundRect">
            <a:avLst/>
          </a:prstGeom>
          <a:solidFill>
            <a:schemeClr val="tx2">
              <a:lumMod val="60000"/>
              <a:lumOff val="40000"/>
            </a:schemeClr>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500166" y="1785926"/>
            <a:ext cx="6429420" cy="1200329"/>
          </a:xfrm>
          <a:prstGeom prst="rect">
            <a:avLst/>
          </a:prstGeom>
        </p:spPr>
        <p:txBody>
          <a:bodyPr wrap="square">
            <a:spAutoFit/>
          </a:bodyPr>
          <a:lstStyle/>
          <a:p>
            <a:r>
              <a:rPr lang="zh-CN" altLang="en-US" sz="2400" b="1" dirty="0" smtClean="0">
                <a:solidFill>
                  <a:schemeClr val="bg1"/>
                </a:solidFill>
                <a:latin typeface="微软雅黑" pitchFamily="34" charset="-122"/>
                <a:ea typeface="微软雅黑" pitchFamily="34" charset="-122"/>
              </a:rPr>
              <a:t>本期应预扣预缴税额</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累计</a:t>
            </a:r>
            <a:r>
              <a:rPr lang="zh-CN" altLang="en-US" sz="2400" b="1" dirty="0" smtClean="0">
                <a:solidFill>
                  <a:schemeClr val="bg1"/>
                </a:solidFill>
                <a:latin typeface="微软雅黑" pitchFamily="34" charset="-122"/>
                <a:ea typeface="微软雅黑" pitchFamily="34" charset="-122"/>
              </a:rPr>
              <a:t>预扣预缴应纳税</a:t>
            </a:r>
            <a:r>
              <a:rPr lang="zh-CN" altLang="en-US" sz="2400" b="1" dirty="0" smtClean="0">
                <a:solidFill>
                  <a:srgbClr val="C00000"/>
                </a:solidFill>
                <a:latin typeface="微软雅黑" pitchFamily="34" charset="-122"/>
                <a:ea typeface="微软雅黑" pitchFamily="34" charset="-122"/>
              </a:rPr>
              <a:t>所得额</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rgbClr val="FFFF00"/>
                </a:solidFill>
                <a:latin typeface="微软雅黑" pitchFamily="34" charset="-122"/>
                <a:ea typeface="微软雅黑" pitchFamily="34" charset="-122"/>
              </a:rPr>
              <a:t>预扣率</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速算扣除数</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累计减免税额</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累计</a:t>
            </a:r>
            <a:r>
              <a:rPr lang="zh-CN" altLang="en-US" sz="2400" b="1" dirty="0" smtClean="0">
                <a:solidFill>
                  <a:srgbClr val="C00000"/>
                </a:solidFill>
                <a:latin typeface="微软雅黑" pitchFamily="34" charset="-122"/>
                <a:ea typeface="微软雅黑" pitchFamily="34" charset="-122"/>
              </a:rPr>
              <a:t>已预扣预缴</a:t>
            </a:r>
            <a:r>
              <a:rPr lang="zh-CN" altLang="en-US" sz="2400" b="1" dirty="0" smtClean="0">
                <a:solidFill>
                  <a:schemeClr val="bg1"/>
                </a:solidFill>
                <a:latin typeface="微软雅黑" pitchFamily="34" charset="-122"/>
                <a:ea typeface="微软雅黑" pitchFamily="34" charset="-122"/>
              </a:rPr>
              <a:t>税额。</a:t>
            </a:r>
            <a:endParaRPr lang="zh-CN" altLang="en-US" sz="2400" b="1" dirty="0">
              <a:solidFill>
                <a:schemeClr val="bg1"/>
              </a:solidFill>
              <a:latin typeface="微软雅黑" pitchFamily="34" charset="-122"/>
              <a:ea typeface="微软雅黑" pitchFamily="34" charset="-122"/>
            </a:endParaRPr>
          </a:p>
        </p:txBody>
      </p:sp>
      <p:pic>
        <p:nvPicPr>
          <p:cNvPr id="15362" name="Picture 2"/>
          <p:cNvPicPr>
            <a:picLocks noChangeAspect="1" noChangeArrowheads="1"/>
          </p:cNvPicPr>
          <p:nvPr/>
        </p:nvPicPr>
        <p:blipFill>
          <a:blip r:embed="rId3"/>
          <a:srcRect/>
          <a:stretch>
            <a:fillRect/>
          </a:stretch>
        </p:blipFill>
        <p:spPr bwMode="auto">
          <a:xfrm>
            <a:off x="1643042" y="3452835"/>
            <a:ext cx="6162675" cy="3190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785786" y="2143116"/>
            <a:ext cx="7786742" cy="2928958"/>
          </a:xfrm>
          <a:prstGeom prst="round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57224" y="2214554"/>
            <a:ext cx="7715304" cy="2677656"/>
          </a:xfrm>
          <a:prstGeom prst="rect">
            <a:avLst/>
          </a:prstGeom>
        </p:spPr>
        <p:txBody>
          <a:bodyPr wrap="square">
            <a:spAutoFit/>
          </a:bodyPr>
          <a:lstStyle/>
          <a:p>
            <a:r>
              <a:rPr lang="zh-CN" altLang="en-US" sz="2400" b="1" dirty="0" smtClean="0">
                <a:solidFill>
                  <a:srgbClr val="C00000"/>
                </a:solidFill>
                <a:latin typeface="微软雅黑" pitchFamily="34" charset="-122"/>
                <a:ea typeface="微软雅黑" pitchFamily="34" charset="-122"/>
              </a:rPr>
              <a:t>例</a:t>
            </a:r>
            <a:r>
              <a:rPr lang="en-US" altLang="zh-CN" sz="2400" b="1" dirty="0" smtClean="0">
                <a:solidFill>
                  <a:srgbClr val="C00000"/>
                </a:solidFill>
                <a:latin typeface="微软雅黑" pitchFamily="34" charset="-122"/>
                <a:ea typeface="微软雅黑" pitchFamily="34" charset="-122"/>
              </a:rPr>
              <a:t>3</a:t>
            </a:r>
            <a:r>
              <a:rPr lang="zh-CN" altLang="en-US" dirty="0" smtClean="0"/>
              <a:t>：</a:t>
            </a:r>
            <a:r>
              <a:rPr lang="zh-CN" altLang="en-US" dirty="0" smtClean="0">
                <a:latin typeface="微软雅黑" pitchFamily="34" charset="-122"/>
                <a:ea typeface="微软雅黑" pitchFamily="34" charset="-122"/>
              </a:rPr>
              <a:t>宋老师</a:t>
            </a:r>
            <a:r>
              <a:rPr lang="en-US" altLang="zh-CN" dirty="0" smtClean="0">
                <a:latin typeface="微软雅黑" pitchFamily="34" charset="-122"/>
                <a:ea typeface="微软雅黑" pitchFamily="34" charset="-122"/>
              </a:rPr>
              <a:t>2017 </a:t>
            </a:r>
            <a:r>
              <a:rPr lang="zh-CN" altLang="en-US" dirty="0" smtClean="0">
                <a:latin typeface="微软雅黑" pitchFamily="34" charset="-122"/>
                <a:ea typeface="微软雅黑" pitchFamily="34" charset="-122"/>
              </a:rPr>
              <a:t>年入职，</a:t>
            </a:r>
            <a:r>
              <a:rPr lang="en-US" altLang="zh-CN" dirty="0" smtClean="0">
                <a:latin typeface="微软雅黑" pitchFamily="34" charset="-122"/>
                <a:ea typeface="微软雅黑" pitchFamily="34" charset="-122"/>
              </a:rPr>
              <a:t>2019 </a:t>
            </a:r>
            <a:r>
              <a:rPr lang="zh-CN" altLang="en-US" dirty="0" smtClean="0">
                <a:latin typeface="微软雅黑" pitchFamily="34" charset="-122"/>
                <a:ea typeface="微软雅黑" pitchFamily="34" charset="-122"/>
              </a:rPr>
              <a:t>年每月应发工资均为</a:t>
            </a:r>
            <a:r>
              <a:rPr lang="en-US" altLang="zh-CN" dirty="0" smtClean="0">
                <a:latin typeface="微软雅黑" pitchFamily="34" charset="-122"/>
                <a:ea typeface="微软雅黑" pitchFamily="34" charset="-122"/>
              </a:rPr>
              <a:t>10000 </a:t>
            </a:r>
            <a:r>
              <a:rPr lang="zh-CN" altLang="en-US" dirty="0" smtClean="0">
                <a:latin typeface="微软雅黑" pitchFamily="34" charset="-122"/>
                <a:ea typeface="微软雅黑" pitchFamily="34" charset="-122"/>
              </a:rPr>
              <a:t>元，每月减除费用</a:t>
            </a:r>
            <a:r>
              <a:rPr lang="en-US" altLang="zh-CN" dirty="0" smtClean="0">
                <a:latin typeface="微软雅黑" pitchFamily="34" charset="-122"/>
                <a:ea typeface="微软雅黑" pitchFamily="34" charset="-122"/>
              </a:rPr>
              <a:t>5000 </a:t>
            </a:r>
            <a:r>
              <a:rPr lang="zh-CN" altLang="en-US" dirty="0" smtClean="0">
                <a:latin typeface="微软雅黑" pitchFamily="34" charset="-122"/>
                <a:ea typeface="微软雅黑" pitchFamily="34" charset="-122"/>
              </a:rPr>
              <a:t>元，“三险一金”等专项扣除为</a:t>
            </a:r>
            <a:r>
              <a:rPr lang="en-US" altLang="zh-CN" dirty="0" smtClean="0">
                <a:latin typeface="微软雅黑" pitchFamily="34" charset="-122"/>
                <a:ea typeface="微软雅黑" pitchFamily="34" charset="-122"/>
              </a:rPr>
              <a:t>1500 </a:t>
            </a:r>
            <a:r>
              <a:rPr lang="zh-CN" altLang="en-US" dirty="0" smtClean="0">
                <a:latin typeface="微软雅黑" pitchFamily="34" charset="-122"/>
                <a:ea typeface="微软雅黑" pitchFamily="34" charset="-122"/>
              </a:rPr>
              <a:t>元，从</a:t>
            </a:r>
            <a:r>
              <a:rPr lang="en-US" altLang="zh-CN" dirty="0" smtClean="0">
                <a:latin typeface="微软雅黑" pitchFamily="34" charset="-122"/>
                <a:ea typeface="微软雅黑" pitchFamily="34" charset="-122"/>
              </a:rPr>
              <a:t>1 </a:t>
            </a:r>
            <a:r>
              <a:rPr lang="zh-CN" altLang="en-US" dirty="0" smtClean="0">
                <a:latin typeface="微软雅黑" pitchFamily="34" charset="-122"/>
                <a:ea typeface="微软雅黑" pitchFamily="34" charset="-122"/>
              </a:rPr>
              <a:t>月起享受子女教育专项附加扣除</a:t>
            </a:r>
            <a:r>
              <a:rPr lang="en-US" altLang="zh-CN" dirty="0" smtClean="0">
                <a:latin typeface="微软雅黑" pitchFamily="34" charset="-122"/>
                <a:ea typeface="微软雅黑" pitchFamily="34" charset="-122"/>
              </a:rPr>
              <a:t>1000 </a:t>
            </a:r>
            <a:r>
              <a:rPr lang="zh-CN" altLang="en-US" dirty="0" smtClean="0">
                <a:latin typeface="微软雅黑" pitchFamily="34" charset="-122"/>
                <a:ea typeface="微软雅黑" pitchFamily="34" charset="-122"/>
              </a:rPr>
              <a:t>元，假设没有减免收入及减免税额等情况。以前三个月为例，应当按照以下方法计算预扣预缴税额：</a:t>
            </a:r>
          </a:p>
          <a:p>
            <a:r>
              <a:rPr lang="en-US" altLang="zh-CN" b="1" dirty="0" smtClean="0">
                <a:solidFill>
                  <a:srgbClr val="C00000"/>
                </a:solidFill>
                <a:latin typeface="微软雅黑" pitchFamily="34" charset="-122"/>
                <a:ea typeface="微软雅黑" pitchFamily="34" charset="-122"/>
              </a:rPr>
              <a:t>1 </a:t>
            </a:r>
            <a:r>
              <a:rPr lang="zh-CN" altLang="en-US" b="1" dirty="0" smtClean="0">
                <a:solidFill>
                  <a:srgbClr val="C00000"/>
                </a:solidFill>
                <a:latin typeface="微软雅黑" pitchFamily="34" charset="-122"/>
                <a:ea typeface="微软雅黑" pitchFamily="34" charset="-122"/>
              </a:rPr>
              <a:t>月份</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(10000-5000-1500-1000</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×3% =75 </a:t>
            </a:r>
            <a:r>
              <a:rPr lang="zh-CN" altLang="en-US" dirty="0" smtClean="0">
                <a:latin typeface="微软雅黑" pitchFamily="34" charset="-122"/>
                <a:ea typeface="微软雅黑" pitchFamily="34" charset="-122"/>
              </a:rPr>
              <a:t>元；</a:t>
            </a:r>
          </a:p>
          <a:p>
            <a:r>
              <a:rPr lang="en-US" altLang="zh-CN" b="1" dirty="0" smtClean="0">
                <a:solidFill>
                  <a:srgbClr val="C00000"/>
                </a:solidFill>
                <a:latin typeface="微软雅黑" pitchFamily="34" charset="-122"/>
                <a:ea typeface="微软雅黑" pitchFamily="34" charset="-122"/>
              </a:rPr>
              <a:t>2 </a:t>
            </a:r>
            <a:r>
              <a:rPr lang="zh-CN" altLang="en-US" b="1" dirty="0" smtClean="0">
                <a:solidFill>
                  <a:srgbClr val="C00000"/>
                </a:solidFill>
                <a:latin typeface="微软雅黑" pitchFamily="34" charset="-122"/>
                <a:ea typeface="微软雅黑" pitchFamily="34" charset="-122"/>
              </a:rPr>
              <a:t>月份</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(10000×2-5000×2-1500×2-1000×2</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×3%-75 =75 </a:t>
            </a:r>
            <a:r>
              <a:rPr lang="zh-CN" altLang="en-US" dirty="0" smtClean="0">
                <a:latin typeface="微软雅黑" pitchFamily="34" charset="-122"/>
                <a:ea typeface="微软雅黑" pitchFamily="34" charset="-122"/>
              </a:rPr>
              <a:t>元；</a:t>
            </a:r>
            <a:endParaRPr lang="en-US" altLang="zh-CN" dirty="0" smtClean="0">
              <a:latin typeface="微软雅黑" pitchFamily="34" charset="-122"/>
              <a:ea typeface="微软雅黑" pitchFamily="34" charset="-122"/>
            </a:endParaRPr>
          </a:p>
          <a:p>
            <a:r>
              <a:rPr lang="en-US" altLang="zh-CN" b="1" dirty="0" smtClean="0">
                <a:solidFill>
                  <a:srgbClr val="C00000"/>
                </a:solidFill>
                <a:latin typeface="微软雅黑" pitchFamily="34" charset="-122"/>
                <a:ea typeface="微软雅黑" pitchFamily="34" charset="-122"/>
              </a:rPr>
              <a:t>3 </a:t>
            </a:r>
            <a:r>
              <a:rPr lang="zh-CN" altLang="en-US" b="1" dirty="0" smtClean="0">
                <a:solidFill>
                  <a:srgbClr val="C00000"/>
                </a:solidFill>
                <a:latin typeface="微软雅黑" pitchFamily="34" charset="-122"/>
                <a:ea typeface="微软雅黑" pitchFamily="34" charset="-122"/>
              </a:rPr>
              <a:t>月份</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(10000×3-5000×3-1500×3-1000×3</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×3%-75-75 =75 </a:t>
            </a:r>
            <a:r>
              <a:rPr lang="zh-CN" altLang="en-US" dirty="0" smtClean="0">
                <a:latin typeface="微软雅黑" pitchFamily="34" charset="-122"/>
                <a:ea typeface="微软雅黑" pitchFamily="34" charset="-122"/>
              </a:rPr>
              <a:t>元；</a:t>
            </a:r>
          </a:p>
          <a:p>
            <a:r>
              <a:rPr lang="zh-CN" altLang="en-US" dirty="0" smtClean="0">
                <a:latin typeface="微软雅黑" pitchFamily="34" charset="-122"/>
                <a:ea typeface="微软雅黑" pitchFamily="34" charset="-122"/>
              </a:rPr>
              <a:t>进一步计算可知，该纳税人全年累计预扣预缴应纳税所得额为</a:t>
            </a:r>
            <a:r>
              <a:rPr lang="en-US" altLang="zh-CN" dirty="0" smtClean="0">
                <a:latin typeface="微软雅黑" pitchFamily="34" charset="-122"/>
                <a:ea typeface="微软雅黑" pitchFamily="34" charset="-122"/>
              </a:rPr>
              <a:t>30000 </a:t>
            </a:r>
            <a:r>
              <a:rPr lang="zh-CN" altLang="en-US" dirty="0" smtClean="0">
                <a:latin typeface="微软雅黑" pitchFamily="34" charset="-122"/>
                <a:ea typeface="微软雅黑" pitchFamily="34" charset="-122"/>
              </a:rPr>
              <a:t>元，一直适用</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的税率，因此各月应预扣预缴的税款相同。</a:t>
            </a:r>
            <a:endParaRPr lang="zh-CN" altLang="en-US" dirty="0">
              <a:latin typeface="微软雅黑" pitchFamily="34" charset="-122"/>
              <a:ea typeface="微软雅黑" pitchFamily="34" charset="-122"/>
            </a:endParaRPr>
          </a:p>
        </p:txBody>
      </p:sp>
      <p:sp>
        <p:nvSpPr>
          <p:cNvPr id="3" name="TextBox 2"/>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第三章、累积预扣法</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71472" y="2071678"/>
            <a:ext cx="8286808" cy="3643338"/>
          </a:xfrm>
          <a:prstGeom prst="round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第三章、累积预扣法</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矩形 2"/>
          <p:cNvSpPr/>
          <p:nvPr/>
        </p:nvSpPr>
        <p:spPr>
          <a:xfrm>
            <a:off x="714348" y="2214554"/>
            <a:ext cx="8072494" cy="2400657"/>
          </a:xfrm>
          <a:prstGeom prst="rect">
            <a:avLst/>
          </a:prstGeom>
        </p:spPr>
        <p:txBody>
          <a:bodyPr wrap="square">
            <a:spAutoFit/>
          </a:bodyPr>
          <a:lstStyle/>
          <a:p>
            <a:r>
              <a:rPr lang="zh-CN" altLang="en-US" sz="2400" dirty="0" smtClean="0">
                <a:solidFill>
                  <a:srgbClr val="C00000"/>
                </a:solidFill>
                <a:latin typeface="微软雅黑" pitchFamily="34" charset="-122"/>
                <a:ea typeface="微软雅黑" pitchFamily="34" charset="-122"/>
              </a:rPr>
              <a:t>例</a:t>
            </a:r>
            <a:r>
              <a:rPr lang="en-US" altLang="zh-CN" sz="2400" dirty="0" smtClean="0">
                <a:solidFill>
                  <a:srgbClr val="C00000"/>
                </a:solidFill>
                <a:latin typeface="微软雅黑" pitchFamily="34" charset="-122"/>
                <a:ea typeface="微软雅黑" pitchFamily="34" charset="-122"/>
              </a:rPr>
              <a:t>4</a:t>
            </a:r>
            <a:r>
              <a:rPr lang="zh-CN" altLang="en-US" dirty="0" smtClean="0">
                <a:latin typeface="微软雅黑" pitchFamily="34" charset="-122"/>
                <a:ea typeface="微软雅黑" pitchFamily="34" charset="-122"/>
              </a:rPr>
              <a:t>：李老师</a:t>
            </a:r>
            <a:r>
              <a:rPr lang="en-US" altLang="zh-CN" dirty="0" smtClean="0">
                <a:latin typeface="微软雅黑" pitchFamily="34" charset="-122"/>
                <a:ea typeface="微软雅黑" pitchFamily="34" charset="-122"/>
              </a:rPr>
              <a:t>2015 </a:t>
            </a:r>
            <a:r>
              <a:rPr lang="zh-CN" altLang="en-US" dirty="0" smtClean="0">
                <a:latin typeface="微软雅黑" pitchFamily="34" charset="-122"/>
                <a:ea typeface="微软雅黑" pitchFamily="34" charset="-122"/>
              </a:rPr>
              <a:t>年入职，</a:t>
            </a:r>
            <a:r>
              <a:rPr lang="en-US" altLang="zh-CN" dirty="0" smtClean="0">
                <a:latin typeface="微软雅黑" pitchFamily="34" charset="-122"/>
                <a:ea typeface="微软雅黑" pitchFamily="34" charset="-122"/>
              </a:rPr>
              <a:t>2019 </a:t>
            </a:r>
            <a:r>
              <a:rPr lang="zh-CN" altLang="en-US" dirty="0" smtClean="0">
                <a:latin typeface="微软雅黑" pitchFamily="34" charset="-122"/>
                <a:ea typeface="微软雅黑" pitchFamily="34" charset="-122"/>
              </a:rPr>
              <a:t>年每月应发工资均为</a:t>
            </a:r>
            <a:r>
              <a:rPr lang="en-US" altLang="zh-CN" dirty="0" smtClean="0">
                <a:latin typeface="微软雅黑" pitchFamily="34" charset="-122"/>
                <a:ea typeface="微软雅黑" pitchFamily="34" charset="-122"/>
              </a:rPr>
              <a:t>30000</a:t>
            </a:r>
            <a:r>
              <a:rPr lang="zh-CN" altLang="en-US" dirty="0" smtClean="0">
                <a:latin typeface="微软雅黑" pitchFamily="34" charset="-122"/>
                <a:ea typeface="微软雅黑" pitchFamily="34" charset="-122"/>
              </a:rPr>
              <a:t>元，每月减除费用</a:t>
            </a:r>
            <a:r>
              <a:rPr lang="en-US" altLang="zh-CN" dirty="0" smtClean="0">
                <a:latin typeface="微软雅黑" pitchFamily="34" charset="-122"/>
                <a:ea typeface="微软雅黑" pitchFamily="34" charset="-122"/>
              </a:rPr>
              <a:t>5000</a:t>
            </a:r>
            <a:r>
              <a:rPr lang="zh-CN" altLang="en-US" dirty="0" smtClean="0">
                <a:latin typeface="微软雅黑" pitchFamily="34" charset="-122"/>
                <a:ea typeface="微软雅黑" pitchFamily="34" charset="-122"/>
              </a:rPr>
              <a:t>元，“三险一金”等专项扣除为</a:t>
            </a:r>
            <a:r>
              <a:rPr lang="en-US" altLang="zh-CN" dirty="0" smtClean="0">
                <a:latin typeface="微软雅黑" pitchFamily="34" charset="-122"/>
                <a:ea typeface="微软雅黑" pitchFamily="34" charset="-122"/>
              </a:rPr>
              <a:t>4500</a:t>
            </a:r>
            <a:r>
              <a:rPr lang="zh-CN" altLang="en-US" dirty="0" smtClean="0">
                <a:latin typeface="微软雅黑" pitchFamily="34" charset="-122"/>
                <a:ea typeface="微软雅黑" pitchFamily="34" charset="-122"/>
              </a:rPr>
              <a:t>元，享受子女教育、赡养老人两项专项附加扣除共计</a:t>
            </a:r>
            <a:r>
              <a:rPr lang="en-US" altLang="zh-CN" dirty="0" smtClean="0">
                <a:latin typeface="微软雅黑" pitchFamily="34" charset="-122"/>
                <a:ea typeface="微软雅黑" pitchFamily="34" charset="-122"/>
              </a:rPr>
              <a:t>2000</a:t>
            </a:r>
            <a:r>
              <a:rPr lang="zh-CN" altLang="en-US" dirty="0" smtClean="0">
                <a:latin typeface="微软雅黑" pitchFamily="34" charset="-122"/>
                <a:ea typeface="微软雅黑" pitchFamily="34" charset="-122"/>
              </a:rPr>
              <a:t>元，假设没有减免收入及减免税额等情况。以前三个月为例，应当按照以下方法计算各月应预扣预缴税额：</a:t>
            </a:r>
          </a:p>
          <a:p>
            <a:r>
              <a:rPr lang="en-US" altLang="zh-CN" dirty="0" smtClean="0">
                <a:latin typeface="微软雅黑" pitchFamily="34" charset="-122"/>
                <a:ea typeface="微软雅黑" pitchFamily="34" charset="-122"/>
              </a:rPr>
              <a:t>1 </a:t>
            </a:r>
            <a:r>
              <a:rPr lang="zh-CN" altLang="en-US" dirty="0" smtClean="0">
                <a:latin typeface="微软雅黑" pitchFamily="34" charset="-122"/>
                <a:ea typeface="微软雅黑" pitchFamily="34" charset="-122"/>
              </a:rPr>
              <a:t>月份：</a:t>
            </a:r>
            <a:r>
              <a:rPr lang="en-US" altLang="zh-CN" dirty="0" smtClean="0">
                <a:latin typeface="微软雅黑" pitchFamily="34" charset="-122"/>
                <a:ea typeface="微软雅黑" pitchFamily="34" charset="-122"/>
              </a:rPr>
              <a:t>(30000–5000-4500-2000</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×3% = 555 </a:t>
            </a:r>
            <a:r>
              <a:rPr lang="zh-CN" altLang="en-US" dirty="0" smtClean="0">
                <a:latin typeface="微软雅黑" pitchFamily="34" charset="-122"/>
                <a:ea typeface="微软雅黑" pitchFamily="34" charset="-122"/>
              </a:rPr>
              <a:t>元；</a:t>
            </a:r>
          </a:p>
          <a:p>
            <a:r>
              <a:rPr lang="en-US" altLang="zh-CN" dirty="0" smtClean="0">
                <a:latin typeface="微软雅黑" pitchFamily="34" charset="-122"/>
                <a:ea typeface="微软雅黑" pitchFamily="34" charset="-122"/>
              </a:rPr>
              <a:t>2 </a:t>
            </a:r>
            <a:r>
              <a:rPr lang="zh-CN" altLang="en-US" dirty="0" smtClean="0">
                <a:latin typeface="微软雅黑" pitchFamily="34" charset="-122"/>
                <a:ea typeface="微软雅黑" pitchFamily="34" charset="-122"/>
              </a:rPr>
              <a:t>月份：</a:t>
            </a:r>
            <a:r>
              <a:rPr lang="en-US" altLang="zh-CN" dirty="0" smtClean="0">
                <a:latin typeface="微软雅黑" pitchFamily="34" charset="-122"/>
                <a:ea typeface="微软雅黑" pitchFamily="34" charset="-122"/>
              </a:rPr>
              <a:t>(30000×2-5000×2-4500×2-2000×2</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×10%-2520 -555 =625 </a:t>
            </a:r>
            <a:r>
              <a:rPr lang="zh-CN" altLang="en-US" dirty="0" smtClean="0">
                <a:latin typeface="微软雅黑" pitchFamily="34" charset="-122"/>
                <a:ea typeface="微软雅黑" pitchFamily="34" charset="-122"/>
              </a:rPr>
              <a:t>元；</a:t>
            </a:r>
          </a:p>
          <a:p>
            <a:r>
              <a:rPr lang="en-US" altLang="zh-CN" dirty="0" smtClean="0">
                <a:latin typeface="微软雅黑" pitchFamily="34" charset="-122"/>
                <a:ea typeface="微软雅黑" pitchFamily="34" charset="-122"/>
              </a:rPr>
              <a:t>3 </a:t>
            </a:r>
            <a:r>
              <a:rPr lang="zh-CN" altLang="en-US" dirty="0" smtClean="0">
                <a:latin typeface="微软雅黑" pitchFamily="34" charset="-122"/>
                <a:ea typeface="微软雅黑" pitchFamily="34" charset="-122"/>
              </a:rPr>
              <a:t>月份：</a:t>
            </a:r>
            <a:r>
              <a:rPr lang="en-US" altLang="zh-CN" dirty="0" smtClean="0">
                <a:latin typeface="微软雅黑" pitchFamily="34" charset="-122"/>
                <a:ea typeface="微软雅黑" pitchFamily="34" charset="-122"/>
              </a:rPr>
              <a:t>(30000×3-5000×3-4500×3-2000×3</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×10%-2520 -555-625 =1850 </a:t>
            </a:r>
            <a:r>
              <a:rPr lang="zh-CN" altLang="en-US" dirty="0" smtClean="0">
                <a:latin typeface="微软雅黑" pitchFamily="34" charset="-122"/>
                <a:ea typeface="微软雅黑" pitchFamily="34" charset="-122"/>
              </a:rPr>
              <a:t>元；</a:t>
            </a:r>
            <a:endParaRPr lang="zh-CN" altLang="en-US" dirty="0">
              <a:latin typeface="微软雅黑" pitchFamily="34" charset="-122"/>
              <a:ea typeface="微软雅黑" pitchFamily="34" charset="-122"/>
            </a:endParaRPr>
          </a:p>
        </p:txBody>
      </p:sp>
      <p:sp>
        <p:nvSpPr>
          <p:cNvPr id="4" name="矩形 3"/>
          <p:cNvSpPr/>
          <p:nvPr/>
        </p:nvSpPr>
        <p:spPr>
          <a:xfrm>
            <a:off x="857224" y="4643446"/>
            <a:ext cx="7858180" cy="646331"/>
          </a:xfrm>
          <a:prstGeom prst="rect">
            <a:avLst/>
          </a:prstGeom>
        </p:spPr>
        <p:txBody>
          <a:bodyPr wrap="square">
            <a:spAutoFit/>
          </a:bodyPr>
          <a:lstStyle/>
          <a:p>
            <a:r>
              <a:rPr lang="zh-CN" altLang="en-US" dirty="0" smtClean="0">
                <a:latin typeface="微软雅黑" pitchFamily="34" charset="-122"/>
                <a:ea typeface="微软雅黑" pitchFamily="34" charset="-122"/>
              </a:rPr>
              <a:t>上述计算结果表明，由于</a:t>
            </a: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月份累计预扣预缴应纳税所得额为</a:t>
            </a:r>
            <a:r>
              <a:rPr lang="en-US" altLang="zh-CN" dirty="0" smtClean="0">
                <a:latin typeface="微软雅黑" pitchFamily="34" charset="-122"/>
                <a:ea typeface="微软雅黑" pitchFamily="34" charset="-122"/>
              </a:rPr>
              <a:t>37000</a:t>
            </a:r>
            <a:r>
              <a:rPr lang="zh-CN" altLang="en-US" dirty="0" smtClean="0">
                <a:latin typeface="微软雅黑" pitchFamily="34" charset="-122"/>
                <a:ea typeface="微软雅黑" pitchFamily="34" charset="-122"/>
              </a:rPr>
              <a:t>元，已适用</a:t>
            </a:r>
            <a:r>
              <a:rPr lang="en-US" altLang="zh-CN" dirty="0" smtClean="0">
                <a:latin typeface="微软雅黑" pitchFamily="34" charset="-122"/>
                <a:ea typeface="微软雅黑" pitchFamily="34" charset="-122"/>
              </a:rPr>
              <a:t>10%</a:t>
            </a:r>
            <a:r>
              <a:rPr lang="zh-CN" altLang="en-US" dirty="0" smtClean="0">
                <a:latin typeface="微软雅黑" pitchFamily="34" charset="-122"/>
                <a:ea typeface="微软雅黑" pitchFamily="34" charset="-122"/>
              </a:rPr>
              <a:t>的税率，因此</a:t>
            </a: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月份和</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月份应预扣预缴税款有所增加。</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前凸弯带形 1"/>
          <p:cNvSpPr/>
          <p:nvPr/>
        </p:nvSpPr>
        <p:spPr>
          <a:xfrm>
            <a:off x="2987824" y="836712"/>
            <a:ext cx="3456384" cy="1152128"/>
          </a:xfrm>
          <a:prstGeom prst="ellipseRibbon">
            <a:avLst/>
          </a:prstGeom>
          <a:solidFill>
            <a:srgbClr val="FF0000"/>
          </a:solidFill>
          <a:ln>
            <a:noFill/>
          </a:ln>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latin typeface="微软雅黑" pitchFamily="34" charset="-122"/>
                <a:ea typeface="微软雅黑" pitchFamily="34" charset="-122"/>
              </a:rPr>
              <a:t>第四章</a:t>
            </a:r>
            <a:endParaRPr lang="zh-CN" altLang="en-US" sz="4000" b="1" dirty="0">
              <a:latin typeface="微软雅黑" pitchFamily="34" charset="-122"/>
              <a:ea typeface="微软雅黑" pitchFamily="34" charset="-122"/>
            </a:endParaRPr>
          </a:p>
        </p:txBody>
      </p:sp>
      <p:sp>
        <p:nvSpPr>
          <p:cNvPr id="3" name="TextBox 2"/>
          <p:cNvSpPr txBox="1"/>
          <p:nvPr/>
        </p:nvSpPr>
        <p:spPr>
          <a:xfrm>
            <a:off x="3995936" y="3068960"/>
            <a:ext cx="1728192" cy="1015663"/>
          </a:xfrm>
          <a:prstGeom prst="rect">
            <a:avLst/>
          </a:prstGeom>
          <a:noFill/>
        </p:spPr>
        <p:txBody>
          <a:bodyPr wrap="square" rtlCol="0">
            <a:spAutoFit/>
          </a:bodyPr>
          <a:lstStyle/>
          <a:p>
            <a:endParaRPr lang="zh-CN" altLang="en-US" sz="6000" dirty="0">
              <a:latin typeface="微软雅黑" pitchFamily="34" charset="-122"/>
              <a:ea typeface="微软雅黑" pitchFamily="34" charset="-122"/>
            </a:endParaRPr>
          </a:p>
        </p:txBody>
      </p:sp>
      <p:sp>
        <p:nvSpPr>
          <p:cNvPr id="4" name="TextBox 3"/>
          <p:cNvSpPr txBox="1"/>
          <p:nvPr/>
        </p:nvSpPr>
        <p:spPr>
          <a:xfrm>
            <a:off x="1043608" y="2852936"/>
            <a:ext cx="7200800" cy="1015663"/>
          </a:xfrm>
          <a:prstGeom prst="rect">
            <a:avLst/>
          </a:prstGeom>
          <a:noFill/>
        </p:spPr>
        <p:txBody>
          <a:bodyPr wrap="square" rtlCol="0">
            <a:spAutoFit/>
          </a:bodyPr>
          <a:lstStyle/>
          <a:p>
            <a:pPr algn="ctr">
              <a:spcBef>
                <a:spcPct val="50000"/>
              </a:spcBef>
            </a:pPr>
            <a:r>
              <a:rPr lang="zh-CN" altLang="en-US" sz="6000" b="1" dirty="0" smtClean="0">
                <a:solidFill>
                  <a:srgbClr val="FF0000"/>
                </a:solidFill>
                <a:latin typeface="微软雅黑" pitchFamily="34" charset="-122"/>
                <a:ea typeface="微软雅黑" pitchFamily="34" charset="-122"/>
              </a:rPr>
              <a:t>全年一次性年终奖</a:t>
            </a:r>
            <a:endParaRPr lang="en-US" altLang="zh-CN" sz="6000" b="1" dirty="0">
              <a:solidFill>
                <a:srgbClr val="FF0000"/>
              </a:solidFill>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第一章、</a:t>
            </a:r>
            <a:r>
              <a:rPr lang="zh-CN" altLang="en-US" sz="4000" b="1" dirty="0" smtClean="0">
                <a:solidFill>
                  <a:schemeClr val="bg1"/>
                </a:solidFill>
                <a:latin typeface="微软雅黑" pitchFamily="34" charset="-122"/>
                <a:ea typeface="微软雅黑" pitchFamily="34" charset="-122"/>
                <a:cs typeface="Arial" pitchFamily="34" charset="0"/>
              </a:rPr>
              <a:t>专项附加扣除内容</a:t>
            </a:r>
            <a:endParaRPr lang="en-US" altLang="zh-CN" sz="4000" b="1" dirty="0" smtClean="0">
              <a:solidFill>
                <a:schemeClr val="bg1"/>
              </a:solidFill>
              <a:latin typeface="微软雅黑" pitchFamily="34" charset="-122"/>
              <a:ea typeface="微软雅黑" pitchFamily="34" charset="-122"/>
              <a:cs typeface="Arial" pitchFamily="34" charset="0"/>
            </a:endParaRPr>
          </a:p>
        </p:txBody>
      </p:sp>
      <p:sp>
        <p:nvSpPr>
          <p:cNvPr id="3" name="单圆角矩形 2"/>
          <p:cNvSpPr/>
          <p:nvPr/>
        </p:nvSpPr>
        <p:spPr>
          <a:xfrm>
            <a:off x="0" y="980728"/>
            <a:ext cx="4932040" cy="648072"/>
          </a:xfrm>
          <a:prstGeom prst="round1Rect">
            <a:avLst/>
          </a:prstGeom>
          <a:solidFill>
            <a:srgbClr val="FF000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51520" y="980728"/>
            <a:ext cx="4392488"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子女教育专项附加扣除</a:t>
            </a:r>
            <a:endParaRPr lang="zh-CN" altLang="en-US" sz="3200" b="1" dirty="0">
              <a:solidFill>
                <a:schemeClr val="bg1"/>
              </a:solidFill>
              <a:latin typeface="微软雅黑" pitchFamily="34" charset="-122"/>
              <a:ea typeface="微软雅黑" pitchFamily="34" charset="-122"/>
            </a:endParaRPr>
          </a:p>
        </p:txBody>
      </p:sp>
      <p:sp>
        <p:nvSpPr>
          <p:cNvPr id="5" name="爆炸形 2 4"/>
          <p:cNvSpPr/>
          <p:nvPr/>
        </p:nvSpPr>
        <p:spPr>
          <a:xfrm>
            <a:off x="251520" y="1772816"/>
            <a:ext cx="3384376" cy="1800200"/>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rot="19960668">
            <a:off x="989184" y="2409113"/>
            <a:ext cx="1584176" cy="584775"/>
          </a:xfrm>
          <a:prstGeom prst="rect">
            <a:avLst/>
          </a:prstGeom>
          <a:noFill/>
        </p:spPr>
        <p:txBody>
          <a:bodyPr wrap="square" rtlCol="0">
            <a:spAutoFit/>
          </a:bodyPr>
          <a:lstStyle/>
          <a:p>
            <a:pPr algn="ctr"/>
            <a:r>
              <a:rPr lang="zh-CN" altLang="en-US" sz="3200" b="1" dirty="0" smtClean="0">
                <a:solidFill>
                  <a:schemeClr val="bg1"/>
                </a:solidFill>
                <a:latin typeface="微软雅黑" pitchFamily="34" charset="-122"/>
                <a:ea typeface="微软雅黑" pitchFamily="34" charset="-122"/>
              </a:rPr>
              <a:t>注意</a:t>
            </a:r>
            <a:endParaRPr lang="zh-CN" altLang="en-US" sz="3200" b="1" dirty="0">
              <a:solidFill>
                <a:schemeClr val="bg1"/>
              </a:solidFill>
              <a:latin typeface="微软雅黑" pitchFamily="34" charset="-122"/>
              <a:ea typeface="微软雅黑" pitchFamily="34" charset="-122"/>
            </a:endParaRPr>
          </a:p>
        </p:txBody>
      </p:sp>
      <p:sp>
        <p:nvSpPr>
          <p:cNvPr id="7" name="圆角矩形 6"/>
          <p:cNvSpPr/>
          <p:nvPr/>
        </p:nvSpPr>
        <p:spPr>
          <a:xfrm>
            <a:off x="3635896" y="2708920"/>
            <a:ext cx="5040560" cy="3312368"/>
          </a:xfrm>
          <a:prstGeom prst="roundRect">
            <a:avLst/>
          </a:prstGeom>
          <a:solidFill>
            <a:schemeClr val="tx2">
              <a:lumMod val="60000"/>
              <a:lumOff val="40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211960" y="3140968"/>
            <a:ext cx="4032448" cy="2677656"/>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具体扣除方式在一个纳税年度内不得变更</a:t>
            </a:r>
            <a:endParaRPr lang="en-US" altLang="zh-CN" sz="2400" b="1" dirty="0" smtClean="0">
              <a:solidFill>
                <a:schemeClr val="bg1"/>
              </a:solidFill>
              <a:latin typeface="微软雅黑" pitchFamily="34" charset="-122"/>
              <a:ea typeface="微软雅黑" pitchFamily="34" charset="-122"/>
            </a:endParaRPr>
          </a:p>
          <a:p>
            <a:r>
              <a:rPr lang="zh-CN" altLang="en-US" sz="2400" b="1" dirty="0" smtClean="0">
                <a:solidFill>
                  <a:schemeClr val="bg1"/>
                </a:solidFill>
                <a:latin typeface="微软雅黑" pitchFamily="34" charset="-122"/>
                <a:ea typeface="微软雅黑" pitchFamily="34" charset="-122"/>
              </a:rPr>
              <a:t>纳税人子女在中国境外接受教育的，纳税人应当留存境外学校录取通知书、留学签证等相关教育的证明资料备查</a:t>
            </a:r>
            <a:endParaRPr lang="zh-CN" altLang="en-US" sz="2400" b="1" dirty="0">
              <a:solidFill>
                <a:schemeClr val="bg1"/>
              </a:solidFill>
              <a:latin typeface="微软雅黑" pitchFamily="34" charset="-122"/>
              <a:ea typeface="微软雅黑" pitchFamily="34" charset="-122"/>
            </a:endParaRPr>
          </a:p>
        </p:txBody>
      </p:sp>
      <p:sp>
        <p:nvSpPr>
          <p:cNvPr id="9" name="五边形 8"/>
          <p:cNvSpPr/>
          <p:nvPr/>
        </p:nvSpPr>
        <p:spPr>
          <a:xfrm>
            <a:off x="3923928" y="3212976"/>
            <a:ext cx="216024" cy="36004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a:off x="3923928" y="3933056"/>
            <a:ext cx="216024" cy="36004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第四章、全年一次性年终奖</a:t>
            </a:r>
            <a:endParaRPr lang="en-US" altLang="zh-CN" sz="4000" b="1" dirty="0" smtClean="0">
              <a:solidFill>
                <a:schemeClr val="bg1"/>
              </a:solidFill>
              <a:latin typeface="微软雅黑" pitchFamily="34" charset="-122"/>
              <a:ea typeface="微软雅黑" pitchFamily="34" charset="-122"/>
            </a:endParaRPr>
          </a:p>
        </p:txBody>
      </p:sp>
      <p:pic>
        <p:nvPicPr>
          <p:cNvPr id="16386" name="Picture 2"/>
          <p:cNvPicPr>
            <a:picLocks noChangeAspect="1" noChangeArrowheads="1"/>
          </p:cNvPicPr>
          <p:nvPr/>
        </p:nvPicPr>
        <p:blipFill>
          <a:blip r:embed="rId3"/>
          <a:srcRect/>
          <a:stretch>
            <a:fillRect/>
          </a:stretch>
        </p:blipFill>
        <p:spPr bwMode="auto">
          <a:xfrm>
            <a:off x="3500430" y="1643050"/>
            <a:ext cx="5405420" cy="4980000"/>
          </a:xfrm>
          <a:prstGeom prst="rect">
            <a:avLst/>
          </a:prstGeom>
          <a:noFill/>
          <a:ln w="9525">
            <a:noFill/>
            <a:miter lim="800000"/>
            <a:headEnd/>
            <a:tailEnd/>
          </a:ln>
          <a:effectLst/>
        </p:spPr>
      </p:pic>
      <p:sp>
        <p:nvSpPr>
          <p:cNvPr id="4" name="矩形 3"/>
          <p:cNvSpPr/>
          <p:nvPr/>
        </p:nvSpPr>
        <p:spPr>
          <a:xfrm>
            <a:off x="571472" y="2357430"/>
            <a:ext cx="2857520" cy="2308324"/>
          </a:xfrm>
          <a:prstGeom prst="rect">
            <a:avLst/>
          </a:prstGeom>
        </p:spPr>
        <p:txBody>
          <a:bodyPr wrap="square">
            <a:spAutoFit/>
          </a:bodyPr>
          <a:lstStyle/>
          <a:p>
            <a:r>
              <a:rPr lang="en-US" altLang="zh-CN" u="sng" dirty="0" smtClean="0">
                <a:latin typeface="微软雅黑" pitchFamily="34" charset="-122"/>
                <a:ea typeface="微软雅黑" pitchFamily="34" charset="-122"/>
              </a:rPr>
              <a:t>2018</a:t>
            </a:r>
            <a:r>
              <a:rPr lang="zh-CN" altLang="en-US" u="sng" dirty="0" smtClean="0">
                <a:latin typeface="微软雅黑" pitchFamily="34" charset="-122"/>
                <a:ea typeface="微软雅黑" pitchFamily="34" charset="-122"/>
              </a:rPr>
              <a:t>年</a:t>
            </a:r>
            <a:r>
              <a:rPr lang="en-US" altLang="zh-CN" u="sng" dirty="0" smtClean="0">
                <a:latin typeface="微软雅黑" pitchFamily="34" charset="-122"/>
                <a:ea typeface="微软雅黑" pitchFamily="34" charset="-122"/>
              </a:rPr>
              <a:t>12</a:t>
            </a:r>
            <a:r>
              <a:rPr lang="zh-CN" altLang="en-US" u="sng" dirty="0" smtClean="0">
                <a:latin typeface="微软雅黑" pitchFamily="34" charset="-122"/>
                <a:ea typeface="微软雅黑" pitchFamily="34" charset="-122"/>
              </a:rPr>
              <a:t>月</a:t>
            </a:r>
            <a:r>
              <a:rPr lang="en-US" altLang="zh-CN" u="sng" dirty="0" smtClean="0">
                <a:latin typeface="微软雅黑" pitchFamily="34" charset="-122"/>
                <a:ea typeface="微软雅黑" pitchFamily="34" charset="-122"/>
              </a:rPr>
              <a:t>27</a:t>
            </a:r>
            <a:r>
              <a:rPr lang="zh-CN" altLang="en-US" u="sng" dirty="0" smtClean="0">
                <a:latin typeface="微软雅黑" pitchFamily="34" charset="-122"/>
                <a:ea typeface="微软雅黑" pitchFamily="34" charset="-122"/>
              </a:rPr>
              <a:t>日</a:t>
            </a:r>
            <a:r>
              <a:rPr lang="en-US" altLang="zh-CN" u="sng" dirty="0" smtClean="0">
                <a:latin typeface="微软雅黑" pitchFamily="34" charset="-122"/>
                <a:ea typeface="微软雅黑" pitchFamily="34" charset="-122"/>
              </a:rPr>
              <a:t>《</a:t>
            </a:r>
            <a:r>
              <a:rPr lang="zh-CN" altLang="en-US" u="sng" dirty="0" smtClean="0">
                <a:latin typeface="微软雅黑" pitchFamily="34" charset="-122"/>
                <a:ea typeface="微软雅黑" pitchFamily="34" charset="-122"/>
              </a:rPr>
              <a:t>财政部 税务总局关于个人所得税法修改后有关优惠政策衔接问题的通知</a:t>
            </a:r>
            <a:r>
              <a:rPr lang="en-US" altLang="zh-CN" u="sng" dirty="0" smtClean="0">
                <a:latin typeface="微软雅黑" pitchFamily="34" charset="-122"/>
                <a:ea typeface="微软雅黑" pitchFamily="34" charset="-122"/>
              </a:rPr>
              <a:t>》</a:t>
            </a:r>
            <a:r>
              <a:rPr lang="zh-CN" altLang="en-US" u="sng" dirty="0" smtClean="0">
                <a:latin typeface="微软雅黑" pitchFamily="34" charset="-122"/>
                <a:ea typeface="微软雅黑" pitchFamily="34" charset="-122"/>
              </a:rPr>
              <a:t>（财税</a:t>
            </a:r>
            <a:r>
              <a:rPr lang="en-US" altLang="zh-CN" u="sng" dirty="0" smtClean="0">
                <a:latin typeface="微软雅黑" pitchFamily="34" charset="-122"/>
                <a:ea typeface="微软雅黑" pitchFamily="34" charset="-122"/>
              </a:rPr>
              <a:t>〔2018〕164</a:t>
            </a:r>
            <a:r>
              <a:rPr lang="zh-CN" altLang="en-US" u="sng" dirty="0" smtClean="0">
                <a:latin typeface="微软雅黑" pitchFamily="34" charset="-122"/>
                <a:ea typeface="微软雅黑" pitchFamily="34" charset="-122"/>
              </a:rPr>
              <a:t>号）</a:t>
            </a:r>
            <a:r>
              <a:rPr lang="zh-CN" altLang="en-US" dirty="0" smtClean="0">
                <a:latin typeface="微软雅黑" pitchFamily="34" charset="-122"/>
                <a:ea typeface="微软雅黑" pitchFamily="34" charset="-122"/>
              </a:rPr>
              <a:t>重磅发布，大家最关心的年终奖个税优惠问题，终于明确了！</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071670" y="1500174"/>
            <a:ext cx="4857784" cy="457203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285984" y="1714488"/>
            <a:ext cx="4572000" cy="4247317"/>
          </a:xfrm>
          <a:prstGeom prst="rect">
            <a:avLst/>
          </a:prstGeom>
        </p:spPr>
        <p:txBody>
          <a:bodyPr>
            <a:spAutoFit/>
          </a:bodyPr>
          <a:lstStyle/>
          <a:p>
            <a:r>
              <a:rPr lang="zh-CN" altLang="en-US" dirty="0" smtClean="0">
                <a:latin typeface="微软雅黑" pitchFamily="34" charset="-122"/>
                <a:ea typeface="微软雅黑" pitchFamily="34" charset="-122"/>
              </a:rPr>
              <a:t>根据</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国家税务总局关于调整个人取得全年一次性奖金等计算征收个人所得税方法问题的通知</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（国税发</a:t>
            </a:r>
            <a:r>
              <a:rPr lang="en-US" altLang="zh-CN" dirty="0" smtClean="0">
                <a:latin typeface="微软雅黑" pitchFamily="34" charset="-122"/>
                <a:ea typeface="微软雅黑" pitchFamily="34" charset="-122"/>
              </a:rPr>
              <a:t>[2005]9</a:t>
            </a:r>
            <a:r>
              <a:rPr lang="zh-CN" altLang="en-US" dirty="0" smtClean="0">
                <a:latin typeface="微软雅黑" pitchFamily="34" charset="-122"/>
                <a:ea typeface="微软雅黑" pitchFamily="34" charset="-122"/>
              </a:rPr>
              <a:t>号）第二条规定：“纳税人取得全年一次性奖金，单独作为一个月工资、薪金所得计算纳税，并按以下计税办法，由扣缴义务人发放时代扣代缴。</a:t>
            </a:r>
            <a:br>
              <a:rPr lang="zh-CN" altLang="en-US" dirty="0" smtClean="0">
                <a:latin typeface="微软雅黑" pitchFamily="34" charset="-122"/>
                <a:ea typeface="微软雅黑" pitchFamily="34" charset="-122"/>
              </a:rPr>
            </a:b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一</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先将雇员当月内取得的</a:t>
            </a:r>
            <a:r>
              <a:rPr lang="zh-CN" altLang="en-US" b="1" dirty="0" smtClean="0">
                <a:solidFill>
                  <a:srgbClr val="FF0000"/>
                </a:solidFill>
                <a:latin typeface="微软雅黑" pitchFamily="34" charset="-122"/>
                <a:ea typeface="微软雅黑" pitchFamily="34" charset="-122"/>
              </a:rPr>
              <a:t>全年一次性奖金，除以</a:t>
            </a:r>
            <a:r>
              <a:rPr lang="en-US" altLang="zh-CN" b="1" dirty="0" smtClean="0">
                <a:solidFill>
                  <a:srgbClr val="FF0000"/>
                </a:solidFill>
                <a:latin typeface="微软雅黑" pitchFamily="34" charset="-122"/>
                <a:ea typeface="微软雅黑" pitchFamily="34" charset="-122"/>
              </a:rPr>
              <a:t>12</a:t>
            </a:r>
            <a:r>
              <a:rPr lang="zh-CN" altLang="en-US" b="1" dirty="0" smtClean="0">
                <a:solidFill>
                  <a:srgbClr val="FF0000"/>
                </a:solidFill>
                <a:latin typeface="微软雅黑" pitchFamily="34" charset="-122"/>
                <a:ea typeface="微软雅黑" pitchFamily="34" charset="-122"/>
              </a:rPr>
              <a:t>个月，按其商数确定适用税率和速算扣除数</a:t>
            </a:r>
            <a:r>
              <a:rPr lang="zh-CN" altLang="en-US" dirty="0" smtClean="0">
                <a:latin typeface="微软雅黑" pitchFamily="34" charset="-122"/>
                <a:ea typeface="微软雅黑" pitchFamily="34" charset="-122"/>
              </a:rPr>
              <a:t>。</a:t>
            </a:r>
            <a:br>
              <a:rPr lang="zh-CN" altLang="en-US" dirty="0" smtClean="0">
                <a:latin typeface="微软雅黑" pitchFamily="34" charset="-122"/>
                <a:ea typeface="微软雅黑" pitchFamily="34" charset="-122"/>
              </a:rPr>
            </a:br>
            <a:r>
              <a:rPr lang="zh-CN" altLang="en-US" dirty="0" smtClean="0">
                <a:latin typeface="微软雅黑" pitchFamily="34" charset="-122"/>
                <a:ea typeface="微软雅黑" pitchFamily="34" charset="-122"/>
              </a:rPr>
              <a:t>　　如果在发放年终一次性奖金的当月，雇员当月工资薪金所得低于税法规定的费用扣除额，应将</a:t>
            </a:r>
            <a:r>
              <a:rPr lang="zh-CN" altLang="en-US" b="1" dirty="0" smtClean="0">
                <a:solidFill>
                  <a:srgbClr val="FF0000"/>
                </a:solidFill>
                <a:latin typeface="微软雅黑" pitchFamily="34" charset="-122"/>
                <a:ea typeface="微软雅黑" pitchFamily="34" charset="-122"/>
              </a:rPr>
              <a:t>全年一次性奖金减除“雇员当月工资薪金所得与费用扣除额的差额”后的余额</a:t>
            </a:r>
            <a:r>
              <a:rPr lang="zh-CN" altLang="en-US" dirty="0" smtClean="0">
                <a:latin typeface="微软雅黑" pitchFamily="34" charset="-122"/>
                <a:ea typeface="微软雅黑" pitchFamily="34" charset="-122"/>
              </a:rPr>
              <a:t>，按上述办法</a:t>
            </a:r>
            <a:r>
              <a:rPr lang="zh-CN" altLang="en-US" b="1" dirty="0" smtClean="0">
                <a:solidFill>
                  <a:srgbClr val="FF0000"/>
                </a:solidFill>
                <a:latin typeface="微软雅黑" pitchFamily="34" charset="-122"/>
                <a:ea typeface="微软雅黑" pitchFamily="34" charset="-122"/>
              </a:rPr>
              <a:t>确定</a:t>
            </a:r>
            <a:r>
              <a:rPr lang="zh-CN" altLang="en-US" dirty="0" smtClean="0">
                <a:latin typeface="微软雅黑" pitchFamily="34" charset="-122"/>
                <a:ea typeface="微软雅黑" pitchFamily="34" charset="-122"/>
              </a:rPr>
              <a:t>全年一次性奖金的</a:t>
            </a:r>
            <a:r>
              <a:rPr lang="zh-CN" altLang="en-US" b="1" dirty="0" smtClean="0">
                <a:solidFill>
                  <a:srgbClr val="FF0000"/>
                </a:solidFill>
                <a:latin typeface="微软雅黑" pitchFamily="34" charset="-122"/>
                <a:ea typeface="微软雅黑" pitchFamily="34" charset="-122"/>
              </a:rPr>
              <a:t>适用税率和速算扣除数</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3" name="TextBox 2"/>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第四章、全年一次性年终奖</a:t>
            </a:r>
            <a:endParaRPr lang="en-US" altLang="zh-CN" sz="4000" b="1"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395536" y="4653136"/>
            <a:ext cx="7848872" cy="1944216"/>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395536" y="2420888"/>
            <a:ext cx="7848872" cy="1944216"/>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187624" y="1340768"/>
            <a:ext cx="4536504" cy="93610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331640" y="1412776"/>
            <a:ext cx="4752528" cy="707886"/>
          </a:xfrm>
          <a:prstGeom prst="rect">
            <a:avLst/>
          </a:prstGeom>
          <a:noFill/>
        </p:spPr>
        <p:txBody>
          <a:bodyPr wrap="square" rtlCol="0">
            <a:spAutoFit/>
          </a:bodyPr>
          <a:lstStyle/>
          <a:p>
            <a:r>
              <a:rPr lang="zh-CN" altLang="en-US" sz="4000" b="1" dirty="0" smtClean="0">
                <a:solidFill>
                  <a:srgbClr val="C00000"/>
                </a:solidFill>
                <a:latin typeface="微软雅黑" pitchFamily="34" charset="-122"/>
                <a:ea typeface="微软雅黑" pitchFamily="34" charset="-122"/>
              </a:rPr>
              <a:t>年终奖计算公式</a:t>
            </a:r>
            <a:endParaRPr lang="zh-CN" altLang="en-US" sz="4000" b="1" dirty="0">
              <a:solidFill>
                <a:srgbClr val="C00000"/>
              </a:solidFill>
              <a:latin typeface="微软雅黑" pitchFamily="34" charset="-122"/>
              <a:ea typeface="微软雅黑" pitchFamily="34" charset="-122"/>
            </a:endParaRPr>
          </a:p>
        </p:txBody>
      </p:sp>
      <p:sp>
        <p:nvSpPr>
          <p:cNvPr id="5" name="矩形 4"/>
          <p:cNvSpPr/>
          <p:nvPr/>
        </p:nvSpPr>
        <p:spPr>
          <a:xfrm>
            <a:off x="1187624" y="2636912"/>
            <a:ext cx="7056784" cy="3785652"/>
          </a:xfrm>
          <a:prstGeom prst="rect">
            <a:avLst/>
          </a:prstGeom>
        </p:spPr>
        <p:txBody>
          <a:bodyPr wrap="square">
            <a:spAutoFit/>
          </a:bodyPr>
          <a:lstStyle/>
          <a:p>
            <a:r>
              <a:rPr lang="zh-CN" altLang="en-US" sz="2400" b="1" dirty="0" smtClean="0">
                <a:latin typeface="微软雅黑" pitchFamily="34" charset="-122"/>
                <a:ea typeface="微软雅黑" pitchFamily="34" charset="-122"/>
              </a:rPr>
              <a:t>当月工资超过</a:t>
            </a:r>
            <a:r>
              <a:rPr lang="en-US" altLang="zh-CN" sz="2400" b="1" dirty="0" smtClean="0">
                <a:latin typeface="微软雅黑" pitchFamily="34" charset="-122"/>
                <a:ea typeface="微软雅黑" pitchFamily="34" charset="-122"/>
              </a:rPr>
              <a:t>5000</a:t>
            </a:r>
            <a:r>
              <a:rPr lang="zh-CN" altLang="en-US" sz="2400" b="1" dirty="0" smtClean="0">
                <a:latin typeface="微软雅黑" pitchFamily="34" charset="-122"/>
                <a:ea typeface="微软雅黑" pitchFamily="34" charset="-122"/>
              </a:rPr>
              <a:t>元，根据年终奖</a:t>
            </a:r>
            <a:r>
              <a:rPr lang="en-US" altLang="zh-CN" sz="2400" b="1" dirty="0" smtClean="0">
                <a:latin typeface="微软雅黑" pitchFamily="34" charset="-122"/>
                <a:ea typeface="微软雅黑" pitchFamily="34" charset="-122"/>
              </a:rPr>
              <a:t>/12</a:t>
            </a:r>
            <a:r>
              <a:rPr lang="zh-CN" altLang="en-US" sz="2400" b="1" dirty="0" smtClean="0">
                <a:latin typeface="微软雅黑" pitchFamily="34" charset="-122"/>
                <a:ea typeface="微软雅黑" pitchFamily="34" charset="-122"/>
              </a:rPr>
              <a:t>确定税率和速算扣除数，</a:t>
            </a:r>
            <a:endParaRPr lang="en-US" altLang="zh-CN" sz="2400" b="1" dirty="0" smtClean="0">
              <a:latin typeface="微软雅黑" pitchFamily="34" charset="-122"/>
              <a:ea typeface="微软雅黑" pitchFamily="34" charset="-122"/>
            </a:endParaRPr>
          </a:p>
          <a:p>
            <a:r>
              <a:rPr lang="zh-CN" altLang="en-US" sz="2400" dirty="0" smtClean="0">
                <a:solidFill>
                  <a:srgbClr val="C00000"/>
                </a:solidFill>
                <a:latin typeface="微软雅黑" pitchFamily="34" charset="-122"/>
                <a:ea typeface="微软雅黑" pitchFamily="34" charset="-122"/>
              </a:rPr>
              <a:t>年终奖应交个人所得税</a:t>
            </a:r>
            <a:r>
              <a:rPr lang="en-US" altLang="zh-CN" sz="2400" dirty="0" smtClean="0">
                <a:solidFill>
                  <a:srgbClr val="C00000"/>
                </a:solidFill>
                <a:latin typeface="微软雅黑" pitchFamily="34" charset="-122"/>
                <a:ea typeface="微软雅黑" pitchFamily="34" charset="-122"/>
              </a:rPr>
              <a:t>=</a:t>
            </a:r>
            <a:r>
              <a:rPr lang="zh-CN" altLang="en-US" sz="2400" dirty="0" smtClean="0">
                <a:solidFill>
                  <a:srgbClr val="C00000"/>
                </a:solidFill>
                <a:latin typeface="微软雅黑" pitchFamily="34" charset="-122"/>
                <a:ea typeface="微软雅黑" pitchFamily="34" charset="-122"/>
              </a:rPr>
              <a:t>年终奖</a:t>
            </a:r>
            <a:r>
              <a:rPr lang="en-US" altLang="zh-CN" sz="2400" dirty="0" smtClean="0">
                <a:solidFill>
                  <a:srgbClr val="C00000"/>
                </a:solidFill>
                <a:latin typeface="微软雅黑" pitchFamily="34" charset="-122"/>
                <a:ea typeface="微软雅黑" pitchFamily="34" charset="-122"/>
              </a:rPr>
              <a:t>(A)*</a:t>
            </a:r>
            <a:r>
              <a:rPr lang="zh-CN" altLang="en-US" sz="2400" dirty="0" smtClean="0">
                <a:solidFill>
                  <a:srgbClr val="C00000"/>
                </a:solidFill>
                <a:latin typeface="微软雅黑" pitchFamily="34" charset="-122"/>
                <a:ea typeface="微软雅黑" pitchFamily="34" charset="-122"/>
              </a:rPr>
              <a:t>适用税率</a:t>
            </a:r>
            <a:r>
              <a:rPr lang="en-US" altLang="zh-CN" sz="2400" dirty="0" smtClean="0">
                <a:solidFill>
                  <a:srgbClr val="C00000"/>
                </a:solidFill>
                <a:latin typeface="微软雅黑" pitchFamily="34" charset="-122"/>
                <a:ea typeface="微软雅黑" pitchFamily="34" charset="-122"/>
              </a:rPr>
              <a:t>-</a:t>
            </a:r>
            <a:r>
              <a:rPr lang="zh-CN" altLang="en-US" sz="2400" dirty="0" smtClean="0">
                <a:solidFill>
                  <a:srgbClr val="C00000"/>
                </a:solidFill>
                <a:latin typeface="微软雅黑" pitchFamily="34" charset="-122"/>
                <a:ea typeface="微软雅黑" pitchFamily="34" charset="-122"/>
              </a:rPr>
              <a:t>速算扣除数</a:t>
            </a:r>
            <a:endParaRPr lang="en-US" altLang="zh-CN" sz="2400" dirty="0" smtClean="0">
              <a:solidFill>
                <a:srgbClr val="C00000"/>
              </a:solidFill>
              <a:latin typeface="微软雅黑" pitchFamily="34" charset="-122"/>
              <a:ea typeface="微软雅黑" pitchFamily="34" charset="-122"/>
            </a:endParaRPr>
          </a:p>
          <a:p>
            <a:endParaRPr lang="en-US" altLang="zh-CN" sz="2400" dirty="0" smtClean="0">
              <a:solidFill>
                <a:srgbClr val="C00000"/>
              </a:solidFill>
              <a:latin typeface="微软雅黑" pitchFamily="34" charset="-122"/>
              <a:ea typeface="微软雅黑" pitchFamily="34" charset="-122"/>
            </a:endParaRPr>
          </a:p>
          <a:p>
            <a:endParaRPr lang="en-US" altLang="zh-CN" sz="2400" dirty="0" smtClean="0">
              <a:solidFill>
                <a:srgbClr val="C00000"/>
              </a:solidFill>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当月工资不超过</a:t>
            </a:r>
            <a:r>
              <a:rPr lang="en-US" altLang="zh-CN" sz="2400" b="1" dirty="0" smtClean="0">
                <a:latin typeface="微软雅黑" pitchFamily="34" charset="-122"/>
                <a:ea typeface="微软雅黑" pitchFamily="34" charset="-122"/>
              </a:rPr>
              <a:t>5000</a:t>
            </a:r>
            <a:r>
              <a:rPr lang="zh-CN" altLang="en-US" sz="2400" b="1" dirty="0" smtClean="0">
                <a:latin typeface="微软雅黑" pitchFamily="34" charset="-122"/>
                <a:ea typeface="微软雅黑" pitchFamily="34" charset="-122"/>
              </a:rPr>
              <a:t>元，根据（年终奖</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5000-</a:t>
            </a:r>
            <a:r>
              <a:rPr lang="zh-CN" altLang="en-US" sz="2400" b="1" dirty="0" smtClean="0">
                <a:latin typeface="微软雅黑" pitchFamily="34" charset="-122"/>
                <a:ea typeface="微软雅黑" pitchFamily="34" charset="-122"/>
              </a:rPr>
              <a:t>当月工资））</a:t>
            </a:r>
            <a:r>
              <a:rPr lang="en-US" altLang="zh-CN" sz="2400" b="1" dirty="0" smtClean="0">
                <a:latin typeface="微软雅黑" pitchFamily="34" charset="-122"/>
                <a:ea typeface="微软雅黑" pitchFamily="34" charset="-122"/>
              </a:rPr>
              <a:t>/12</a:t>
            </a:r>
            <a:r>
              <a:rPr lang="zh-CN" altLang="en-US" sz="2400" b="1" dirty="0" smtClean="0">
                <a:latin typeface="微软雅黑" pitchFamily="34" charset="-122"/>
                <a:ea typeface="微软雅黑" pitchFamily="34" charset="-122"/>
              </a:rPr>
              <a:t>确定税率和速算扣除数</a:t>
            </a:r>
          </a:p>
          <a:p>
            <a:r>
              <a:rPr lang="zh-CN" altLang="en-US" sz="2400" dirty="0" smtClean="0">
                <a:solidFill>
                  <a:srgbClr val="C00000"/>
                </a:solidFill>
                <a:latin typeface="微软雅黑" pitchFamily="34" charset="-122"/>
                <a:ea typeface="微软雅黑" pitchFamily="34" charset="-122"/>
              </a:rPr>
              <a:t>年终奖应交个人所得税</a:t>
            </a:r>
            <a:r>
              <a:rPr lang="en-US" altLang="zh-CN" sz="2400" dirty="0" smtClean="0">
                <a:solidFill>
                  <a:srgbClr val="C00000"/>
                </a:solidFill>
                <a:latin typeface="微软雅黑" pitchFamily="34" charset="-122"/>
                <a:ea typeface="微软雅黑" pitchFamily="34" charset="-122"/>
              </a:rPr>
              <a:t>=(</a:t>
            </a:r>
            <a:r>
              <a:rPr lang="zh-CN" altLang="en-US" sz="2400" dirty="0" smtClean="0">
                <a:solidFill>
                  <a:srgbClr val="C00000"/>
                </a:solidFill>
                <a:latin typeface="微软雅黑" pitchFamily="34" charset="-122"/>
                <a:ea typeface="微软雅黑" pitchFamily="34" charset="-122"/>
              </a:rPr>
              <a:t>年终奖</a:t>
            </a:r>
            <a:r>
              <a:rPr lang="en-US" altLang="zh-CN" sz="2400" dirty="0" smtClean="0">
                <a:solidFill>
                  <a:srgbClr val="C00000"/>
                </a:solidFill>
                <a:latin typeface="微软雅黑" pitchFamily="34" charset="-122"/>
                <a:ea typeface="微软雅黑" pitchFamily="34" charset="-122"/>
              </a:rPr>
              <a:t>(A)-</a:t>
            </a:r>
            <a:r>
              <a:rPr lang="zh-CN" altLang="en-US" sz="2400" dirty="0" smtClean="0">
                <a:solidFill>
                  <a:srgbClr val="C00000"/>
                </a:solidFill>
                <a:latin typeface="微软雅黑" pitchFamily="34" charset="-122"/>
                <a:ea typeface="微软雅黑" pitchFamily="34" charset="-122"/>
              </a:rPr>
              <a:t>（</a:t>
            </a:r>
            <a:r>
              <a:rPr lang="en-US" altLang="zh-CN" sz="2400" dirty="0" smtClean="0">
                <a:solidFill>
                  <a:srgbClr val="C00000"/>
                </a:solidFill>
                <a:latin typeface="微软雅黑" pitchFamily="34" charset="-122"/>
                <a:ea typeface="微软雅黑" pitchFamily="34" charset="-122"/>
              </a:rPr>
              <a:t>5000-</a:t>
            </a:r>
            <a:r>
              <a:rPr lang="zh-CN" altLang="en-US" sz="2400" dirty="0" smtClean="0">
                <a:solidFill>
                  <a:srgbClr val="C00000"/>
                </a:solidFill>
                <a:latin typeface="微软雅黑" pitchFamily="34" charset="-122"/>
                <a:ea typeface="微软雅黑" pitchFamily="34" charset="-122"/>
              </a:rPr>
              <a:t>当月工资）</a:t>
            </a:r>
            <a:r>
              <a:rPr lang="en-US" altLang="zh-CN" sz="2400" dirty="0" smtClean="0">
                <a:solidFill>
                  <a:srgbClr val="C00000"/>
                </a:solidFill>
                <a:latin typeface="微软雅黑" pitchFamily="34" charset="-122"/>
                <a:ea typeface="微软雅黑" pitchFamily="34" charset="-122"/>
              </a:rPr>
              <a:t>)*</a:t>
            </a:r>
            <a:r>
              <a:rPr lang="zh-CN" altLang="en-US" sz="2400" dirty="0" smtClean="0">
                <a:solidFill>
                  <a:srgbClr val="C00000"/>
                </a:solidFill>
                <a:latin typeface="微软雅黑" pitchFamily="34" charset="-122"/>
                <a:ea typeface="微软雅黑" pitchFamily="34" charset="-122"/>
              </a:rPr>
              <a:t>适用税率</a:t>
            </a:r>
            <a:r>
              <a:rPr lang="en-US" altLang="zh-CN" sz="2400" dirty="0" smtClean="0">
                <a:solidFill>
                  <a:srgbClr val="C00000"/>
                </a:solidFill>
                <a:latin typeface="微软雅黑" pitchFamily="34" charset="-122"/>
                <a:ea typeface="微软雅黑" pitchFamily="34" charset="-122"/>
              </a:rPr>
              <a:t>-</a:t>
            </a:r>
            <a:r>
              <a:rPr lang="zh-CN" altLang="en-US" sz="2400" dirty="0" smtClean="0">
                <a:solidFill>
                  <a:srgbClr val="C00000"/>
                </a:solidFill>
                <a:latin typeface="微软雅黑" pitchFamily="34" charset="-122"/>
                <a:ea typeface="微软雅黑" pitchFamily="34" charset="-122"/>
              </a:rPr>
              <a:t>速算扣除数</a:t>
            </a:r>
            <a:endParaRPr lang="zh-CN" altLang="en-US" sz="2400" dirty="0">
              <a:solidFill>
                <a:srgbClr val="C00000"/>
              </a:solidFill>
              <a:latin typeface="微软雅黑" pitchFamily="34" charset="-122"/>
              <a:ea typeface="微软雅黑" pitchFamily="34" charset="-122"/>
            </a:endParaRPr>
          </a:p>
        </p:txBody>
      </p:sp>
      <p:sp>
        <p:nvSpPr>
          <p:cNvPr id="6" name="TextBox 5"/>
          <p:cNvSpPr txBox="1"/>
          <p:nvPr/>
        </p:nvSpPr>
        <p:spPr>
          <a:xfrm>
            <a:off x="510516" y="2852936"/>
            <a:ext cx="677108" cy="1368152"/>
          </a:xfrm>
          <a:prstGeom prst="rect">
            <a:avLst/>
          </a:prstGeom>
          <a:noFill/>
        </p:spPr>
        <p:txBody>
          <a:bodyPr vert="eaVert" wrap="square" rtlCol="0">
            <a:spAutoFit/>
          </a:bodyPr>
          <a:lstStyle/>
          <a:p>
            <a:r>
              <a:rPr lang="zh-CN" altLang="en-US" sz="3200" b="1" dirty="0" smtClean="0">
                <a:latin typeface="微软雅黑" pitchFamily="34" charset="-122"/>
                <a:ea typeface="微软雅黑" pitchFamily="34" charset="-122"/>
              </a:rPr>
              <a:t>公式一</a:t>
            </a:r>
            <a:endParaRPr lang="zh-CN" altLang="en-US" sz="3200" b="1" dirty="0">
              <a:latin typeface="微软雅黑" pitchFamily="34" charset="-122"/>
              <a:ea typeface="微软雅黑" pitchFamily="34" charset="-122"/>
            </a:endParaRPr>
          </a:p>
        </p:txBody>
      </p:sp>
      <p:sp>
        <p:nvSpPr>
          <p:cNvPr id="7" name="TextBox 6"/>
          <p:cNvSpPr txBox="1"/>
          <p:nvPr/>
        </p:nvSpPr>
        <p:spPr>
          <a:xfrm>
            <a:off x="467544" y="4941168"/>
            <a:ext cx="677108" cy="1368152"/>
          </a:xfrm>
          <a:prstGeom prst="rect">
            <a:avLst/>
          </a:prstGeom>
          <a:noFill/>
        </p:spPr>
        <p:txBody>
          <a:bodyPr vert="eaVert" wrap="square" rtlCol="0">
            <a:spAutoFit/>
          </a:bodyPr>
          <a:lstStyle/>
          <a:p>
            <a:r>
              <a:rPr lang="zh-CN" altLang="en-US" sz="3200" b="1" dirty="0" smtClean="0">
                <a:latin typeface="微软雅黑" pitchFamily="34" charset="-122"/>
                <a:ea typeface="微软雅黑" pitchFamily="34" charset="-122"/>
              </a:rPr>
              <a:t>公式二</a:t>
            </a:r>
            <a:endParaRPr lang="zh-CN" altLang="en-US" sz="3200" b="1" dirty="0">
              <a:latin typeface="微软雅黑" pitchFamily="34" charset="-122"/>
              <a:ea typeface="微软雅黑" pitchFamily="34" charset="-122"/>
            </a:endParaRPr>
          </a:p>
        </p:txBody>
      </p:sp>
      <p:sp>
        <p:nvSpPr>
          <p:cNvPr id="9" name="TextBox 8"/>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第四章、全年一次性年终奖</a:t>
            </a:r>
            <a:endParaRPr lang="en-US" altLang="zh-CN" sz="4000" b="1"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57158" y="1214422"/>
            <a:ext cx="8143932" cy="5286412"/>
          </a:xfrm>
          <a:prstGeom prst="roundRect">
            <a:avLst/>
          </a:prstGeom>
          <a:solidFill>
            <a:schemeClr val="bg1"/>
          </a:solidFill>
          <a:ln>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827584" y="1556792"/>
            <a:ext cx="6552728" cy="5078313"/>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例</a:t>
            </a:r>
            <a:r>
              <a:rPr lang="en-US" altLang="zh-CN" sz="2400" b="1" dirty="0" smtClean="0">
                <a:latin typeface="微软雅黑" pitchFamily="34" charset="-122"/>
                <a:ea typeface="微软雅黑" pitchFamily="34" charset="-122"/>
              </a:rPr>
              <a:t>1:</a:t>
            </a:r>
            <a:r>
              <a:rPr lang="zh-CN" altLang="en-US" sz="2400" b="1" dirty="0" smtClean="0">
                <a:latin typeface="微软雅黑" pitchFamily="34" charset="-122"/>
                <a:ea typeface="微软雅黑" pitchFamily="34" charset="-122"/>
              </a:rPr>
              <a:t>刘老师</a:t>
            </a:r>
            <a:r>
              <a:rPr lang="en-US" altLang="zh-CN" sz="2400" b="1" dirty="0" smtClean="0">
                <a:latin typeface="微软雅黑" pitchFamily="34" charset="-122"/>
                <a:ea typeface="微软雅黑" pitchFamily="34" charset="-122"/>
              </a:rPr>
              <a:t>2019</a:t>
            </a:r>
            <a:r>
              <a:rPr lang="zh-CN" altLang="en-US" sz="2400" b="1" dirty="0" smtClean="0">
                <a:latin typeface="微软雅黑" pitchFamily="34" charset="-122"/>
                <a:ea typeface="微软雅黑" pitchFamily="34" charset="-122"/>
              </a:rPr>
              <a:t>年</a:t>
            </a:r>
            <a:r>
              <a:rPr lang="en-US" altLang="zh-CN" sz="2400" b="1" dirty="0" smtClean="0">
                <a:latin typeface="微软雅黑" pitchFamily="34" charset="-122"/>
                <a:ea typeface="微软雅黑" pitchFamily="34" charset="-122"/>
              </a:rPr>
              <a:t>2</a:t>
            </a:r>
            <a:r>
              <a:rPr lang="zh-CN" altLang="en-US" sz="2400" b="1" dirty="0" smtClean="0">
                <a:latin typeface="微软雅黑" pitchFamily="34" charset="-122"/>
                <a:ea typeface="微软雅黑" pitchFamily="34" charset="-122"/>
              </a:rPr>
              <a:t>月取得</a:t>
            </a:r>
            <a:r>
              <a:rPr lang="zh-CN" altLang="en-US" sz="2400" b="1" dirty="0" smtClean="0">
                <a:solidFill>
                  <a:srgbClr val="FF0000"/>
                </a:solidFill>
                <a:latin typeface="微软雅黑" pitchFamily="34" charset="-122"/>
                <a:ea typeface="微软雅黑" pitchFamily="34" charset="-122"/>
              </a:rPr>
              <a:t>年终奖</a:t>
            </a:r>
            <a:r>
              <a:rPr lang="en-US" altLang="zh-CN" sz="2400" b="1" dirty="0" smtClean="0">
                <a:solidFill>
                  <a:srgbClr val="FF0000"/>
                </a:solidFill>
                <a:latin typeface="微软雅黑" pitchFamily="34" charset="-122"/>
                <a:ea typeface="微软雅黑" pitchFamily="34" charset="-122"/>
              </a:rPr>
              <a:t>24000</a:t>
            </a:r>
            <a:r>
              <a:rPr lang="zh-CN" altLang="en-US" sz="2400" b="1" dirty="0" smtClean="0">
                <a:latin typeface="微软雅黑" pitchFamily="34" charset="-122"/>
                <a:ea typeface="微软雅黑" pitchFamily="34" charset="-122"/>
              </a:rPr>
              <a:t>元，当月扣除五险一金后</a:t>
            </a:r>
            <a:r>
              <a:rPr lang="zh-CN" altLang="en-US" sz="2400" b="1" dirty="0" smtClean="0">
                <a:solidFill>
                  <a:srgbClr val="FF0000"/>
                </a:solidFill>
                <a:latin typeface="微软雅黑" pitchFamily="34" charset="-122"/>
                <a:ea typeface="微软雅黑" pitchFamily="34" charset="-122"/>
              </a:rPr>
              <a:t>工资薪金补贴</a:t>
            </a:r>
            <a:r>
              <a:rPr lang="zh-CN" altLang="en-US" sz="2400" b="1" dirty="0" smtClean="0">
                <a:latin typeface="微软雅黑" pitchFamily="34" charset="-122"/>
                <a:ea typeface="微软雅黑" pitchFamily="34" charset="-122"/>
              </a:rPr>
              <a:t>共发放</a:t>
            </a:r>
            <a:r>
              <a:rPr lang="en-US" altLang="zh-CN" sz="2400" b="1" dirty="0" smtClean="0">
                <a:solidFill>
                  <a:srgbClr val="FF0000"/>
                </a:solidFill>
                <a:latin typeface="微软雅黑" pitchFamily="34" charset="-122"/>
                <a:ea typeface="微软雅黑" pitchFamily="34" charset="-122"/>
              </a:rPr>
              <a:t>6000</a:t>
            </a:r>
            <a:r>
              <a:rPr lang="zh-CN" altLang="en-US" sz="2400" b="1" dirty="0" smtClean="0">
                <a:latin typeface="微软雅黑" pitchFamily="34" charset="-122"/>
                <a:ea typeface="微软雅黑" pitchFamily="34" charset="-122"/>
              </a:rPr>
              <a:t>元，则计算步骤如下：</a:t>
            </a:r>
            <a:endParaRPr lang="en-US" altLang="zh-CN" sz="2400" b="1"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因为当月工薪</a:t>
            </a:r>
            <a:r>
              <a:rPr lang="zh-CN" altLang="en-US" sz="2400" b="1" dirty="0" smtClean="0">
                <a:solidFill>
                  <a:srgbClr val="FF0000"/>
                </a:solidFill>
                <a:latin typeface="微软雅黑" pitchFamily="34" charset="-122"/>
                <a:ea typeface="微软雅黑" pitchFamily="34" charset="-122"/>
              </a:rPr>
              <a:t>超过</a:t>
            </a:r>
            <a:r>
              <a:rPr lang="en-US" altLang="zh-CN" sz="2400" dirty="0" smtClean="0">
                <a:latin typeface="微软雅黑" pitchFamily="34" charset="-122"/>
                <a:ea typeface="微软雅黑" pitchFamily="34" charset="-122"/>
              </a:rPr>
              <a:t>5000</a:t>
            </a:r>
            <a:r>
              <a:rPr lang="zh-CN" altLang="en-US" sz="2400" dirty="0" smtClean="0">
                <a:latin typeface="微软雅黑" pitchFamily="34" charset="-122"/>
                <a:ea typeface="微软雅黑" pitchFamily="34" charset="-122"/>
              </a:rPr>
              <a:t>元，所以适用</a:t>
            </a:r>
            <a:r>
              <a:rPr lang="zh-CN" altLang="en-US" sz="2400" b="1" dirty="0" smtClean="0">
                <a:solidFill>
                  <a:srgbClr val="FF0000"/>
                </a:solidFill>
                <a:latin typeface="微软雅黑" pitchFamily="34" charset="-122"/>
                <a:ea typeface="微软雅黑" pitchFamily="34" charset="-122"/>
              </a:rPr>
              <a:t>公式一</a:t>
            </a:r>
            <a:endParaRPr lang="en-US" altLang="zh-CN" sz="2400" b="1" dirty="0" smtClean="0">
              <a:solidFill>
                <a:srgbClr val="FF0000"/>
              </a:solidFill>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应纳税所得额</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年终奖金额</a:t>
            </a:r>
            <a:r>
              <a:rPr lang="en-US" altLang="zh-CN" sz="2400" dirty="0" smtClean="0">
                <a:latin typeface="微软雅黑" pitchFamily="34" charset="-122"/>
                <a:ea typeface="微软雅黑" pitchFamily="34" charset="-122"/>
              </a:rPr>
              <a:t>=24000</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平均每月</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应纳税所得额</a:t>
            </a:r>
            <a:r>
              <a:rPr lang="en-US" altLang="zh-CN" sz="2400" dirty="0" smtClean="0">
                <a:latin typeface="微软雅黑" pitchFamily="34" charset="-122"/>
                <a:ea typeface="微软雅黑" pitchFamily="34" charset="-122"/>
              </a:rPr>
              <a:t>/12=2000</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）平均每月</a:t>
            </a:r>
            <a:r>
              <a:rPr lang="en-US" altLang="zh-CN" sz="2400" dirty="0" smtClean="0">
                <a:latin typeface="微软雅黑" pitchFamily="34" charset="-122"/>
                <a:ea typeface="微软雅黑" pitchFamily="34" charset="-122"/>
              </a:rPr>
              <a:t>2000</a:t>
            </a:r>
            <a:r>
              <a:rPr lang="zh-CN" altLang="en-US" sz="2400" dirty="0" smtClean="0">
                <a:latin typeface="微软雅黑" pitchFamily="34" charset="-122"/>
                <a:ea typeface="微软雅黑" pitchFamily="34" charset="-122"/>
              </a:rPr>
              <a:t>元，参照税率表，得到税率</a:t>
            </a:r>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，速算扣除数</a:t>
            </a:r>
            <a:r>
              <a:rPr lang="en-US" altLang="zh-CN" sz="2400" dirty="0" smtClean="0">
                <a:latin typeface="微软雅黑" pitchFamily="34" charset="-122"/>
                <a:ea typeface="微软雅黑" pitchFamily="34" charset="-122"/>
              </a:rPr>
              <a:t>0</a:t>
            </a: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4</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应纳税额</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应纳税所得额*适用税率</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速算扣除数</a:t>
            </a:r>
            <a:r>
              <a:rPr lang="en-US" altLang="zh-CN" sz="2400" dirty="0" smtClean="0">
                <a:latin typeface="微软雅黑" pitchFamily="34" charset="-122"/>
                <a:ea typeface="微软雅黑" pitchFamily="34" charset="-122"/>
              </a:rPr>
              <a:t>=24000</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3%-0=720</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5</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税后年终奖</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税前年终奖</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应纳税额</a:t>
            </a:r>
            <a:r>
              <a:rPr lang="en-US" altLang="zh-CN" sz="2400" dirty="0" smtClean="0">
                <a:latin typeface="微软雅黑" pitchFamily="34" charset="-122"/>
                <a:ea typeface="微软雅黑" pitchFamily="34" charset="-122"/>
              </a:rPr>
              <a:t>=24000-720=23280</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endParaRPr lang="en-US" altLang="zh-CN" dirty="0" smtClean="0"/>
          </a:p>
          <a:p>
            <a:endParaRPr lang="zh-CN" altLang="en-US" dirty="0"/>
          </a:p>
        </p:txBody>
      </p:sp>
      <p:sp>
        <p:nvSpPr>
          <p:cNvPr id="3" name="TextBox 2"/>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第四章、全年一次性年终奖</a:t>
            </a:r>
            <a:endParaRPr lang="en-US" altLang="zh-CN" sz="4000" b="1"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57158" y="1214422"/>
            <a:ext cx="8143932" cy="5286412"/>
          </a:xfrm>
          <a:prstGeom prst="roundRect">
            <a:avLst/>
          </a:prstGeom>
          <a:solidFill>
            <a:schemeClr val="bg1"/>
          </a:solidFill>
          <a:ln>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47664" y="1"/>
            <a:ext cx="6624736"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第四章、全年一次性年终奖</a:t>
            </a:r>
            <a:endParaRPr lang="en-US" altLang="zh-CN" sz="4000" b="1" dirty="0" smtClean="0">
              <a:solidFill>
                <a:schemeClr val="bg1"/>
              </a:solidFill>
              <a:latin typeface="微软雅黑" pitchFamily="34" charset="-122"/>
              <a:ea typeface="微软雅黑" pitchFamily="34" charset="-122"/>
            </a:endParaRPr>
          </a:p>
        </p:txBody>
      </p:sp>
      <p:sp>
        <p:nvSpPr>
          <p:cNvPr id="3" name="TextBox 2"/>
          <p:cNvSpPr txBox="1"/>
          <p:nvPr/>
        </p:nvSpPr>
        <p:spPr>
          <a:xfrm>
            <a:off x="642910" y="1318022"/>
            <a:ext cx="7560840" cy="5539978"/>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例</a:t>
            </a:r>
            <a:r>
              <a:rPr lang="en-US" altLang="zh-CN" sz="2400" b="1" dirty="0" smtClean="0">
                <a:latin typeface="微软雅黑" pitchFamily="34" charset="-122"/>
                <a:ea typeface="微软雅黑" pitchFamily="34" charset="-122"/>
              </a:rPr>
              <a:t>2:</a:t>
            </a:r>
            <a:r>
              <a:rPr lang="zh-CN" altLang="en-US" sz="2400" b="1" dirty="0" smtClean="0">
                <a:latin typeface="微软雅黑" pitchFamily="34" charset="-122"/>
                <a:ea typeface="微软雅黑" pitchFamily="34" charset="-122"/>
              </a:rPr>
              <a:t>王老师</a:t>
            </a:r>
            <a:r>
              <a:rPr lang="en-US" altLang="zh-CN" sz="2400" b="1" dirty="0" smtClean="0">
                <a:latin typeface="微软雅黑" pitchFamily="34" charset="-122"/>
                <a:ea typeface="微软雅黑" pitchFamily="34" charset="-122"/>
              </a:rPr>
              <a:t>2019</a:t>
            </a:r>
            <a:r>
              <a:rPr lang="zh-CN" altLang="en-US" sz="2400" b="1" dirty="0" smtClean="0">
                <a:latin typeface="微软雅黑" pitchFamily="34" charset="-122"/>
                <a:ea typeface="微软雅黑" pitchFamily="34" charset="-122"/>
              </a:rPr>
              <a:t>年</a:t>
            </a:r>
            <a:r>
              <a:rPr lang="en-US" altLang="zh-CN" sz="2400" b="1" dirty="0" smtClean="0">
                <a:latin typeface="微软雅黑" pitchFamily="34" charset="-122"/>
                <a:ea typeface="微软雅黑" pitchFamily="34" charset="-122"/>
              </a:rPr>
              <a:t>2</a:t>
            </a:r>
            <a:r>
              <a:rPr lang="zh-CN" altLang="en-US" sz="2400" b="1" dirty="0" smtClean="0">
                <a:latin typeface="微软雅黑" pitchFamily="34" charset="-122"/>
                <a:ea typeface="微软雅黑" pitchFamily="34" charset="-122"/>
              </a:rPr>
              <a:t>月取得</a:t>
            </a:r>
            <a:r>
              <a:rPr lang="zh-CN" altLang="en-US" sz="2400" b="1" dirty="0" smtClean="0">
                <a:solidFill>
                  <a:srgbClr val="FF0000"/>
                </a:solidFill>
                <a:latin typeface="微软雅黑" pitchFamily="34" charset="-122"/>
                <a:ea typeface="微软雅黑" pitchFamily="34" charset="-122"/>
              </a:rPr>
              <a:t>年终奖</a:t>
            </a:r>
            <a:r>
              <a:rPr lang="en-US" altLang="zh-CN" sz="2400" b="1" dirty="0" smtClean="0">
                <a:solidFill>
                  <a:srgbClr val="FF0000"/>
                </a:solidFill>
                <a:latin typeface="微软雅黑" pitchFamily="34" charset="-122"/>
                <a:ea typeface="微软雅黑" pitchFamily="34" charset="-122"/>
              </a:rPr>
              <a:t>24000</a:t>
            </a:r>
            <a:r>
              <a:rPr lang="zh-CN" altLang="en-US" sz="2400" b="1" dirty="0" smtClean="0">
                <a:latin typeface="微软雅黑" pitchFamily="34" charset="-122"/>
                <a:ea typeface="微软雅黑" pitchFamily="34" charset="-122"/>
              </a:rPr>
              <a:t>元，当月扣除五险一金后</a:t>
            </a:r>
            <a:r>
              <a:rPr lang="zh-CN" altLang="en-US" sz="2400" b="1" dirty="0" smtClean="0">
                <a:solidFill>
                  <a:srgbClr val="FF0000"/>
                </a:solidFill>
                <a:latin typeface="微软雅黑" pitchFamily="34" charset="-122"/>
                <a:ea typeface="微软雅黑" pitchFamily="34" charset="-122"/>
              </a:rPr>
              <a:t>工资薪金补贴</a:t>
            </a:r>
            <a:r>
              <a:rPr lang="zh-CN" altLang="en-US" sz="2400" b="1" dirty="0" smtClean="0">
                <a:latin typeface="微软雅黑" pitchFamily="34" charset="-122"/>
                <a:ea typeface="微软雅黑" pitchFamily="34" charset="-122"/>
              </a:rPr>
              <a:t>共发放</a:t>
            </a:r>
            <a:r>
              <a:rPr lang="en-US" altLang="zh-CN" sz="2400" b="1" dirty="0" smtClean="0">
                <a:solidFill>
                  <a:srgbClr val="FF0000"/>
                </a:solidFill>
                <a:latin typeface="微软雅黑" pitchFamily="34" charset="-122"/>
                <a:ea typeface="微软雅黑" pitchFamily="34" charset="-122"/>
              </a:rPr>
              <a:t>4000</a:t>
            </a:r>
            <a:r>
              <a:rPr lang="zh-CN" altLang="en-US" sz="2400" b="1" dirty="0" smtClean="0">
                <a:latin typeface="微软雅黑" pitchFamily="34" charset="-122"/>
                <a:ea typeface="微软雅黑" pitchFamily="34" charset="-122"/>
              </a:rPr>
              <a:t>元，则计算步骤如下：</a:t>
            </a:r>
            <a:endParaRPr lang="en-US" altLang="zh-CN" sz="2400" b="1"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因为当月工薪</a:t>
            </a:r>
            <a:r>
              <a:rPr lang="zh-CN" altLang="en-US" sz="2400" b="1" dirty="0" smtClean="0">
                <a:solidFill>
                  <a:srgbClr val="FF0000"/>
                </a:solidFill>
                <a:latin typeface="微软雅黑" pitchFamily="34" charset="-122"/>
                <a:ea typeface="微软雅黑" pitchFamily="34" charset="-122"/>
              </a:rPr>
              <a:t>不超过</a:t>
            </a:r>
            <a:r>
              <a:rPr lang="en-US" altLang="zh-CN" sz="2400" dirty="0" smtClean="0">
                <a:latin typeface="微软雅黑" pitchFamily="34" charset="-122"/>
                <a:ea typeface="微软雅黑" pitchFamily="34" charset="-122"/>
              </a:rPr>
              <a:t>5000</a:t>
            </a:r>
            <a:r>
              <a:rPr lang="zh-CN" altLang="en-US" sz="2400" dirty="0" smtClean="0">
                <a:latin typeface="微软雅黑" pitchFamily="34" charset="-122"/>
                <a:ea typeface="微软雅黑" pitchFamily="34" charset="-122"/>
              </a:rPr>
              <a:t>元，所以适用</a:t>
            </a:r>
            <a:r>
              <a:rPr lang="zh-CN" altLang="en-US" sz="2400" b="1" dirty="0" smtClean="0">
                <a:solidFill>
                  <a:srgbClr val="FF0000"/>
                </a:solidFill>
                <a:latin typeface="微软雅黑" pitchFamily="34" charset="-122"/>
                <a:ea typeface="微软雅黑" pitchFamily="34" charset="-122"/>
              </a:rPr>
              <a:t>公式二</a:t>
            </a:r>
            <a:endParaRPr lang="en-US" altLang="zh-CN" sz="2400" b="1" dirty="0" smtClean="0">
              <a:solidFill>
                <a:srgbClr val="FF0000"/>
              </a:solidFill>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应纳税所得额</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年终奖金额</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5000-</a:t>
            </a:r>
            <a:r>
              <a:rPr lang="zh-CN" altLang="en-US" sz="2400" dirty="0" smtClean="0">
                <a:latin typeface="微软雅黑" pitchFamily="34" charset="-122"/>
                <a:ea typeface="微软雅黑" pitchFamily="34" charset="-122"/>
              </a:rPr>
              <a:t>当月工资）               </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         =24000-</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5000-4000</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=23000</a:t>
            </a: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平均每月</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应纳税所得额</a:t>
            </a:r>
            <a:r>
              <a:rPr lang="en-US" altLang="zh-CN" sz="2400" dirty="0" smtClean="0">
                <a:latin typeface="微软雅黑" pitchFamily="34" charset="-122"/>
                <a:ea typeface="微软雅黑" pitchFamily="34" charset="-122"/>
              </a:rPr>
              <a:t>/12</a:t>
            </a:r>
          </a:p>
          <a:p>
            <a:r>
              <a:rPr lang="en-US" altLang="zh-CN" sz="2400" dirty="0" smtClean="0">
                <a:latin typeface="微软雅黑" pitchFamily="34" charset="-122"/>
                <a:ea typeface="微软雅黑" pitchFamily="34" charset="-122"/>
              </a:rPr>
              <a:t>          =23000/12=1916.67</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）平均每月</a:t>
            </a:r>
            <a:r>
              <a:rPr lang="en-US" altLang="zh-CN" sz="2400" dirty="0" smtClean="0">
                <a:latin typeface="微软雅黑" pitchFamily="34" charset="-122"/>
                <a:ea typeface="微软雅黑" pitchFamily="34" charset="-122"/>
              </a:rPr>
              <a:t>1916.67</a:t>
            </a:r>
            <a:r>
              <a:rPr lang="zh-CN" altLang="en-US" sz="2400" dirty="0" smtClean="0">
                <a:latin typeface="微软雅黑" pitchFamily="34" charset="-122"/>
                <a:ea typeface="微软雅黑" pitchFamily="34" charset="-122"/>
              </a:rPr>
              <a:t>元，参照税率表，得到税率</a:t>
            </a:r>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速算扣除数</a:t>
            </a:r>
            <a:r>
              <a:rPr lang="en-US" altLang="zh-CN" sz="2400" dirty="0" smtClean="0">
                <a:latin typeface="微软雅黑" pitchFamily="34" charset="-122"/>
                <a:ea typeface="微软雅黑" pitchFamily="34" charset="-122"/>
              </a:rPr>
              <a:t>0</a:t>
            </a: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4</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应纳税额</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应纳税所得额*适用税率</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速算扣除数</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24000-</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5000-4000</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3%-0=690</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5</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税后年终奖</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税前年终奖</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应纳税额</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          =24000-690=23310</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endParaRPr lang="en-US" altLang="zh-CN"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2339752" y="0"/>
            <a:ext cx="4320480" cy="908720"/>
          </a:xfrm>
          <a:prstGeom prst="horizontalScrol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表格 2"/>
          <p:cNvGraphicFramePr>
            <a:graphicFrameLocks noGrp="1"/>
          </p:cNvGraphicFramePr>
          <p:nvPr/>
        </p:nvGraphicFramePr>
        <p:xfrm>
          <a:off x="107504" y="1214422"/>
          <a:ext cx="8928000" cy="3913046"/>
        </p:xfrm>
        <a:graphic>
          <a:graphicData uri="http://schemas.openxmlformats.org/drawingml/2006/table">
            <a:tbl>
              <a:tblPr/>
              <a:tblGrid>
                <a:gridCol w="1224136"/>
                <a:gridCol w="1007864"/>
                <a:gridCol w="1116000"/>
                <a:gridCol w="1116000"/>
                <a:gridCol w="1116000"/>
                <a:gridCol w="1027636"/>
                <a:gridCol w="1071570"/>
                <a:gridCol w="1248794"/>
              </a:tblGrid>
              <a:tr h="327130">
                <a:tc>
                  <a:txBody>
                    <a:bodyPr/>
                    <a:lstStyle/>
                    <a:p>
                      <a:pPr algn="ctr" fontAlgn="b"/>
                      <a:r>
                        <a:rPr lang="zh-CN" altLang="en-US" sz="1800" b="1" i="0" u="none" strike="noStrike" dirty="0">
                          <a:solidFill>
                            <a:srgbClr val="FFFF00"/>
                          </a:solidFill>
                          <a:latin typeface="微软雅黑"/>
                        </a:rPr>
                        <a:t>年终奖</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除以</a:t>
                      </a:r>
                      <a:r>
                        <a:rPr lang="en-US" altLang="zh-CN" sz="1800" b="1" i="0" u="none" strike="noStrike" dirty="0">
                          <a:solidFill>
                            <a:srgbClr val="FFFF00"/>
                          </a:solidFill>
                          <a:latin typeface="微软雅黑"/>
                        </a:rPr>
                        <a:t>12</a:t>
                      </a:r>
                      <a:r>
                        <a:rPr lang="zh-CN" altLang="en-US" sz="1800" b="1" i="0" u="none" strike="noStrike" dirty="0">
                          <a:solidFill>
                            <a:srgbClr val="FFFF00"/>
                          </a:solidFill>
                          <a:latin typeface="微软雅黑"/>
                        </a:rPr>
                        <a:t>的商数</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适用税率</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速算扣除数</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应纳税额</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多发奖金数额</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增加税额</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税后金额</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50725">
                <a:tc>
                  <a:txBody>
                    <a:bodyPr/>
                    <a:lstStyle/>
                    <a:p>
                      <a:pPr algn="r" fontAlgn="b"/>
                      <a:r>
                        <a:rPr lang="en-US" altLang="zh-CN" sz="1800" b="1" i="0" u="none" strike="noStrike" dirty="0">
                          <a:latin typeface="宋体"/>
                        </a:rPr>
                        <a:t>36000.00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3000.00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3.00%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1080.00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1" i="0" u="none" strike="noStrike">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1" i="0" u="none" strike="noStrike">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34920.00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0725">
                <a:tc>
                  <a:txBody>
                    <a:bodyPr/>
                    <a:lstStyle/>
                    <a:p>
                      <a:pPr algn="r" fontAlgn="b"/>
                      <a:r>
                        <a:rPr lang="en-US" altLang="zh-CN" sz="1800" b="1" i="0" u="none" strike="noStrike" dirty="0">
                          <a:solidFill>
                            <a:srgbClr val="FF0000"/>
                          </a:solidFill>
                          <a:latin typeface="微软雅黑" pitchFamily="34" charset="-122"/>
                          <a:ea typeface="微软雅黑" pitchFamily="34" charset="-122"/>
                        </a:rPr>
                        <a:t>36001.00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3000.08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10.00%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210.00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3390.10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宋体"/>
                        </a:rPr>
                        <a:t>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solidFill>
                            <a:srgbClr val="FF0000"/>
                          </a:solidFill>
                          <a:latin typeface="宋体"/>
                        </a:rPr>
                        <a:t>2310.10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微软雅黑" pitchFamily="34" charset="-122"/>
                          <a:ea typeface="微软雅黑" pitchFamily="34" charset="-122"/>
                        </a:rPr>
                        <a:t>32610.90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0725">
                <a:tc>
                  <a:txBody>
                    <a:bodyPr/>
                    <a:lstStyle/>
                    <a:p>
                      <a:pPr algn="r" fontAlgn="b"/>
                      <a:r>
                        <a:rPr lang="en-US" altLang="zh-CN" sz="1800" b="1" i="0" u="none" strike="noStrike" dirty="0">
                          <a:solidFill>
                            <a:srgbClr val="FF0000"/>
                          </a:solidFill>
                          <a:latin typeface="微软雅黑" pitchFamily="34" charset="-122"/>
                          <a:ea typeface="微软雅黑" pitchFamily="34" charset="-122"/>
                        </a:rPr>
                        <a:t>38566.67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3213.89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10.00%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3646.67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宋体"/>
                        </a:rPr>
                        <a:t>2566.67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宋体"/>
                        </a:rPr>
                        <a:t>2566.67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微软雅黑" pitchFamily="34" charset="-122"/>
                          <a:ea typeface="微软雅黑" pitchFamily="34" charset="-122"/>
                        </a:rPr>
                        <a:t>34920.00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0725">
                <a:tc>
                  <a:txBody>
                    <a:bodyPr/>
                    <a:lstStyle/>
                    <a:p>
                      <a:pPr algn="r" fontAlgn="b"/>
                      <a:r>
                        <a:rPr lang="en-US" altLang="zh-CN" sz="1800" b="1" i="0" u="none" strike="noStrike" dirty="0">
                          <a:latin typeface="宋体"/>
                        </a:rPr>
                        <a:t>144000.00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12000.00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10.00%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14190.00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1" i="0" u="none" strike="noStrike" dirty="0">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1" i="0" u="none" strike="noStrike" dirty="0">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129810.00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0725">
                <a:tc>
                  <a:txBody>
                    <a:bodyPr/>
                    <a:lstStyle/>
                    <a:p>
                      <a:pPr algn="r" fontAlgn="b"/>
                      <a:r>
                        <a:rPr lang="en-US" altLang="zh-CN" sz="1800" b="1" i="0" u="none" strike="noStrike" dirty="0">
                          <a:solidFill>
                            <a:srgbClr val="FF0000"/>
                          </a:solidFill>
                          <a:latin typeface="微软雅黑" pitchFamily="34" charset="-122"/>
                          <a:ea typeface="微软雅黑" pitchFamily="34" charset="-122"/>
                        </a:rPr>
                        <a:t>144001.00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12000.08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1410.00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27390.20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宋体"/>
                        </a:rPr>
                        <a:t>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宋体"/>
                        </a:rPr>
                        <a:t>13200.20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微软雅黑" pitchFamily="34" charset="-122"/>
                          <a:ea typeface="微软雅黑" pitchFamily="34" charset="-122"/>
                        </a:rPr>
                        <a:t>116610.80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0725">
                <a:tc>
                  <a:txBody>
                    <a:bodyPr/>
                    <a:lstStyle/>
                    <a:p>
                      <a:pPr algn="r" fontAlgn="b"/>
                      <a:r>
                        <a:rPr lang="en-US" altLang="zh-CN" sz="1800" b="1" i="0" u="none" strike="noStrike" dirty="0">
                          <a:solidFill>
                            <a:srgbClr val="FF0000"/>
                          </a:solidFill>
                          <a:latin typeface="微软雅黑" pitchFamily="34" charset="-122"/>
                          <a:ea typeface="微软雅黑" pitchFamily="34" charset="-122"/>
                        </a:rPr>
                        <a:t>160500.00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13375.00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1410.00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30690.00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宋体"/>
                        </a:rPr>
                        <a:t>16500.00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宋体"/>
                        </a:rPr>
                        <a:t>16500.00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微软雅黑" pitchFamily="34" charset="-122"/>
                          <a:ea typeface="微软雅黑" pitchFamily="34" charset="-122"/>
                        </a:rPr>
                        <a:t>129810.00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0725">
                <a:tc>
                  <a:txBody>
                    <a:bodyPr/>
                    <a:lstStyle/>
                    <a:p>
                      <a:pPr algn="r" fontAlgn="b"/>
                      <a:r>
                        <a:rPr lang="en-US" altLang="zh-CN" sz="1800" b="1" i="0" u="none" strike="noStrike">
                          <a:latin typeface="宋体"/>
                        </a:rPr>
                        <a:t>300000.00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25000.00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1410.00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58590.00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1" i="0" u="none" strike="noStrike">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1" i="0" u="none" strike="noStrike" dirty="0">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241410.00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0725">
                <a:tc>
                  <a:txBody>
                    <a:bodyPr/>
                    <a:lstStyle/>
                    <a:p>
                      <a:pPr algn="r" fontAlgn="b"/>
                      <a:r>
                        <a:rPr lang="en-US" altLang="zh-CN" sz="1800" b="1" i="0" u="none" strike="noStrike" dirty="0">
                          <a:solidFill>
                            <a:srgbClr val="FF0000"/>
                          </a:solidFill>
                          <a:latin typeface="微软雅黑" pitchFamily="34" charset="-122"/>
                          <a:ea typeface="微软雅黑" pitchFamily="34" charset="-122"/>
                        </a:rPr>
                        <a:t>300001.00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25000.08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25.00%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2660.00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72340.25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solidFill>
                            <a:srgbClr val="FF0000"/>
                          </a:solidFill>
                          <a:latin typeface="宋体"/>
                        </a:rPr>
                        <a:t>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宋体"/>
                        </a:rPr>
                        <a:t>13750.25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微软雅黑" pitchFamily="34" charset="-122"/>
                          <a:ea typeface="微软雅黑" pitchFamily="34" charset="-122"/>
                        </a:rPr>
                        <a:t>227660.75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0725">
                <a:tc>
                  <a:txBody>
                    <a:bodyPr/>
                    <a:lstStyle/>
                    <a:p>
                      <a:pPr algn="r" fontAlgn="b"/>
                      <a:r>
                        <a:rPr lang="en-US" altLang="zh-CN" sz="1800" b="1" i="0" u="none" strike="noStrike" dirty="0">
                          <a:solidFill>
                            <a:srgbClr val="FF0000"/>
                          </a:solidFill>
                          <a:latin typeface="微软雅黑" pitchFamily="34" charset="-122"/>
                          <a:ea typeface="微软雅黑" pitchFamily="34" charset="-122"/>
                        </a:rPr>
                        <a:t>318333.33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26527.78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25.00%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2660.00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76923.33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solidFill>
                            <a:srgbClr val="FF0000"/>
                          </a:solidFill>
                          <a:latin typeface="宋体"/>
                        </a:rPr>
                        <a:t>18333.33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宋体"/>
                        </a:rPr>
                        <a:t>18333.33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微软雅黑" pitchFamily="34" charset="-122"/>
                          <a:ea typeface="微软雅黑" pitchFamily="34" charset="-122"/>
                        </a:rPr>
                        <a:t>241410.00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0725">
                <a:tc>
                  <a:txBody>
                    <a:bodyPr/>
                    <a:lstStyle/>
                    <a:p>
                      <a:pPr algn="r" fontAlgn="b"/>
                      <a:r>
                        <a:rPr lang="en-US" altLang="zh-CN" sz="1800" b="1" i="0" u="none" strike="noStrike">
                          <a:latin typeface="宋体"/>
                        </a:rPr>
                        <a:t>420000.00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35000.00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25.00%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2660.00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102340.00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1" i="0" u="none" strike="noStrike">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1" i="0" u="none" strike="noStrike" dirty="0">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317660.00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0725">
                <a:tc>
                  <a:txBody>
                    <a:bodyPr/>
                    <a:lstStyle/>
                    <a:p>
                      <a:pPr algn="r" fontAlgn="b"/>
                      <a:r>
                        <a:rPr lang="en-US" altLang="zh-CN" sz="1800" b="1" i="0" u="none" strike="noStrike" dirty="0">
                          <a:solidFill>
                            <a:srgbClr val="FF0000"/>
                          </a:solidFill>
                          <a:latin typeface="微软雅黑" pitchFamily="34" charset="-122"/>
                          <a:ea typeface="微软雅黑" pitchFamily="34" charset="-122"/>
                        </a:rPr>
                        <a:t>420001.00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a:latin typeface="宋体"/>
                        </a:rPr>
                        <a:t>35000.08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30.00%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4410.00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121590.30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宋体"/>
                        </a:rPr>
                        <a:t>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宋体"/>
                        </a:rPr>
                        <a:t>19250.30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微软雅黑" pitchFamily="34" charset="-122"/>
                          <a:ea typeface="微软雅黑" pitchFamily="34" charset="-122"/>
                        </a:rPr>
                        <a:t>298410.70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0725">
                <a:tc>
                  <a:txBody>
                    <a:bodyPr/>
                    <a:lstStyle/>
                    <a:p>
                      <a:pPr algn="r" fontAlgn="b"/>
                      <a:r>
                        <a:rPr lang="en-US" altLang="zh-CN" sz="1800" b="1" i="0" u="none" strike="noStrike" dirty="0">
                          <a:solidFill>
                            <a:srgbClr val="FF0000"/>
                          </a:solidFill>
                          <a:latin typeface="微软雅黑" pitchFamily="34" charset="-122"/>
                          <a:ea typeface="微软雅黑" pitchFamily="34" charset="-122"/>
                        </a:rPr>
                        <a:t>447500.00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37291.67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30.00%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4410.00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latin typeface="宋体"/>
                        </a:rPr>
                        <a:t>129840.00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宋体"/>
                        </a:rPr>
                        <a:t>27500.00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宋体"/>
                        </a:rPr>
                        <a:t>27500.00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zh-CN" sz="1800" b="1" i="0" u="none" strike="noStrike" dirty="0">
                          <a:solidFill>
                            <a:srgbClr val="FF0000"/>
                          </a:solidFill>
                          <a:latin typeface="微软雅黑" pitchFamily="34" charset="-122"/>
                          <a:ea typeface="微软雅黑" pitchFamily="34" charset="-122"/>
                        </a:rPr>
                        <a:t>317660.00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TextBox 3"/>
          <p:cNvSpPr txBox="1"/>
          <p:nvPr/>
        </p:nvSpPr>
        <p:spPr>
          <a:xfrm>
            <a:off x="323528" y="116632"/>
            <a:ext cx="8424936" cy="646331"/>
          </a:xfrm>
          <a:prstGeom prst="rect">
            <a:avLst/>
          </a:prstGeom>
          <a:noFill/>
        </p:spPr>
        <p:txBody>
          <a:bodyPr wrap="square" rtlCol="0">
            <a:spAutoFit/>
          </a:bodyPr>
          <a:lstStyle/>
          <a:p>
            <a:pPr algn="ctr"/>
            <a:r>
              <a:rPr lang="zh-CN" altLang="en-US" sz="3600" b="1" dirty="0" smtClean="0">
                <a:solidFill>
                  <a:srgbClr val="FFFF00"/>
                </a:solidFill>
                <a:latin typeface="微软雅黑" pitchFamily="34" charset="-122"/>
                <a:ea typeface="微软雅黑" pitchFamily="34" charset="-122"/>
              </a:rPr>
              <a:t>年终奖防“雷”表</a:t>
            </a:r>
            <a:endParaRPr lang="zh-CN" altLang="en-US" sz="3600" b="1" dirty="0">
              <a:solidFill>
                <a:srgbClr val="FFFF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1720" y="1484784"/>
            <a:ext cx="5128328"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9600" b="1" cap="none" spc="0" dirty="0" smtClean="0">
                <a:ln w="11430"/>
                <a:solidFill>
                  <a:srgbClr val="FF0000"/>
                </a:solidFill>
                <a:effectLst>
                  <a:outerShdw blurRad="50800" dist="39000" dir="5460000" algn="tl">
                    <a:srgbClr val="000000">
                      <a:alpha val="38000"/>
                    </a:srgbClr>
                  </a:outerShdw>
                </a:effectLst>
              </a:rPr>
              <a:t>谢谢观赏</a:t>
            </a:r>
            <a:endParaRPr lang="zh-CN" altLang="en-US" sz="9600" b="1" cap="none" spc="0" dirty="0">
              <a:ln w="11430"/>
              <a:solidFill>
                <a:srgbClr val="FF0000"/>
              </a:solidFill>
              <a:effectLst>
                <a:outerShdw blurRad="50800" dist="39000" dir="5460000" algn="tl">
                  <a:srgbClr val="000000">
                    <a:alpha val="38000"/>
                  </a:srgbClr>
                </a:outerShdw>
              </a:effectLst>
            </a:endParaRPr>
          </a:p>
        </p:txBody>
      </p:sp>
      <p:sp>
        <p:nvSpPr>
          <p:cNvPr id="3" name="矩形 2"/>
          <p:cNvSpPr/>
          <p:nvPr/>
        </p:nvSpPr>
        <p:spPr>
          <a:xfrm>
            <a:off x="3707904" y="4365104"/>
            <a:ext cx="5109091" cy="584775"/>
          </a:xfrm>
          <a:prstGeom prst="rect">
            <a:avLst/>
          </a:prstGeom>
        </p:spPr>
        <p:txBody>
          <a:bodyPr wrap="none">
            <a:spAutoFit/>
          </a:bodyPr>
          <a:lstStyle/>
          <a:p>
            <a:r>
              <a:rPr lang="zh-CN" altLang="en-US" sz="3200" b="1" dirty="0" smtClean="0">
                <a:solidFill>
                  <a:srgbClr val="FF0000"/>
                </a:solidFill>
                <a:latin typeface="微软雅黑" pitchFamily="34" charset="-122"/>
                <a:ea typeface="微软雅黑" pitchFamily="34" charset="-122"/>
              </a:rPr>
              <a:t>新乡医学院三全学院财务部</a:t>
            </a:r>
            <a:endParaRPr lang="zh-CN" altLang="en-US" sz="3200"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TotalTime>
  <Words>4988</Words>
  <Application>Microsoft Office PowerPoint</Application>
  <PresentationFormat>全屏显示(4:3)</PresentationFormat>
  <Paragraphs>626</Paragraphs>
  <Slides>96</Slides>
  <Notes>0</Notes>
  <HiddenSlides>0</HiddenSlides>
  <MMClips>1</MMClips>
  <ScaleCrop>false</ScaleCrop>
  <HeadingPairs>
    <vt:vector size="4" baseType="variant">
      <vt:variant>
        <vt:lpstr>主题</vt:lpstr>
      </vt:variant>
      <vt:variant>
        <vt:i4>1</vt:i4>
      </vt:variant>
      <vt:variant>
        <vt:lpstr>幻灯片标题</vt:lpstr>
      </vt:variant>
      <vt:variant>
        <vt:i4>96</vt:i4>
      </vt:variant>
    </vt:vector>
  </HeadingPairs>
  <TitlesOfParts>
    <vt:vector size="97" baseType="lpstr">
      <vt:lpstr>Office 主题</vt:lpstr>
      <vt:lpstr>个人所得税专项附加扣除 专题培训</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个人所得税专项附加扣除 专题培训</dc:title>
  <cp:lastModifiedBy>宋兆东</cp:lastModifiedBy>
  <cp:revision>109</cp:revision>
  <dcterms:modified xsi:type="dcterms:W3CDTF">2019-01-07T07:32:59Z</dcterms:modified>
</cp:coreProperties>
</file>